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 id="2147483696" r:id="rId5"/>
  </p:sldMasterIdLst>
  <p:notesMasterIdLst>
    <p:notesMasterId r:id="rId21"/>
  </p:notesMasterIdLst>
  <p:handoutMasterIdLst>
    <p:handoutMasterId r:id="rId22"/>
  </p:handoutMasterIdLst>
  <p:sldIdLst>
    <p:sldId id="5380" r:id="rId6"/>
    <p:sldId id="977" r:id="rId7"/>
    <p:sldId id="4276" r:id="rId8"/>
    <p:sldId id="268" r:id="rId9"/>
    <p:sldId id="4871" r:id="rId10"/>
    <p:sldId id="396" r:id="rId11"/>
    <p:sldId id="380" r:id="rId12"/>
    <p:sldId id="4943" r:id="rId13"/>
    <p:sldId id="4280" r:id="rId14"/>
    <p:sldId id="4944" r:id="rId15"/>
    <p:sldId id="4945" r:id="rId16"/>
    <p:sldId id="4927" r:id="rId17"/>
    <p:sldId id="5383" r:id="rId18"/>
    <p:sldId id="5085" r:id="rId19"/>
    <p:sldId id="4277" r:id="rId20"/>
  </p:sldIdLst>
  <p:sldSz cx="9144000" cy="5143500" type="screen16x9"/>
  <p:notesSz cx="9144000" cy="5149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287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g Sun" initials="D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3A"/>
    <a:srgbClr val="D6262E"/>
    <a:srgbClr val="A7A9AC"/>
    <a:srgbClr val="DC1C22"/>
    <a:srgbClr val="9B1C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38" autoAdjust="0"/>
    <p:restoredTop sz="96047" autoAdjust="0"/>
  </p:normalViewPr>
  <p:slideViewPr>
    <p:cSldViewPr>
      <p:cViewPr varScale="1">
        <p:scale>
          <a:sx n="95" d="100"/>
          <a:sy n="95" d="100"/>
        </p:scale>
        <p:origin x="612" y="72"/>
      </p:cViewPr>
      <p:guideLst>
        <p:guide orient="horz" pos="2880"/>
        <p:guide pos="2160"/>
        <p:guide orient="horz" pos="287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846FC6CD-BEFB-B94C-8B15-770EF6C645B9}" type="datetimeFigureOut">
              <a:rPr lang="en-US" smtClean="0"/>
              <a:t>9/16/2020</a:t>
            </a:fld>
            <a:endParaRPr lang="en-US"/>
          </a:p>
        </p:txBody>
      </p:sp>
      <p:sp>
        <p:nvSpPr>
          <p:cNvPr id="4" name="Footer Placeholder 3"/>
          <p:cNvSpPr>
            <a:spLocks noGrp="1"/>
          </p:cNvSpPr>
          <p:nvPr>
            <p:ph type="ftr" sz="quarter" idx="2"/>
          </p:nvPr>
        </p:nvSpPr>
        <p:spPr>
          <a:xfrm>
            <a:off x="0" y="4891088"/>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4891088"/>
            <a:ext cx="3962400" cy="257175"/>
          </a:xfrm>
          <a:prstGeom prst="rect">
            <a:avLst/>
          </a:prstGeom>
        </p:spPr>
        <p:txBody>
          <a:bodyPr vert="horz" lIns="91440" tIns="45720" rIns="91440" bIns="45720" rtlCol="0" anchor="b"/>
          <a:lstStyle>
            <a:lvl1pPr algn="r">
              <a:defRPr sz="1200"/>
            </a:lvl1pPr>
          </a:lstStyle>
          <a:p>
            <a:fld id="{F4D81D01-E8E2-2842-A249-96AC2997CB04}" type="slidenum">
              <a:rPr lang="en-US" smtClean="0"/>
              <a:t>‹#›</a:t>
            </a:fld>
            <a:endParaRPr lang="en-US"/>
          </a:p>
        </p:txBody>
      </p:sp>
    </p:spTree>
    <p:extLst>
      <p:ext uri="{BB962C8B-B14F-4D97-AF65-F5344CB8AC3E}">
        <p14:creationId xmlns:p14="http://schemas.microsoft.com/office/powerpoint/2010/main" val="1481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C5B47915-2D4A-44DD-A55B-A93F041E157C}" type="datetimeFigureOut">
              <a:rPr lang="en-US" smtClean="0"/>
              <a:t>9/16/2020</a:t>
            </a:fld>
            <a:endParaRPr lang="en-US" dirty="0"/>
          </a:p>
        </p:txBody>
      </p:sp>
      <p:sp>
        <p:nvSpPr>
          <p:cNvPr id="4" name="Slide Image Placeholder 3"/>
          <p:cNvSpPr>
            <a:spLocks noGrp="1" noRot="1" noChangeAspect="1"/>
          </p:cNvSpPr>
          <p:nvPr>
            <p:ph type="sldImg" idx="2"/>
          </p:nvPr>
        </p:nvSpPr>
        <p:spPr>
          <a:xfrm>
            <a:off x="3028950" y="644525"/>
            <a:ext cx="3086100" cy="17367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868F246-B3C9-412E-BD0E-C290D7FBC3C4}" type="slidenum">
              <a:rPr lang="en-US" smtClean="0"/>
              <a:t>‹#›</a:t>
            </a:fld>
            <a:endParaRPr lang="en-US" dirty="0"/>
          </a:p>
        </p:txBody>
      </p:sp>
    </p:spTree>
    <p:extLst>
      <p:ext uri="{BB962C8B-B14F-4D97-AF65-F5344CB8AC3E}">
        <p14:creationId xmlns:p14="http://schemas.microsoft.com/office/powerpoint/2010/main" val="40739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BA1.1 enhancement: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1. To enhance the key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Zero-X experience</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Service metrics (SLA etc.)</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Self-X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2. To define autonomous levels for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3. To apply use cases throughout the E2E lifecycle of operations</a:t>
            </a:r>
          </a:p>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4</a:t>
            </a:fld>
            <a:endParaRPr lang="en-US" dirty="0"/>
          </a:p>
        </p:txBody>
      </p:sp>
    </p:spTree>
    <p:extLst>
      <p:ext uri="{BB962C8B-B14F-4D97-AF65-F5344CB8AC3E}">
        <p14:creationId xmlns:p14="http://schemas.microsoft.com/office/powerpoint/2010/main" val="121772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10</a:t>
            </a:fld>
            <a:endParaRPr lang="en-US" dirty="0"/>
          </a:p>
        </p:txBody>
      </p:sp>
    </p:spTree>
    <p:extLst>
      <p:ext uri="{BB962C8B-B14F-4D97-AF65-F5344CB8AC3E}">
        <p14:creationId xmlns:p14="http://schemas.microsoft.com/office/powerpoint/2010/main" val="105366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686800" cy="4191000"/>
          </a:xfrm>
        </p:spPr>
        <p:txBody>
          <a:bodyPr>
            <a:normAutofit/>
          </a:bodyPr>
          <a:lstStyle>
            <a:lvl1pPr>
              <a:defRPr sz="1600"/>
            </a:lvl1pPr>
            <a:lvl2pPr>
              <a:defRPr sz="1400"/>
            </a:lvl2pPr>
            <a:lvl3pPr>
              <a:defRPr sz="1200"/>
            </a:lvl3pPr>
            <a:lvl4pPr>
              <a:defRPr sz="11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1649914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rgbClr val="1D2F3A"/>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9216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514350"/>
            <a:ext cx="42672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572000" y="514350"/>
            <a:ext cx="43434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60136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572000" y="514350"/>
            <a:ext cx="4346575" cy="480420"/>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572000" y="1123199"/>
            <a:ext cx="4346575"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08524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228600" y="1428750"/>
            <a:ext cx="8686800" cy="1371600"/>
          </a:xfrm>
        </p:spPr>
        <p:txBody>
          <a:bodyPr>
            <a:normAutofit/>
          </a:bodyPr>
          <a:lstStyle>
            <a:lvl1pPr marL="0" indent="0">
              <a:buNone/>
              <a:defRPr sz="1600"/>
            </a:lvl1pPr>
            <a:lvl2pPr>
              <a:defRPr sz="1400"/>
            </a:lvl2pPr>
            <a:lvl3pPr>
              <a:defRPr sz="1200"/>
            </a:lvl3pPr>
            <a:lvl4pPr>
              <a:defRPr sz="1100"/>
            </a:lvl4pPr>
            <a:lvl5pPr>
              <a:defRPr sz="1100"/>
            </a:lvl5pPr>
          </a:lstStyle>
          <a:p>
            <a:pPr lvl="0"/>
            <a:r>
              <a:rPr lang="en-GB" dirty="0"/>
              <a:t>Click to edit Master text styles</a:t>
            </a:r>
          </a:p>
        </p:txBody>
      </p:sp>
      <p:sp>
        <p:nvSpPr>
          <p:cNvPr id="9" name="Content Placeholder 8"/>
          <p:cNvSpPr>
            <a:spLocks noGrp="1"/>
          </p:cNvSpPr>
          <p:nvPr>
            <p:ph sz="quarter" idx="10" hasCustomPrompt="1"/>
          </p:nvPr>
        </p:nvSpPr>
        <p:spPr>
          <a:xfrm>
            <a:off x="228600" y="3333750"/>
            <a:ext cx="2133600" cy="457200"/>
          </a:xfrm>
        </p:spPr>
        <p:txBody>
          <a:bodyPr>
            <a:noAutofit/>
          </a:bodyPr>
          <a:lstStyle>
            <a:lvl1pPr marL="0" indent="0">
              <a:buNone/>
              <a:defRPr sz="1100" i="1" baseline="0">
                <a:solidFill>
                  <a:srgbClr val="999999"/>
                </a:solidFill>
              </a:defRPr>
            </a:lvl1pPr>
          </a:lstStyle>
          <a:p>
            <a:pPr lvl="0"/>
            <a:r>
              <a:rPr lang="en-GB" dirty="0"/>
              <a:t>Job Title, Company</a:t>
            </a:r>
            <a:endParaRPr lang="en-US" dirty="0"/>
          </a:p>
        </p:txBody>
      </p:sp>
      <p:sp>
        <p:nvSpPr>
          <p:cNvPr id="10" name="Content Placeholder 8"/>
          <p:cNvSpPr>
            <a:spLocks noGrp="1"/>
          </p:cNvSpPr>
          <p:nvPr>
            <p:ph sz="quarter" idx="11" hasCustomPrompt="1"/>
          </p:nvPr>
        </p:nvSpPr>
        <p:spPr>
          <a:xfrm>
            <a:off x="228600" y="2952750"/>
            <a:ext cx="2133600" cy="228600"/>
          </a:xfrm>
        </p:spPr>
        <p:txBody>
          <a:bodyPr>
            <a:noAutofit/>
          </a:bodyPr>
          <a:lstStyle>
            <a:lvl1pPr marL="0" indent="0">
              <a:buNone/>
              <a:defRPr sz="1600" i="1" baseline="0">
                <a:solidFill>
                  <a:srgbClr val="999999"/>
                </a:solidFill>
              </a:defRPr>
            </a:lvl1pPr>
          </a:lstStyle>
          <a:p>
            <a:pPr lvl="0"/>
            <a:r>
              <a:rPr lang="en-GB" dirty="0"/>
              <a:t>Name</a:t>
            </a:r>
            <a:endParaRPr lang="en-US" dirty="0"/>
          </a:p>
        </p:txBody>
      </p:sp>
      <p:sp>
        <p:nvSpPr>
          <p:cNvPr id="11" name="object 12"/>
          <p:cNvSpPr/>
          <p:nvPr userDrawn="1"/>
        </p:nvSpPr>
        <p:spPr>
          <a:xfrm>
            <a:off x="304800" y="3333749"/>
            <a:ext cx="533400" cy="45719"/>
          </a:xfrm>
          <a:custGeom>
            <a:avLst/>
            <a:gdLst/>
            <a:ahLst/>
            <a:cxnLst/>
            <a:rect l="l" t="t" r="r" b="b"/>
            <a:pathLst>
              <a:path w="628650">
                <a:moveTo>
                  <a:pt x="0" y="0"/>
                </a:moveTo>
                <a:lnTo>
                  <a:pt x="628230" y="0"/>
                </a:lnTo>
              </a:path>
            </a:pathLst>
          </a:custGeom>
          <a:ln w="6350">
            <a:solidFill>
              <a:srgbClr val="E8222C"/>
            </a:solidFill>
          </a:ln>
        </p:spPr>
        <p:txBody>
          <a:bodyPr wrap="square" lIns="0" tIns="0" rIns="0" bIns="0" rtlCol="0"/>
          <a:lstStyle/>
          <a:p>
            <a:endParaRPr/>
          </a:p>
        </p:txBody>
      </p:sp>
      <p:sp>
        <p:nvSpPr>
          <p:cNvPr id="14" name="Content Placeholder 8"/>
          <p:cNvSpPr>
            <a:spLocks noGrp="1"/>
          </p:cNvSpPr>
          <p:nvPr>
            <p:ph sz="quarter" idx="12" hasCustomPrompt="1"/>
          </p:nvPr>
        </p:nvSpPr>
        <p:spPr>
          <a:xfrm>
            <a:off x="228600" y="590550"/>
            <a:ext cx="2133600" cy="457200"/>
          </a:xfrm>
        </p:spPr>
        <p:txBody>
          <a:bodyPr>
            <a:noAutofit/>
          </a:bodyPr>
          <a:lstStyle>
            <a:lvl1pPr marL="0" indent="0">
              <a:buNone/>
              <a:defRPr sz="9600" i="0" baseline="0">
                <a:solidFill>
                  <a:schemeClr val="accent1"/>
                </a:solidFill>
                <a:latin typeface="+mj-lt"/>
              </a:defRPr>
            </a:lvl1pPr>
          </a:lstStyle>
          <a:p>
            <a:pPr lvl="0"/>
            <a:r>
              <a:rPr lang="en-GB" dirty="0"/>
              <a:t>“</a:t>
            </a:r>
            <a:endParaRPr lang="en-US" dirty="0"/>
          </a:p>
        </p:txBody>
      </p:sp>
    </p:spTree>
    <p:extLst>
      <p:ext uri="{BB962C8B-B14F-4D97-AF65-F5344CB8AC3E}">
        <p14:creationId xmlns:p14="http://schemas.microsoft.com/office/powerpoint/2010/main" val="3615902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Exampl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124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Examp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5367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14662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7F4655-A2FE-4175-AEB0-24C34EDAF393}"/>
              </a:ext>
            </a:extLst>
          </p:cNvPr>
          <p:cNvPicPr>
            <a:picLocks noChangeAspect="1"/>
          </p:cNvPicPr>
          <p:nvPr userDrawn="1"/>
        </p:nvPicPr>
        <p:blipFill>
          <a:blip r:embed="rId2"/>
          <a:stretch>
            <a:fillRect/>
          </a:stretch>
        </p:blipFill>
        <p:spPr bwMode="ltGray">
          <a:xfrm>
            <a:off x="0" y="2571"/>
            <a:ext cx="9144000" cy="5140929"/>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435606"/>
            <a:ext cx="9144000" cy="4495800"/>
          </a:xfrm>
          <a:prstGeom prst="rect">
            <a:avLst/>
          </a:prstGeom>
          <a:gradFill>
            <a:gsLst>
              <a:gs pos="0">
                <a:srgbClr val="0070C0"/>
              </a:gs>
              <a:gs pos="0">
                <a:sysClr val="windowText" lastClr="000000">
                  <a:alpha val="0"/>
                </a:sysClr>
              </a:gs>
              <a:gs pos="100000">
                <a:sysClr val="windowText" lastClr="000000">
                  <a:alpha val="0"/>
                </a:sysClr>
              </a:gs>
              <a:gs pos="30000">
                <a:sysClr val="windowText" lastClr="000000">
                  <a:alpha val="65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385764" y="1371600"/>
            <a:ext cx="8370092" cy="553998"/>
          </a:xfrm>
        </p:spPr>
        <p:txBody>
          <a:bodyPr bIns="0" anchor="t" anchorCtr="0"/>
          <a:lstStyle>
            <a:lvl1pPr algn="l">
              <a:defRPr sz="33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385763" y="2571750"/>
            <a:ext cx="8370093" cy="1371600"/>
          </a:xfrm>
        </p:spPr>
        <p:txBody>
          <a:bodyPr/>
          <a:lstStyle>
            <a:lvl1pPr marL="0" indent="0" algn="l">
              <a:buNone/>
              <a:defRPr sz="1800"/>
            </a:lvl1pPr>
            <a:lvl2pPr marL="342917" indent="0" algn="ctr">
              <a:buNone/>
              <a:defRPr sz="1501"/>
            </a:lvl2pPr>
            <a:lvl3pPr marL="685834" indent="0" algn="ctr">
              <a:buNone/>
              <a:defRPr sz="1351"/>
            </a:lvl3pPr>
            <a:lvl4pPr marL="1028751" indent="0" algn="ctr">
              <a:buNone/>
              <a:defRPr sz="1200"/>
            </a:lvl4pPr>
            <a:lvl5pPr marL="1371669" indent="0" algn="ctr">
              <a:buNone/>
              <a:defRPr sz="1200"/>
            </a:lvl5pPr>
            <a:lvl6pPr marL="1714586" indent="0" algn="ctr">
              <a:buNone/>
              <a:defRPr sz="1200"/>
            </a:lvl6pPr>
            <a:lvl7pPr marL="2057503" indent="0" algn="ctr">
              <a:buNone/>
              <a:defRPr sz="1200"/>
            </a:lvl7pPr>
            <a:lvl8pPr marL="2400420" indent="0" algn="ctr">
              <a:buNone/>
              <a:defRPr sz="1200"/>
            </a:lvl8pPr>
            <a:lvl9pPr marL="2743337" indent="0" algn="ctr">
              <a:buNone/>
              <a:defRPr sz="1200"/>
            </a:lvl9pPr>
          </a:lstStyle>
          <a:p>
            <a:r>
              <a:rPr lang="en-US"/>
              <a:t>Click to edit Master subtitle style</a:t>
            </a:r>
            <a:endParaRPr lang="en-US" dirty="0"/>
          </a:p>
        </p:txBody>
      </p:sp>
      <p:grpSp>
        <p:nvGrpSpPr>
          <p:cNvPr id="5" name="Group 4">
            <a:extLst>
              <a:ext uri="{FF2B5EF4-FFF2-40B4-BE49-F238E27FC236}">
                <a16:creationId xmlns:a16="http://schemas.microsoft.com/office/drawing/2014/main" id="{71598808-2D06-4413-9F99-48BB7736E04D}"/>
              </a:ext>
            </a:extLst>
          </p:cNvPr>
          <p:cNvGrpSpPr>
            <a:grpSpLocks noChangeAspect="1"/>
          </p:cNvGrpSpPr>
          <p:nvPr userDrawn="1"/>
        </p:nvGrpSpPr>
        <p:grpSpPr bwMode="black">
          <a:xfrm>
            <a:off x="7791451" y="135732"/>
            <a:ext cx="965597" cy="215938"/>
            <a:chOff x="2736" y="2155"/>
            <a:chExt cx="2996" cy="670"/>
          </a:xfrm>
          <a:solidFill>
            <a:srgbClr val="FFFFFF"/>
          </a:solidFill>
        </p:grpSpPr>
        <p:sp>
          <p:nvSpPr>
            <p:cNvPr id="6" name="Freeform 5">
              <a:extLst>
                <a:ext uri="{FF2B5EF4-FFF2-40B4-BE49-F238E27FC236}">
                  <a16:creationId xmlns:a16="http://schemas.microsoft.com/office/drawing/2014/main" id="{17B9ED5A-D6A0-41FC-A3F6-E9FE2D882633}"/>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7" name="Freeform 6">
              <a:extLst>
                <a:ext uri="{FF2B5EF4-FFF2-40B4-BE49-F238E27FC236}">
                  <a16:creationId xmlns:a16="http://schemas.microsoft.com/office/drawing/2014/main" id="{1AB6DA9A-8E5B-4426-A7F3-F70851E7DBB8}"/>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8" name="Freeform 7">
              <a:extLst>
                <a:ext uri="{FF2B5EF4-FFF2-40B4-BE49-F238E27FC236}">
                  <a16:creationId xmlns:a16="http://schemas.microsoft.com/office/drawing/2014/main" id="{738AC2B7-F25D-4A0E-A315-933175A9B20A}"/>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9" name="Freeform 8">
              <a:extLst>
                <a:ext uri="{FF2B5EF4-FFF2-40B4-BE49-F238E27FC236}">
                  <a16:creationId xmlns:a16="http://schemas.microsoft.com/office/drawing/2014/main" id="{7977BEDB-59E7-4A05-B902-B0913E36C3C3}"/>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0" name="Freeform 9">
              <a:extLst>
                <a:ext uri="{FF2B5EF4-FFF2-40B4-BE49-F238E27FC236}">
                  <a16:creationId xmlns:a16="http://schemas.microsoft.com/office/drawing/2014/main" id="{02D27C7E-272C-411E-9E72-88E1C41A2EB3}"/>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1" name="Freeform 10">
              <a:extLst>
                <a:ext uri="{FF2B5EF4-FFF2-40B4-BE49-F238E27FC236}">
                  <a16:creationId xmlns:a16="http://schemas.microsoft.com/office/drawing/2014/main" id="{6927FC7F-6DBB-4254-9BBD-2577D6076CC2}"/>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gr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6858001" y="4291012"/>
            <a:ext cx="1897856" cy="338138"/>
          </a:xfrm>
        </p:spPr>
        <p:txBody>
          <a:bodyPr anchor="b" anchorCtr="0"/>
          <a:lstStyle>
            <a:lvl1pPr marL="0" indent="0" algn="r">
              <a:buFontTx/>
              <a:buNone/>
              <a:defRPr sz="1350">
                <a:solidFill>
                  <a:schemeClr val="accent2"/>
                </a:solidFill>
              </a:defRPr>
            </a:lvl1pPr>
          </a:lstStyle>
          <a:p>
            <a:pPr lvl="0"/>
            <a:r>
              <a:rPr lang="en-US" dirty="0"/>
              <a:t>Date</a:t>
            </a:r>
          </a:p>
        </p:txBody>
      </p:sp>
    </p:spTree>
    <p:extLst>
      <p:ext uri="{BB962C8B-B14F-4D97-AF65-F5344CB8AC3E}">
        <p14:creationId xmlns:p14="http://schemas.microsoft.com/office/powerpoint/2010/main" val="76836010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2A38214-5857-FC4E-B923-056100E16BCA}"/>
              </a:ext>
            </a:extLst>
          </p:cNvPr>
          <p:cNvSpPr>
            <a:spLocks noGrp="1"/>
          </p:cNvSpPr>
          <p:nvPr>
            <p:ph type="subTitle" idx="1" hasCustomPrompt="1"/>
          </p:nvPr>
        </p:nvSpPr>
        <p:spPr>
          <a:xfrm>
            <a:off x="546667" y="342101"/>
            <a:ext cx="8052335" cy="745050"/>
          </a:xfrm>
          <a:prstGeom prst="rect">
            <a:avLst/>
          </a:prstGeom>
        </p:spPr>
        <p:txBody>
          <a:bodyPr lIns="0" tIns="0" rIns="0" bIns="0" anchor="t">
            <a:normAutofit/>
          </a:bodyPr>
          <a:lstStyle>
            <a:lvl1pPr marL="0" indent="0" algn="l">
              <a:lnSpc>
                <a:spcPts val="2572"/>
              </a:lnSpc>
              <a:spcBef>
                <a:spcPct val="0"/>
              </a:spcBef>
              <a:buNone/>
              <a:defRPr sz="23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445247" indent="0" algn="ctr">
              <a:buNone/>
              <a:defRPr sz="1948"/>
            </a:lvl2pPr>
            <a:lvl3pPr marL="890492" indent="0" algn="ctr">
              <a:buNone/>
              <a:defRPr sz="1753"/>
            </a:lvl3pPr>
            <a:lvl4pPr marL="1335740" indent="0" algn="ctr">
              <a:buNone/>
              <a:defRPr sz="1559"/>
            </a:lvl4pPr>
            <a:lvl5pPr marL="1780985" indent="0" algn="ctr">
              <a:buNone/>
              <a:defRPr sz="1559"/>
            </a:lvl5pPr>
            <a:lvl6pPr marL="2226232" indent="0" algn="ctr">
              <a:buNone/>
              <a:defRPr sz="1559"/>
            </a:lvl6pPr>
            <a:lvl7pPr marL="2671478" indent="0" algn="ctr">
              <a:buNone/>
              <a:defRPr sz="1559"/>
            </a:lvl7pPr>
            <a:lvl8pPr marL="3116726" indent="0" algn="ctr">
              <a:buNone/>
              <a:defRPr sz="1559"/>
            </a:lvl8pPr>
            <a:lvl9pPr marL="3561971" indent="0" algn="ctr">
              <a:buNone/>
              <a:defRPr sz="1559"/>
            </a:lvl9pPr>
          </a:lstStyle>
          <a:p>
            <a:r>
              <a:rPr lang="en-US"/>
              <a:t>Click to edit Master title style</a:t>
            </a:r>
          </a:p>
        </p:txBody>
      </p:sp>
      <p:sp>
        <p:nvSpPr>
          <p:cNvPr id="7" name="Content Placeholder 2">
            <a:extLst>
              <a:ext uri="{FF2B5EF4-FFF2-40B4-BE49-F238E27FC236}">
                <a16:creationId xmlns:a16="http://schemas.microsoft.com/office/drawing/2014/main" id="{8A4EAA63-3827-DA40-B921-C01084B9DA87}"/>
              </a:ext>
            </a:extLst>
          </p:cNvPr>
          <p:cNvSpPr>
            <a:spLocks noGrp="1"/>
          </p:cNvSpPr>
          <p:nvPr>
            <p:ph idx="10" hasCustomPrompt="1"/>
          </p:nvPr>
        </p:nvSpPr>
        <p:spPr>
          <a:xfrm>
            <a:off x="544304" y="1126493"/>
            <a:ext cx="8047025" cy="3517844"/>
          </a:xfrm>
          <a:prstGeom prst="rect">
            <a:avLst/>
          </a:prstGeom>
        </p:spPr>
        <p:txBody>
          <a:bodyPr lIns="0" tIns="0" rIns="0" bIns="0"/>
          <a:lstStyle>
            <a:lvl1pPr marL="9276" indent="0">
              <a:lnSpc>
                <a:spcPct val="100000"/>
              </a:lnSpc>
              <a:spcBef>
                <a:spcPct val="0"/>
              </a:spcBef>
              <a:buFontTx/>
              <a:buNone/>
              <a:tabLst>
                <a:tab pos="905953" algn="ctr"/>
              </a:tabLst>
              <a:defRPr sz="134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394229" indent="-128318">
              <a:buFont typeface="Arial" panose="020B0604020202020204" pitchFamily="34" charset="0"/>
              <a:buChar char="•"/>
              <a:tabLst>
                <a:tab pos="905953" algn="ctr"/>
              </a:tabLst>
              <a:defRPr sz="974" baseline="0"/>
            </a:lvl2pPr>
            <a:lvl3pPr marL="394229" indent="-128318">
              <a:buFont typeface="Arial" panose="020B0604020202020204" pitchFamily="34" charset="0"/>
              <a:buChar char="•"/>
              <a:tabLst>
                <a:tab pos="905953" algn="ctr"/>
              </a:tabLst>
              <a:defRPr sz="974" baseline="0"/>
            </a:lvl3pPr>
            <a:lvl4pPr marL="394229" indent="-128318">
              <a:buFont typeface="Arial" panose="020B0604020202020204" pitchFamily="34" charset="0"/>
              <a:buChar char="•"/>
              <a:tabLst>
                <a:tab pos="905953" algn="ctr"/>
              </a:tabLst>
              <a:defRPr sz="974" baseline="0"/>
            </a:lvl4pPr>
            <a:lvl5pPr marL="394229" indent="-128318">
              <a:buFont typeface="Arial" panose="020B0604020202020204" pitchFamily="34" charset="0"/>
              <a:buChar char="•"/>
              <a:tabLst>
                <a:tab pos="905953" algn="ctr"/>
              </a:tabLst>
              <a:defRPr sz="974" baseline="0"/>
            </a:lvl5pPr>
          </a:lstStyle>
          <a:p>
            <a:pPr lvl="0"/>
            <a:r>
              <a:rPr lang="en-US"/>
              <a:t>Click to edit Master text style</a:t>
            </a:r>
          </a:p>
        </p:txBody>
      </p:sp>
    </p:spTree>
    <p:extLst>
      <p:ext uri="{BB962C8B-B14F-4D97-AF65-F5344CB8AC3E}">
        <p14:creationId xmlns:p14="http://schemas.microsoft.com/office/powerpoint/2010/main" val="847099798"/>
      </p:ext>
    </p:extLst>
  </p:cSld>
  <p:clrMapOvr>
    <a:masterClrMapping/>
  </p:clrMapOvr>
  <p:transition/>
  <p:extLst>
    <p:ext uri="{DCECCB84-F9BA-43D5-87BE-67443E8EF086}">
      <p15:sldGuideLst xmlns:p15="http://schemas.microsoft.com/office/powerpoint/2012/main">
        <p15:guide id="1" pos="384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E943BD6-C691-E740-BFF7-158DC312B9A9}" type="datetimeFigureOut">
              <a:rPr lang="en-US" smtClean="0"/>
              <a:t>9/16/2020</a:t>
            </a:fld>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CC02A728-907F-6B4A-97D6-AA47292BCB7D}" type="slidenum">
              <a:rPr lang="en-US" smtClean="0"/>
              <a:t>‹#›</a:t>
            </a:fld>
            <a:endParaRPr lang="en-US"/>
          </a:p>
        </p:txBody>
      </p:sp>
    </p:spTree>
    <p:extLst>
      <p:ext uri="{BB962C8B-B14F-4D97-AF65-F5344CB8AC3E}">
        <p14:creationId xmlns:p14="http://schemas.microsoft.com/office/powerpoint/2010/main" val="351104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fault Slide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304800"/>
          </a:xfrm>
        </p:spPr>
        <p:txBody>
          <a:bodyPr anchor="b">
            <a:no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819150"/>
            <a:ext cx="8686800" cy="388620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56968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69FAC4C-B145-504E-BD11-8456FA7CA6C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49834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49D2F9FD-A8D1-494C-BC6D-FB3D8FA529F4}"/>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516139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7C63AD4C-0243-6247-A72B-24C92E1D1F36}"/>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777067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3AA37A1-2037-5742-BBA6-078CFAE9D3F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3661370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Title Slide Cog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0B22669F-1ABE-E646-A12C-51D9C0551099}"/>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95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53943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Cogs">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85950"/>
            <a:ext cx="7772400" cy="707886"/>
          </a:xfrm>
        </p:spPr>
        <p:txBody>
          <a:bodyPr anchor="t">
            <a:normAutofit/>
          </a:bodyPr>
          <a:lstStyle>
            <a:lvl1pPr>
              <a:defRPr sz="4000">
                <a:solidFill>
                  <a:srgbClr val="1D2F3A"/>
                </a:solidFill>
              </a:defRPr>
            </a:lvl1pPr>
          </a:lstStyle>
          <a:p>
            <a:r>
              <a:rPr lang="en-GB" dirty="0"/>
              <a:t>Click to edit Master title style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05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Cog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1885951"/>
            <a:ext cx="7772400" cy="914399"/>
          </a:xfrm>
        </p:spPr>
        <p:txBody>
          <a:bodyPr anchor="t"/>
          <a:lstStyle>
            <a:lvl1pPr>
              <a:defRPr sz="2400">
                <a:solidFill>
                  <a:srgbClr val="1D2F3A"/>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977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2 - Image">
    <p:spTree>
      <p:nvGrpSpPr>
        <p:cNvPr id="1" name=""/>
        <p:cNvGrpSpPr/>
        <p:nvPr/>
      </p:nvGrpSpPr>
      <p:grpSpPr>
        <a:xfrm>
          <a:off x="0" y="0"/>
          <a:ext cx="0" cy="0"/>
          <a:chOff x="0" y="0"/>
          <a:chExt cx="0" cy="0"/>
        </a:xfrm>
      </p:grpSpPr>
      <p:sp>
        <p:nvSpPr>
          <p:cNvPr id="16" name="Rectangle 15"/>
          <p:cNvSpPr/>
          <p:nvPr userDrawn="1"/>
        </p:nvSpPr>
        <p:spPr>
          <a:xfrm>
            <a:off x="5562600" y="4476750"/>
            <a:ext cx="3581400" cy="666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3" name="Rectangle 2"/>
          <p:cNvSpPr/>
          <p:nvPr userDrawn="1"/>
        </p:nvSpPr>
        <p:spPr>
          <a:xfrm>
            <a:off x="0" y="590550"/>
            <a:ext cx="9144000" cy="403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8"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4" name="Picture Placeholder 13"/>
          <p:cNvSpPr>
            <a:spLocks noGrp="1"/>
          </p:cNvSpPr>
          <p:nvPr>
            <p:ph type="pic" sz="quarter" idx="13"/>
          </p:nvPr>
        </p:nvSpPr>
        <p:spPr>
          <a:xfrm>
            <a:off x="5715000" y="0"/>
            <a:ext cx="3429000" cy="5143500"/>
          </a:xfrm>
        </p:spPr>
        <p:txBody>
          <a:bodyPr/>
          <a:lstStyle/>
          <a:p>
            <a:endParaRPr lang="en-US"/>
          </a:p>
        </p:txBody>
      </p:sp>
      <p:pic>
        <p:nvPicPr>
          <p:cNvPr id="12" name="Picture 11" descr="TMForum_Logo2018.RedGray-CMYK-NE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13" name="Title 1"/>
          <p:cNvSpPr>
            <a:spLocks noGrp="1"/>
          </p:cNvSpPr>
          <p:nvPr>
            <p:ph type="ctrTitle" hasCustomPrompt="1"/>
          </p:nvPr>
        </p:nvSpPr>
        <p:spPr>
          <a:xfrm>
            <a:off x="304800" y="1885950"/>
            <a:ext cx="5334000" cy="914399"/>
          </a:xfrm>
        </p:spPr>
        <p:txBody>
          <a:bodyPr numCol="1" anchor="t"/>
          <a:lstStyle>
            <a:lvl1pPr>
              <a:defRPr sz="2400">
                <a:solidFill>
                  <a:srgbClr val="1D2F3A"/>
                </a:solidFill>
              </a:defRPr>
            </a:lvl1pPr>
          </a:lstStyle>
          <a:p>
            <a:r>
              <a:rPr lang="en-GB" dirty="0"/>
              <a:t>Click to edit Master title style 2 line</a:t>
            </a:r>
            <a:br>
              <a:rPr lang="en-GB" dirty="0"/>
            </a:br>
            <a:r>
              <a:rPr lang="en-GB" dirty="0"/>
              <a:t>Click to edit Master title style 2 line</a:t>
            </a:r>
            <a:endParaRPr lang="en-US" dirty="0"/>
          </a:p>
        </p:txBody>
      </p:sp>
      <p:sp>
        <p:nvSpPr>
          <p:cNvPr id="17" name="Rectangle 16"/>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484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p:nvPr>
        </p:nvSpPr>
        <p:spPr>
          <a:xfrm>
            <a:off x="304800" y="1885950"/>
            <a:ext cx="7772400" cy="914399"/>
          </a:xfrm>
        </p:spPr>
        <p:txBody>
          <a:bodyPr anchor="t">
            <a:normAutofit/>
          </a:bodyPr>
          <a:lstStyle>
            <a:lvl1pPr>
              <a:defRPr sz="4000">
                <a:solidFill>
                  <a:srgbClr val="FFFFFF"/>
                </a:solidFill>
              </a:defRPr>
            </a:lvl1pPr>
          </a:lstStyle>
          <a:p>
            <a:r>
              <a:rPr lang="en-GB" dirty="0"/>
              <a:t>Click to edit Master title style</a:t>
            </a:r>
            <a:endParaRPr lang="en-US" dirty="0"/>
          </a:p>
        </p:txBody>
      </p:sp>
      <p:sp>
        <p:nvSpPr>
          <p:cNvPr id="8" name="object 3">
            <a:extLst>
              <a:ext uri="{FF2B5EF4-FFF2-40B4-BE49-F238E27FC236}">
                <a16:creationId xmlns:a16="http://schemas.microsoft.com/office/drawing/2014/main" id="{856C31F8-B3FF-A748-8590-9D4F89F73851}"/>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738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7772400" cy="914399"/>
          </a:xfrm>
        </p:spPr>
        <p:txBody>
          <a:bodyPr anchor="t"/>
          <a:lstStyle>
            <a:lvl1pPr>
              <a:defRPr sz="2400">
                <a:solidFill>
                  <a:srgbClr val="FFFFFF"/>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8" name="object 3">
            <a:extLst>
              <a:ext uri="{FF2B5EF4-FFF2-40B4-BE49-F238E27FC236}">
                <a16:creationId xmlns:a16="http://schemas.microsoft.com/office/drawing/2014/main" id="{81A54989-9A9D-C94B-91BE-7FA170FA81D0}"/>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267331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2"/>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2"/>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chemeClr val="tx2"/>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20316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2.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2.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42672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object 3"/>
          <p:cNvSpPr txBox="1"/>
          <p:nvPr userDrawn="1"/>
        </p:nvSpPr>
        <p:spPr>
          <a:xfrm>
            <a:off x="7010400" y="48577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pic>
        <p:nvPicPr>
          <p:cNvPr id="8" name="Picture 7" descr="TMForum_Logo2018.RedGray-CMYK-NEW.png"/>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6" name="object 3">
            <a:extLst>
              <a:ext uri="{FF2B5EF4-FFF2-40B4-BE49-F238E27FC236}">
                <a16:creationId xmlns:a16="http://schemas.microsoft.com/office/drawing/2014/main" id="{85AEB36D-A630-6748-AF73-1CCBE733D6BF}"/>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lumMod val="65000"/>
                  </a:schemeClr>
                </a:solidFill>
                <a:effectLst/>
                <a:latin typeface="+mn-lt"/>
                <a:ea typeface="+mn-ea"/>
                <a:cs typeface="+mn-cs"/>
              </a:rPr>
              <a:t>#</a:t>
            </a:r>
            <a:r>
              <a:rPr lang="en-US" sz="800" b="0" i="0" u="none" strike="noStrike" kern="1200" dirty="0" err="1">
                <a:solidFill>
                  <a:schemeClr val="bg1">
                    <a:lumMod val="65000"/>
                  </a:schemeClr>
                </a:solidFill>
                <a:effectLst/>
                <a:latin typeface="+mn-lt"/>
                <a:ea typeface="+mn-ea"/>
                <a:cs typeface="+mn-cs"/>
              </a:rPr>
              <a:t>TMFDigital</a:t>
            </a:r>
            <a:endParaRPr lang="is-IS" sz="800" dirty="0">
              <a:solidFill>
                <a:schemeClr val="bg1">
                  <a:lumMod val="65000"/>
                </a:schemeClr>
              </a:solidFill>
            </a:endParaRPr>
          </a:p>
        </p:txBody>
      </p:sp>
    </p:spTree>
    <p:extLst>
      <p:ext uri="{BB962C8B-B14F-4D97-AF65-F5344CB8AC3E}">
        <p14:creationId xmlns:p14="http://schemas.microsoft.com/office/powerpoint/2010/main" val="2408461698"/>
      </p:ext>
    </p:extLst>
  </p:cSld>
  <p:clrMap bg1="lt1" tx1="dk1" bg2="lt2" tx2="dk2" accent1="accent1" accent2="accent2" accent3="accent3" accent4="accent4" accent5="accent5" accent6="accent6" hlink="hlink" folHlink="folHlink"/>
  <p:sldLayoutIdLst>
    <p:sldLayoutId id="2147483671" r:id="rId1"/>
    <p:sldLayoutId id="2147483695" r:id="rId2"/>
    <p:sldLayoutId id="2147483688" r:id="rId3"/>
    <p:sldLayoutId id="2147483670" r:id="rId4"/>
    <p:sldLayoutId id="2147483697" r:id="rId5"/>
    <p:sldLayoutId id="2147483692" r:id="rId6"/>
    <p:sldLayoutId id="2147483687" r:id="rId7"/>
    <p:sldLayoutId id="2147483698" r:id="rId8"/>
    <p:sldLayoutId id="2147483702" r:id="rId9"/>
    <p:sldLayoutId id="2147483704" r:id="rId10"/>
    <p:sldLayoutId id="2147483673" r:id="rId11"/>
    <p:sldLayoutId id="2147483674" r:id="rId12"/>
    <p:sldLayoutId id="2147483691" r:id="rId13"/>
    <p:sldLayoutId id="2147483689" r:id="rId14"/>
    <p:sldLayoutId id="2147483690" r:id="rId15"/>
    <p:sldLayoutId id="2147483705" r:id="rId16"/>
    <p:sldLayoutId id="2147483707" r:id="rId17"/>
    <p:sldLayoutId id="2147483708" r:id="rId18"/>
    <p:sldLayoutId id="2147483709" r:id="rId19"/>
  </p:sldLayoutIdLst>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8"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2376134040"/>
      </p:ext>
    </p:extLst>
  </p:cSld>
  <p:clrMap bg1="lt1" tx1="dk1" bg2="lt2" tx2="dk2" accent1="accent1" accent2="accent2" accent3="accent3" accent4="accent4" accent5="accent5" accent6="accent6" hlink="hlink" folHlink="folHlink"/>
  <p:sldLayoutIdLst>
    <p:sldLayoutId id="2147483693" r:id="rId1"/>
    <p:sldLayoutId id="2147483699" r:id="rId2"/>
    <p:sldLayoutId id="2147483700" r:id="rId3"/>
    <p:sldLayoutId id="2147483701" r:id="rId4"/>
    <p:sldLayoutId id="2147483703"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hyperlink" Target="https://www.tmforum.org/ai-driven-autonomous-service-assurance/" TargetMode="External"/><Relationship Id="rId13" Type="http://schemas.openxmlformats.org/officeDocument/2006/relationships/hyperlink" Target="https://www.tmforum.org/collaboration/catalyst-program/current-catalysts/#champsParticipantsModal152" TargetMode="External"/><Relationship Id="rId18" Type="http://schemas.openxmlformats.org/officeDocument/2006/relationships/hyperlink" Target="https://www.tmforum.org/catalysts/the-edge-in-automation/" TargetMode="External"/><Relationship Id="rId3" Type="http://schemas.openxmlformats.org/officeDocument/2006/relationships/hyperlink" Target="https://www.tmforum.org/collaboration/catalyst-program/current-catalysts/#champsParticipantsModal134" TargetMode="External"/><Relationship Id="rId21" Type="http://schemas.openxmlformats.org/officeDocument/2006/relationships/hyperlink" Target="https://www.tmforum.org/collaboration/catalyst-program/current-catalysts/#champsParticipantsModal159" TargetMode="External"/><Relationship Id="rId7" Type="http://schemas.openxmlformats.org/officeDocument/2006/relationships/hyperlink" Target="https://www.tmforum.org/collaboration/catalyst-program/current-catalysts/#champsParticipantsModal143" TargetMode="External"/><Relationship Id="rId12" Type="http://schemas.openxmlformats.org/officeDocument/2006/relationships/hyperlink" Target="https://www.tmforum.org/catalysts/ready-telco-one-gamified-customer-journeys-enabled-by-a-dynamic-partner-ecosystem-and-marketplace/" TargetMode="External"/><Relationship Id="rId17" Type="http://schemas.openxmlformats.org/officeDocument/2006/relationships/hyperlink" Target="https://www.tmforum.org/collaboration/catalyst-program/current-catalysts/#champsParticipantsModal154" TargetMode="External"/><Relationship Id="rId2" Type="http://schemas.openxmlformats.org/officeDocument/2006/relationships/hyperlink" Target="https://www.tmforum.org/5g-riders-storm/" TargetMode="External"/><Relationship Id="rId16" Type="http://schemas.openxmlformats.org/officeDocument/2006/relationships/hyperlink" Target="https://www.tmforum.org/vertical-industry-telcos-federated-dlt-based-marketplace/" TargetMode="External"/><Relationship Id="rId20" Type="http://schemas.openxmlformats.org/officeDocument/2006/relationships/hyperlink" Target="https://www.tmforum.org/autonomous-network-hyperloops/" TargetMode="External"/><Relationship Id="rId1" Type="http://schemas.openxmlformats.org/officeDocument/2006/relationships/slideLayout" Target="../slideLayouts/slideLayout16.xml"/><Relationship Id="rId6" Type="http://schemas.openxmlformats.org/officeDocument/2006/relationships/hyperlink" Target="https://www.tmforum.org/ai-for-an-accelerating-digital-transformation-in-5g-era/" TargetMode="External"/><Relationship Id="rId11" Type="http://schemas.openxmlformats.org/officeDocument/2006/relationships/hyperlink" Target="https://www.tmforum.org/collaboration/catalyst-program/current-catalysts/#champsParticipantsModal149" TargetMode="External"/><Relationship Id="rId5" Type="http://schemas.openxmlformats.org/officeDocument/2006/relationships/hyperlink" Target="https://www.tmforum.org/collaboration/catalyst-program/current-catalysts/#champsParticipantsModal139" TargetMode="External"/><Relationship Id="rId15" Type="http://schemas.openxmlformats.org/officeDocument/2006/relationships/hyperlink" Target="https://www.tmforum.org/collaboration/catalyst-program/current-catalysts/#champsParticipantsModal153" TargetMode="External"/><Relationship Id="rId10" Type="http://schemas.openxmlformats.org/officeDocument/2006/relationships/hyperlink" Target="https://www.tmforum.org/catalysts/ai-empowered-5g-intelligent-operations/" TargetMode="External"/><Relationship Id="rId19" Type="http://schemas.openxmlformats.org/officeDocument/2006/relationships/hyperlink" Target="https://www.tmforum.org/collaboration/catalyst-program/current-catalysts/#champsParticipantsModal158" TargetMode="External"/><Relationship Id="rId4" Type="http://schemas.openxmlformats.org/officeDocument/2006/relationships/hyperlink" Target="https://www.tmforum.org/catalysts/boosting-aiops-for-full-hybrid-naas/" TargetMode="External"/><Relationship Id="rId9" Type="http://schemas.openxmlformats.org/officeDocument/2006/relationships/hyperlink" Target="https://www.tmforum.org/collaboration/catalyst-program/current-catalysts/#champsParticipantsModal147" TargetMode="External"/><Relationship Id="rId14" Type="http://schemas.openxmlformats.org/officeDocument/2006/relationships/hyperlink" Target="https://www.tmforum.org/catalysts/smart-networks-for-smart-citie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1CCA6F-77D9-4E13-B919-BEA84B1BB48B}"/>
              </a:ext>
            </a:extLst>
          </p:cNvPr>
          <p:cNvSpPr>
            <a:spLocks noGrp="1"/>
          </p:cNvSpPr>
          <p:nvPr>
            <p:ph type="ctrTitle"/>
          </p:nvPr>
        </p:nvSpPr>
        <p:spPr/>
        <p:txBody>
          <a:bodyPr>
            <a:normAutofit fontScale="90000"/>
          </a:bodyPr>
          <a:lstStyle/>
          <a:p>
            <a:r>
              <a:rPr lang="en-GB" sz="3600" dirty="0" err="1"/>
              <a:t>Muti</a:t>
            </a:r>
            <a:r>
              <a:rPr lang="en-GB" sz="3600" dirty="0"/>
              <a:t> SDO Autonomous Network Coordination Workshop  Presentation </a:t>
            </a:r>
            <a:endParaRPr lang="en-US" sz="3200" dirty="0"/>
          </a:p>
        </p:txBody>
      </p:sp>
      <p:sp>
        <p:nvSpPr>
          <p:cNvPr id="2" name="Subtitle 1">
            <a:extLst>
              <a:ext uri="{FF2B5EF4-FFF2-40B4-BE49-F238E27FC236}">
                <a16:creationId xmlns:a16="http://schemas.microsoft.com/office/drawing/2014/main" id="{E2E13BE7-1626-44AC-9243-572DB80DFE35}"/>
              </a:ext>
            </a:extLst>
          </p:cNvPr>
          <p:cNvSpPr>
            <a:spLocks noGrp="1"/>
          </p:cNvSpPr>
          <p:nvPr>
            <p:ph type="subTitle" idx="1"/>
          </p:nvPr>
        </p:nvSpPr>
        <p:spPr/>
        <p:txBody>
          <a:bodyPr/>
          <a:lstStyle/>
          <a:p>
            <a:r>
              <a:rPr lang="en-GB" dirty="0"/>
              <a:t>Introduction of Autonomous Networks works in TM Forum </a:t>
            </a:r>
          </a:p>
          <a:p>
            <a:endParaRPr lang="en-GB" dirty="0"/>
          </a:p>
          <a:p>
            <a:r>
              <a:rPr lang="en-GB" dirty="0"/>
              <a:t>28 </a:t>
            </a:r>
            <a:r>
              <a:rPr lang="en-GB" baseline="30000" dirty="0" err="1"/>
              <a:t>th</a:t>
            </a:r>
            <a:r>
              <a:rPr lang="en-GB" dirty="0"/>
              <a:t> Sept 2020</a:t>
            </a:r>
            <a:endParaRPr lang="en-US" dirty="0"/>
          </a:p>
        </p:txBody>
      </p:sp>
      <p:sp>
        <p:nvSpPr>
          <p:cNvPr id="3" name="Text Placeholder 2">
            <a:extLst>
              <a:ext uri="{FF2B5EF4-FFF2-40B4-BE49-F238E27FC236}">
                <a16:creationId xmlns:a16="http://schemas.microsoft.com/office/drawing/2014/main" id="{E7EA39F9-6AA1-427E-8467-CE8F357F302E}"/>
              </a:ext>
            </a:extLst>
          </p:cNvPr>
          <p:cNvSpPr>
            <a:spLocks noGrp="1"/>
          </p:cNvSpPr>
          <p:nvPr>
            <p:ph type="body" sz="quarter" idx="10"/>
          </p:nvPr>
        </p:nvSpPr>
        <p:spPr/>
        <p:txBody>
          <a:bodyPr/>
          <a:lstStyle/>
          <a:p>
            <a:r>
              <a:rPr lang="en-US" dirty="0">
                <a:solidFill>
                  <a:schemeClr val="tx1"/>
                </a:solidFill>
              </a:rPr>
              <a:t>TM Forum </a:t>
            </a:r>
          </a:p>
        </p:txBody>
      </p:sp>
    </p:spTree>
    <p:extLst>
      <p:ext uri="{BB962C8B-B14F-4D97-AF65-F5344CB8AC3E}">
        <p14:creationId xmlns:p14="http://schemas.microsoft.com/office/powerpoint/2010/main" val="39098135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E3A6FA83-7929-4718-8195-D2FD221BD4B3}"/>
              </a:ext>
            </a:extLst>
          </p:cNvPr>
          <p:cNvSpPr/>
          <p:nvPr/>
        </p:nvSpPr>
        <p:spPr>
          <a:xfrm>
            <a:off x="0" y="2765527"/>
            <a:ext cx="8874871" cy="2307340"/>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C90D8E1D-FBF4-44C6-B37D-592533608E83}"/>
              </a:ext>
            </a:extLst>
          </p:cNvPr>
          <p:cNvSpPr/>
          <p:nvPr/>
        </p:nvSpPr>
        <p:spPr>
          <a:xfrm>
            <a:off x="0" y="361950"/>
            <a:ext cx="8874871" cy="2373402"/>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peech Bubble: Rectangle 3">
            <a:extLst>
              <a:ext uri="{FF2B5EF4-FFF2-40B4-BE49-F238E27FC236}">
                <a16:creationId xmlns:a16="http://schemas.microsoft.com/office/drawing/2014/main" id="{A12E128B-898E-44FC-AF5B-8AD5170DCC61}"/>
              </a:ext>
            </a:extLst>
          </p:cNvPr>
          <p:cNvSpPr/>
          <p:nvPr/>
        </p:nvSpPr>
        <p:spPr>
          <a:xfrm>
            <a:off x="76200" y="512245"/>
            <a:ext cx="3645881" cy="1930896"/>
          </a:xfrm>
          <a:prstGeom prst="wedgeRectCallout">
            <a:avLst>
              <a:gd name="adj1" fmla="val 1850"/>
              <a:gd name="adj2" fmla="val 56232"/>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0" y="40205"/>
            <a:ext cx="8496436" cy="400110"/>
          </a:xfrm>
        </p:spPr>
        <p:txBody>
          <a:bodyPr/>
          <a:lstStyle/>
          <a:p>
            <a:r>
              <a:rPr lang="en-US" altLang="zh-CN" dirty="0"/>
              <a:t>Cross-</a:t>
            </a:r>
            <a:r>
              <a:rPr lang="en-US" dirty="0"/>
              <a:t>SDO collaboration</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0764" y="1122407"/>
            <a:ext cx="3649190" cy="603457"/>
          </a:xfrm>
        </p:spPr>
        <p:txBody>
          <a:bodyPr>
            <a:normAutofit/>
          </a:bodyPr>
          <a:lstStyle/>
          <a:p>
            <a:pPr marL="0" indent="0">
              <a:buNone/>
            </a:pPr>
            <a:r>
              <a:rPr lang="en-US" sz="1100" dirty="0">
                <a:latin typeface="Georgia" panose="02040502050405020303" pitchFamily="18" charset="0"/>
              </a:rPr>
              <a:t>-Focus on different aspect of </a:t>
            </a:r>
            <a:r>
              <a:rPr lang="en-US" sz="1100" b="1" dirty="0">
                <a:latin typeface="Georgia" panose="02040502050405020303" pitchFamily="18" charset="0"/>
              </a:rPr>
              <a:t>common user stories: operational efficiency &amp; business growth</a:t>
            </a:r>
          </a:p>
        </p:txBody>
      </p:sp>
      <p:sp>
        <p:nvSpPr>
          <p:cNvPr id="2" name="矩形 1">
            <a:extLst>
              <a:ext uri="{FF2B5EF4-FFF2-40B4-BE49-F238E27FC236}">
                <a16:creationId xmlns:a16="http://schemas.microsoft.com/office/drawing/2014/main" id="{1AD53870-D11A-450D-96EC-64821736E6F1}"/>
              </a:ext>
            </a:extLst>
          </p:cNvPr>
          <p:cNvSpPr/>
          <p:nvPr/>
        </p:nvSpPr>
        <p:spPr>
          <a:xfrm>
            <a:off x="4800600" y="971550"/>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448300" y="1317728"/>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800600" y="16987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9102" y="1669861"/>
            <a:ext cx="3604914" cy="200946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latin typeface="Georgia" panose="02040502050405020303" pitchFamily="18" charset="0"/>
              </a:rPr>
              <a:t>-Use </a:t>
            </a:r>
            <a:r>
              <a:rPr lang="en-US" sz="1100" b="1" dirty="0">
                <a:latin typeface="Georgia" panose="02040502050405020303" pitchFamily="18" charset="0"/>
              </a:rPr>
              <a:t>Business </a:t>
            </a:r>
            <a:r>
              <a:rPr lang="en-US" altLang="zh-CN" sz="1100" b="1" dirty="0">
                <a:latin typeface="Georgia" panose="02040502050405020303" pitchFamily="18" charset="0"/>
              </a:rPr>
              <a:t>requirements &amp; </a:t>
            </a:r>
            <a:r>
              <a:rPr lang="en-US" sz="1100" b="1" dirty="0">
                <a:latin typeface="Georgia" panose="02040502050405020303" pitchFamily="18" charset="0"/>
              </a:rPr>
              <a:t>architectures </a:t>
            </a:r>
            <a:r>
              <a:rPr lang="en-US" sz="1100" dirty="0">
                <a:latin typeface="Georgia" panose="02040502050405020303" pitchFamily="18" charset="0"/>
              </a:rPr>
              <a:t>to drive the collaboration: business metrics, capabilities, E2E lifecycle, closed loop, autonomous domain, intent, Zero-X, Self-X)  </a:t>
            </a:r>
          </a:p>
          <a:p>
            <a:pPr marL="0" indent="0">
              <a:buNone/>
            </a:pPr>
            <a:endParaRPr lang="en-US" altLang="zh-CN" sz="800" dirty="0">
              <a:latin typeface="Georgia" panose="02040502050405020303" pitchFamily="18" charset="0"/>
            </a:endParaRP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448300" y="2308328"/>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800600" y="27655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capabilities/specs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16883" y="2800350"/>
            <a:ext cx="3505198" cy="70791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-Interaction and Interoperability of </a:t>
            </a:r>
            <a:r>
              <a:rPr lang="en-US" altLang="zh-CN" sz="1100" b="1" dirty="0">
                <a:latin typeface="Georgia" panose="02040502050405020303" pitchFamily="18" charset="0"/>
                <a:sym typeface="Wingdings" panose="05000000000000000000" pitchFamily="2" charset="2"/>
              </a:rPr>
              <a:t>Technical capabilities: </a:t>
            </a:r>
            <a:r>
              <a:rPr lang="en-US" altLang="zh-CN" sz="1100" dirty="0">
                <a:latin typeface="Georgia" panose="02040502050405020303" pitchFamily="18" charset="0"/>
                <a:sym typeface="Wingdings" panose="05000000000000000000" pitchFamily="2" charset="2"/>
              </a:rPr>
              <a:t>key mechanisms (intent), and key interfaces of closed loops</a:t>
            </a:r>
            <a:endParaRPr lang="en-US" sz="1100" dirty="0">
              <a:latin typeface="Georgia" panose="02040502050405020303" pitchFamily="18" charset="0"/>
            </a:endParaRP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448300" y="3375129"/>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800600" y="3735640"/>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800600" y="1144639"/>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64283" y="3701375"/>
            <a:ext cx="3505198" cy="32147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Joint</a:t>
            </a:r>
            <a:r>
              <a:rPr lang="en-US" altLang="zh-CN" sz="1100" b="1" dirty="0">
                <a:latin typeface="Georgia" panose="02040502050405020303" pitchFamily="18" charset="0"/>
                <a:sym typeface="Wingdings" panose="05000000000000000000" pitchFamily="2" charset="2"/>
              </a:rPr>
              <a:t> </a:t>
            </a:r>
            <a:r>
              <a:rPr lang="en-US" altLang="zh-CN" sz="1100" b="1" dirty="0" err="1">
                <a:latin typeface="Georgia" panose="02040502050405020303" pitchFamily="18" charset="0"/>
                <a:sym typeface="Wingdings" panose="05000000000000000000" pitchFamily="2" charset="2"/>
              </a:rPr>
              <a:t>PoC</a:t>
            </a:r>
            <a:r>
              <a:rPr lang="en-US" altLang="zh-CN" sz="1100" b="1" dirty="0">
                <a:latin typeface="Georgia" panose="02040502050405020303" pitchFamily="18" charset="0"/>
                <a:sym typeface="Wingdings" panose="05000000000000000000" pitchFamily="2" charset="2"/>
              </a:rPr>
              <a:t> projects</a:t>
            </a:r>
            <a:r>
              <a:rPr lang="en-US" altLang="zh-CN" sz="1100" dirty="0">
                <a:latin typeface="Georgia" panose="02040502050405020303" pitchFamily="18" charset="0"/>
                <a:sym typeface="Wingdings" panose="05000000000000000000" pitchFamily="2" charset="2"/>
              </a:rPr>
              <a:t>: </a:t>
            </a:r>
            <a:r>
              <a:rPr lang="en-US" altLang="zh-CN" sz="1100" dirty="0">
                <a:latin typeface="Georgia" panose="02040502050405020303" pitchFamily="18" charset="0"/>
              </a:rPr>
              <a:t> E2E demo across multi domain, layers and closed loops</a:t>
            </a:r>
          </a:p>
          <a:p>
            <a:pPr marL="0" indent="0">
              <a:buNone/>
            </a:pPr>
            <a:endParaRPr lang="en-US" altLang="zh-CN" sz="1100" b="1" dirty="0">
              <a:latin typeface="Georgia" panose="02040502050405020303" pitchFamily="18" charset="0"/>
            </a:endParaRPr>
          </a:p>
        </p:txBody>
      </p:sp>
      <p:sp>
        <p:nvSpPr>
          <p:cNvPr id="85" name="矩形 84">
            <a:extLst>
              <a:ext uri="{FF2B5EF4-FFF2-40B4-BE49-F238E27FC236}">
                <a16:creationId xmlns:a16="http://schemas.microsoft.com/office/drawing/2014/main" id="{A3D6B2B8-9681-4D41-9C13-9C6282178AE8}"/>
              </a:ext>
            </a:extLst>
          </p:cNvPr>
          <p:cNvSpPr/>
          <p:nvPr/>
        </p:nvSpPr>
        <p:spPr>
          <a:xfrm>
            <a:off x="4124139" y="4399756"/>
            <a:ext cx="4587822" cy="452931"/>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64283" y="4380062"/>
            <a:ext cx="3505198" cy="48185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Testing and verification:</a:t>
            </a:r>
            <a:r>
              <a:rPr lang="zh-CN" altLang="en-US" sz="1000" dirty="0">
                <a:latin typeface="Georgia" panose="02040502050405020303" pitchFamily="18" charset="0"/>
                <a:sym typeface="Wingdings" panose="05000000000000000000" pitchFamily="2" charset="2"/>
              </a:rPr>
              <a:t>（</a:t>
            </a:r>
            <a:r>
              <a:rPr lang="en-US" altLang="zh-CN" sz="1000" dirty="0">
                <a:latin typeface="Georgia" panose="02040502050405020303" pitchFamily="18" charset="0"/>
              </a:rPr>
              <a:t>TBD</a:t>
            </a:r>
            <a:r>
              <a:rPr lang="zh-CN" altLang="en-US" sz="1000" dirty="0">
                <a:latin typeface="Georgia" panose="02040502050405020303" pitchFamily="18" charset="0"/>
              </a:rPr>
              <a:t>）</a:t>
            </a:r>
            <a:endParaRPr lang="en-US" sz="1000" dirty="0">
              <a:latin typeface="Georgia" panose="02040502050405020303" pitchFamily="18" charset="0"/>
            </a:endParaRPr>
          </a:p>
          <a:p>
            <a:pPr marL="0" indent="0">
              <a:buNone/>
            </a:pPr>
            <a:r>
              <a:rPr lang="en-US" altLang="zh-CN" sz="1000" dirty="0">
                <a:latin typeface="Georgia" panose="02040502050405020303" pitchFamily="18" charset="0"/>
              </a:rPr>
              <a:t>- Measurement and certification of autonomous levels</a:t>
            </a:r>
          </a:p>
        </p:txBody>
      </p:sp>
      <p:sp>
        <p:nvSpPr>
          <p:cNvPr id="52" name="矩形 51">
            <a:extLst>
              <a:ext uri="{FF2B5EF4-FFF2-40B4-BE49-F238E27FC236}">
                <a16:creationId xmlns:a16="http://schemas.microsoft.com/office/drawing/2014/main" id="{5E49213C-D033-46E8-A939-ECDCD51E8767}"/>
              </a:ext>
            </a:extLst>
          </p:cNvPr>
          <p:cNvSpPr/>
          <p:nvPr/>
        </p:nvSpPr>
        <p:spPr>
          <a:xfrm>
            <a:off x="4124139" y="463710"/>
            <a:ext cx="4587821"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a:t>Vision &amp; ecosystem</a:t>
            </a:r>
            <a:endParaRPr lang="en-US" sz="1100" dirty="0"/>
          </a:p>
        </p:txBody>
      </p:sp>
      <p:cxnSp>
        <p:nvCxnSpPr>
          <p:cNvPr id="53" name="直接箭头连接符 52">
            <a:extLst>
              <a:ext uri="{FF2B5EF4-FFF2-40B4-BE49-F238E27FC236}">
                <a16:creationId xmlns:a16="http://schemas.microsoft.com/office/drawing/2014/main" id="{A90CE4B5-976D-4CE3-933A-E96EB8DB72BF}"/>
              </a:ext>
            </a:extLst>
          </p:cNvPr>
          <p:cNvCxnSpPr>
            <a:cxnSpLocks/>
            <a:endCxn id="2" idx="0"/>
          </p:cNvCxnSpPr>
          <p:nvPr/>
        </p:nvCxnSpPr>
        <p:spPr>
          <a:xfrm>
            <a:off x="5448300" y="775066"/>
            <a:ext cx="0" cy="196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5" y="512245"/>
            <a:ext cx="3649190"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50" dirty="0">
                <a:latin typeface="Georgia" panose="02040502050405020303" pitchFamily="18" charset="0"/>
              </a:rPr>
              <a:t>-Alignment and consensus </a:t>
            </a:r>
            <a:r>
              <a:rPr lang="en-US" sz="1050" b="1" dirty="0">
                <a:latin typeface="Georgia" panose="02040502050405020303" pitchFamily="18" charset="0"/>
              </a:rPr>
              <a:t>on overall concept</a:t>
            </a:r>
            <a:r>
              <a:rPr lang="en-US" altLang="zh-CN" sz="1050" b="1" dirty="0">
                <a:latin typeface="Georgia" panose="02040502050405020303" pitchFamily="18" charset="0"/>
              </a:rPr>
              <a:t>s</a:t>
            </a:r>
            <a:r>
              <a:rPr lang="en-US" sz="1050" b="1" dirty="0">
                <a:latin typeface="Georgia" panose="02040502050405020303" pitchFamily="18" charset="0"/>
              </a:rPr>
              <a:t>, e.g. definition, framework, Autonomous Networks levels</a:t>
            </a:r>
          </a:p>
        </p:txBody>
      </p:sp>
      <p:sp>
        <p:nvSpPr>
          <p:cNvPr id="17" name="Rectangle 16">
            <a:extLst>
              <a:ext uri="{FF2B5EF4-FFF2-40B4-BE49-F238E27FC236}">
                <a16:creationId xmlns:a16="http://schemas.microsoft.com/office/drawing/2014/main" id="{C4D77526-DAD1-4214-AA45-4BF0504EA9ED}"/>
              </a:ext>
            </a:extLst>
          </p:cNvPr>
          <p:cNvSpPr/>
          <p:nvPr/>
        </p:nvSpPr>
        <p:spPr>
          <a:xfrm>
            <a:off x="564437" y="2462397"/>
            <a:ext cx="2508636"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SoW of 1</a:t>
            </a:r>
            <a:r>
              <a:rPr lang="en-US" sz="1400" b="1" i="1" u="sng" cap="none" spc="0" baseline="30000" dirty="0">
                <a:ln w="0"/>
                <a:solidFill>
                  <a:schemeClr val="tx1"/>
                </a:solidFill>
                <a:effectLst>
                  <a:outerShdw blurRad="38100" dist="19050" dir="2700000" algn="tl" rotWithShape="0">
                    <a:schemeClr val="dk1">
                      <a:alpha val="40000"/>
                    </a:schemeClr>
                  </a:outerShdw>
                </a:effectLst>
              </a:rPr>
              <a:t>st</a:t>
            </a:r>
            <a:r>
              <a:rPr lang="en-US" sz="1400" b="1" i="1" u="sng" cap="none" spc="0" dirty="0">
                <a:ln w="0"/>
                <a:solidFill>
                  <a:schemeClr val="tx1"/>
                </a:solidFill>
                <a:effectLst>
                  <a:outerShdw blurRad="38100" dist="19050" dir="2700000" algn="tl" rotWithShape="0">
                    <a:schemeClr val="dk1">
                      <a:alpha val="40000"/>
                    </a:schemeClr>
                  </a:outerShdw>
                </a:effectLst>
              </a:rPr>
              <a:t> step as commonality</a:t>
            </a:r>
          </a:p>
        </p:txBody>
      </p:sp>
      <p:sp>
        <p:nvSpPr>
          <p:cNvPr id="3" name="右大括号 2"/>
          <p:cNvSpPr/>
          <p:nvPr/>
        </p:nvSpPr>
        <p:spPr>
          <a:xfrm>
            <a:off x="6172200" y="1115702"/>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8" name="文本框 17"/>
          <p:cNvSpPr txBox="1"/>
          <p:nvPr/>
        </p:nvSpPr>
        <p:spPr>
          <a:xfrm>
            <a:off x="6461695" y="1288573"/>
            <a:ext cx="2594034" cy="646331"/>
          </a:xfrm>
          <a:prstGeom prst="rect">
            <a:avLst/>
          </a:prstGeom>
          <a:noFill/>
        </p:spPr>
        <p:txBody>
          <a:bodyPr wrap="square" rtlCol="0">
            <a:spAutoFit/>
          </a:bodyPr>
          <a:lstStyle/>
          <a:p>
            <a:r>
              <a:rPr lang="en-US" altLang="zh-CN" dirty="0"/>
              <a:t>Alignment on cross focused groups</a:t>
            </a:r>
            <a:endParaRPr lang="zh-CN" altLang="en-US" dirty="0"/>
          </a:p>
        </p:txBody>
      </p:sp>
      <p:sp>
        <p:nvSpPr>
          <p:cNvPr id="44" name="右大括号 43"/>
          <p:cNvSpPr/>
          <p:nvPr/>
        </p:nvSpPr>
        <p:spPr>
          <a:xfrm>
            <a:off x="6200883" y="2897047"/>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45" name="文本框 44"/>
          <p:cNvSpPr txBox="1"/>
          <p:nvPr/>
        </p:nvSpPr>
        <p:spPr>
          <a:xfrm>
            <a:off x="6478728" y="3025569"/>
            <a:ext cx="2286000" cy="923330"/>
          </a:xfrm>
          <a:prstGeom prst="rect">
            <a:avLst/>
          </a:prstGeom>
          <a:noFill/>
        </p:spPr>
        <p:txBody>
          <a:bodyPr wrap="square" rtlCol="0">
            <a:spAutoFit/>
          </a:bodyPr>
          <a:lstStyle/>
          <a:p>
            <a:r>
              <a:rPr lang="en-US" altLang="zh-CN" dirty="0"/>
              <a:t>Collaborate on solution cross focused groups</a:t>
            </a:r>
            <a:endParaRPr lang="zh-CN" altLang="en-US" dirty="0"/>
          </a:p>
        </p:txBody>
      </p:sp>
      <p:sp>
        <p:nvSpPr>
          <p:cNvPr id="28" name="Rectangle 27">
            <a:extLst>
              <a:ext uri="{FF2B5EF4-FFF2-40B4-BE49-F238E27FC236}">
                <a16:creationId xmlns:a16="http://schemas.microsoft.com/office/drawing/2014/main" id="{39147E59-28D7-42F2-B717-9E78152DEAB4}"/>
              </a:ext>
            </a:extLst>
          </p:cNvPr>
          <p:cNvSpPr/>
          <p:nvPr/>
        </p:nvSpPr>
        <p:spPr>
          <a:xfrm>
            <a:off x="299725" y="4781550"/>
            <a:ext cx="2985947"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Key areas of 2</a:t>
            </a:r>
            <a:r>
              <a:rPr lang="en-US" sz="1400" b="1" i="1" u="sng" cap="none" spc="0" baseline="30000" dirty="0">
                <a:ln w="0"/>
                <a:solidFill>
                  <a:schemeClr val="tx1"/>
                </a:solidFill>
                <a:effectLst>
                  <a:outerShdw blurRad="38100" dist="19050" dir="2700000" algn="tl" rotWithShape="0">
                    <a:schemeClr val="dk1">
                      <a:alpha val="40000"/>
                    </a:schemeClr>
                  </a:outerShdw>
                </a:effectLst>
              </a:rPr>
              <a:t>nd</a:t>
            </a:r>
            <a:r>
              <a:rPr lang="en-US" sz="1400" b="1" i="1" u="sng" cap="none" spc="0" dirty="0">
                <a:ln w="0"/>
                <a:solidFill>
                  <a:schemeClr val="tx1"/>
                </a:solidFill>
                <a:effectLst>
                  <a:outerShdw blurRad="38100" dist="19050" dir="2700000" algn="tl" rotWithShape="0">
                    <a:schemeClr val="dk1">
                      <a:alpha val="40000"/>
                    </a:schemeClr>
                  </a:outerShdw>
                </a:effectLst>
              </a:rPr>
              <a:t> step for collaboration</a:t>
            </a:r>
          </a:p>
        </p:txBody>
      </p:sp>
    </p:spTree>
    <p:extLst>
      <p:ext uri="{BB962C8B-B14F-4D97-AF65-F5344CB8AC3E}">
        <p14:creationId xmlns:p14="http://schemas.microsoft.com/office/powerpoint/2010/main" val="4076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41982-1192-4787-B322-586BD8F2183C}"/>
              </a:ext>
            </a:extLst>
          </p:cNvPr>
          <p:cNvSpPr>
            <a:spLocks noGrp="1"/>
          </p:cNvSpPr>
          <p:nvPr>
            <p:ph type="title"/>
          </p:nvPr>
        </p:nvSpPr>
        <p:spPr/>
        <p:txBody>
          <a:bodyPr/>
          <a:lstStyle/>
          <a:p>
            <a:r>
              <a:rPr lang="en-US" altLang="zh-CN" dirty="0"/>
              <a:t>Checklist of Cross SDO alignment and collaboration</a:t>
            </a:r>
            <a:endParaRPr lang="en-US" dirty="0"/>
          </a:p>
        </p:txBody>
      </p:sp>
      <p:sp>
        <p:nvSpPr>
          <p:cNvPr id="3" name="Content Placeholder 2">
            <a:extLst>
              <a:ext uri="{FF2B5EF4-FFF2-40B4-BE49-F238E27FC236}">
                <a16:creationId xmlns:a16="http://schemas.microsoft.com/office/drawing/2014/main" id="{429BEF08-8343-4A6A-9445-97B8A014A314}"/>
              </a:ext>
            </a:extLst>
          </p:cNvPr>
          <p:cNvSpPr>
            <a:spLocks noGrp="1"/>
          </p:cNvSpPr>
          <p:nvPr>
            <p:ph idx="1"/>
          </p:nvPr>
        </p:nvSpPr>
        <p:spPr/>
        <p:txBody>
          <a:bodyPr/>
          <a:lstStyle/>
          <a:p>
            <a:r>
              <a:rPr lang="en-US" dirty="0"/>
              <a:t>SoW</a:t>
            </a:r>
          </a:p>
          <a:p>
            <a:r>
              <a:rPr lang="en-US" dirty="0"/>
              <a:t>Framework: 3 layers, 4 closed loop</a:t>
            </a:r>
          </a:p>
          <a:p>
            <a:r>
              <a:rPr lang="en-US" dirty="0"/>
              <a:t>Concepts, definition and terminologies</a:t>
            </a:r>
          </a:p>
          <a:p>
            <a:pPr lvl="1"/>
            <a:r>
              <a:rPr lang="en-US" dirty="0"/>
              <a:t>Closed loop</a:t>
            </a:r>
          </a:p>
          <a:p>
            <a:pPr lvl="1"/>
            <a:r>
              <a:rPr lang="en-US" dirty="0"/>
              <a:t>Autonomous domain</a:t>
            </a:r>
          </a:p>
          <a:p>
            <a:pPr lvl="1"/>
            <a:r>
              <a:rPr lang="en-US" altLang="zh-CN" dirty="0"/>
              <a:t>Intent</a:t>
            </a:r>
          </a:p>
          <a:p>
            <a:pPr lvl="1"/>
            <a:r>
              <a:rPr lang="en-US" altLang="zh-CN" dirty="0"/>
              <a:t>AN Levels</a:t>
            </a:r>
          </a:p>
          <a:p>
            <a:pPr lvl="1"/>
            <a:r>
              <a:rPr lang="en-US" altLang="zh-CN" dirty="0"/>
              <a:t>AN services</a:t>
            </a:r>
          </a:p>
          <a:p>
            <a:pPr lvl="1"/>
            <a:r>
              <a:rPr lang="en-US" altLang="zh-CN" dirty="0"/>
              <a:t>Zero-X</a:t>
            </a:r>
          </a:p>
          <a:p>
            <a:pPr lvl="1"/>
            <a:r>
              <a:rPr lang="en-US" dirty="0"/>
              <a:t>Self-X</a:t>
            </a:r>
          </a:p>
          <a:p>
            <a:pPr lvl="1"/>
            <a:r>
              <a:rPr lang="en-US" dirty="0"/>
              <a:t>…</a:t>
            </a:r>
          </a:p>
          <a:p>
            <a:r>
              <a:rPr lang="en-US" dirty="0"/>
              <a:t>Operations and next steps</a:t>
            </a:r>
          </a:p>
          <a:p>
            <a:pPr lvl="1"/>
            <a:r>
              <a:rPr lang="en-US" dirty="0"/>
              <a:t>Non-official discussion on alignment of high level concepts, joint whitepaper/workshop/events </a:t>
            </a:r>
          </a:p>
          <a:p>
            <a:pPr lvl="1"/>
            <a:r>
              <a:rPr lang="en-US" dirty="0"/>
              <a:t>Official collaboration on specific technical issues &amp; specifications </a:t>
            </a:r>
          </a:p>
        </p:txBody>
      </p:sp>
    </p:spTree>
    <p:extLst>
      <p:ext uri="{BB962C8B-B14F-4D97-AF65-F5344CB8AC3E}">
        <p14:creationId xmlns:p14="http://schemas.microsoft.com/office/powerpoint/2010/main" val="296204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D6609212-4188-41BE-AC67-B0407F13E5D1}"/>
              </a:ext>
            </a:extLst>
          </p:cNvPr>
          <p:cNvSpPr>
            <a:spLocks noGrp="1"/>
          </p:cNvSpPr>
          <p:nvPr>
            <p:ph idx="1"/>
          </p:nvPr>
        </p:nvSpPr>
        <p:spPr/>
        <p:txBody>
          <a:bodyPr/>
          <a:lstStyle/>
          <a:p>
            <a:endParaRPr lang="zh-CN" altLang="en-US"/>
          </a:p>
        </p:txBody>
      </p:sp>
      <p:sp>
        <p:nvSpPr>
          <p:cNvPr id="7" name="内容占位符 6">
            <a:extLst>
              <a:ext uri="{FF2B5EF4-FFF2-40B4-BE49-F238E27FC236}">
                <a16:creationId xmlns:a16="http://schemas.microsoft.com/office/drawing/2014/main" id="{D400B9AF-3DD9-4651-AF05-5FE588B11452}"/>
              </a:ext>
            </a:extLst>
          </p:cNvPr>
          <p:cNvSpPr>
            <a:spLocks noGrp="1"/>
          </p:cNvSpPr>
          <p:nvPr>
            <p:ph idx="11"/>
          </p:nvPr>
        </p:nvSpPr>
        <p:spPr/>
        <p:txBody>
          <a:bodyPr/>
          <a:lstStyle/>
          <a:p>
            <a:endParaRPr lang="zh-CN" altLang="en-US"/>
          </a:p>
        </p:txBody>
      </p:sp>
      <p:sp>
        <p:nvSpPr>
          <p:cNvPr id="5" name="标题 4">
            <a:extLst>
              <a:ext uri="{FF2B5EF4-FFF2-40B4-BE49-F238E27FC236}">
                <a16:creationId xmlns:a16="http://schemas.microsoft.com/office/drawing/2014/main" id="{5543C82C-BCA7-47BD-8336-FF138DE838E4}"/>
              </a:ext>
            </a:extLst>
          </p:cNvPr>
          <p:cNvSpPr>
            <a:spLocks noGrp="1"/>
          </p:cNvSpPr>
          <p:nvPr>
            <p:ph type="ctrTitle"/>
          </p:nvPr>
        </p:nvSpPr>
        <p:spPr>
          <a:xfrm>
            <a:off x="304800" y="1885950"/>
            <a:ext cx="4267200" cy="461665"/>
          </a:xfrm>
        </p:spPr>
        <p:txBody>
          <a:bodyPr/>
          <a:lstStyle/>
          <a:p>
            <a:r>
              <a:rPr lang="en-US" altLang="zh-CN" dirty="0"/>
              <a:t>Thank you</a:t>
            </a:r>
            <a:endParaRPr lang="zh-CN" altLang="en-US" dirty="0"/>
          </a:p>
        </p:txBody>
      </p:sp>
    </p:spTree>
    <p:extLst>
      <p:ext uri="{BB962C8B-B14F-4D97-AF65-F5344CB8AC3E}">
        <p14:creationId xmlns:p14="http://schemas.microsoft.com/office/powerpoint/2010/main" val="3714751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3D7BB-0FAB-4570-9442-D2EB6ED5BBB8}"/>
              </a:ext>
            </a:extLst>
          </p:cNvPr>
          <p:cNvSpPr>
            <a:spLocks noGrp="1"/>
          </p:cNvSpPr>
          <p:nvPr>
            <p:ph type="ctrTitle"/>
          </p:nvPr>
        </p:nvSpPr>
        <p:spPr/>
        <p:txBody>
          <a:bodyPr/>
          <a:lstStyle/>
          <a:p>
            <a:r>
              <a:rPr lang="en-GB" dirty="0"/>
              <a:t>Supplementary</a:t>
            </a:r>
          </a:p>
        </p:txBody>
      </p:sp>
      <p:sp>
        <p:nvSpPr>
          <p:cNvPr id="3" name="Content Placeholder 2">
            <a:extLst>
              <a:ext uri="{FF2B5EF4-FFF2-40B4-BE49-F238E27FC236}">
                <a16:creationId xmlns:a16="http://schemas.microsoft.com/office/drawing/2014/main" id="{77237C8B-A245-4365-BD75-F0C640ADECBA}"/>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00F1EEB1-4D1C-47F1-9001-D8BB3F592DB1}"/>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2116807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64705-D629-4E7C-A72A-58732A6C41F8}"/>
              </a:ext>
            </a:extLst>
          </p:cNvPr>
          <p:cNvSpPr>
            <a:spLocks noGrp="1"/>
          </p:cNvSpPr>
          <p:nvPr>
            <p:ph type="title"/>
          </p:nvPr>
        </p:nvSpPr>
        <p:spPr>
          <a:xfrm>
            <a:off x="562068" y="1"/>
            <a:ext cx="7886700" cy="445247"/>
          </a:xfrm>
        </p:spPr>
        <p:txBody>
          <a:bodyPr>
            <a:normAutofit/>
          </a:bodyPr>
          <a:lstStyle/>
          <a:p>
            <a:r>
              <a:rPr lang="en-US" dirty="0"/>
              <a:t>TMF Catalyst projects: Autonomous Networks</a:t>
            </a:r>
          </a:p>
        </p:txBody>
      </p:sp>
      <p:graphicFrame>
        <p:nvGraphicFramePr>
          <p:cNvPr id="3" name="Table 2">
            <a:extLst>
              <a:ext uri="{FF2B5EF4-FFF2-40B4-BE49-F238E27FC236}">
                <a16:creationId xmlns:a16="http://schemas.microsoft.com/office/drawing/2014/main" id="{F3D2FA44-6034-46E9-84E8-B0574567A505}"/>
              </a:ext>
            </a:extLst>
          </p:cNvPr>
          <p:cNvGraphicFramePr>
            <a:graphicFrameLocks noGrp="1"/>
          </p:cNvGraphicFramePr>
          <p:nvPr>
            <p:extLst>
              <p:ext uri="{D42A27DB-BD31-4B8C-83A1-F6EECF244321}">
                <p14:modId xmlns:p14="http://schemas.microsoft.com/office/powerpoint/2010/main" val="3641159782"/>
              </p:ext>
            </p:extLst>
          </p:nvPr>
        </p:nvGraphicFramePr>
        <p:xfrm>
          <a:off x="352888" y="366205"/>
          <a:ext cx="8655729" cy="4549968"/>
        </p:xfrm>
        <a:graphic>
          <a:graphicData uri="http://schemas.openxmlformats.org/drawingml/2006/table">
            <a:tbl>
              <a:tblPr/>
              <a:tblGrid>
                <a:gridCol w="112859">
                  <a:extLst>
                    <a:ext uri="{9D8B030D-6E8A-4147-A177-3AD203B41FA5}">
                      <a16:colId xmlns:a16="http://schemas.microsoft.com/office/drawing/2014/main" val="2650474145"/>
                    </a:ext>
                  </a:extLst>
                </a:gridCol>
                <a:gridCol w="883393">
                  <a:extLst>
                    <a:ext uri="{9D8B030D-6E8A-4147-A177-3AD203B41FA5}">
                      <a16:colId xmlns:a16="http://schemas.microsoft.com/office/drawing/2014/main" val="1756112047"/>
                    </a:ext>
                  </a:extLst>
                </a:gridCol>
                <a:gridCol w="5895039">
                  <a:extLst>
                    <a:ext uri="{9D8B030D-6E8A-4147-A177-3AD203B41FA5}">
                      <a16:colId xmlns:a16="http://schemas.microsoft.com/office/drawing/2014/main" val="1322256584"/>
                    </a:ext>
                  </a:extLst>
                </a:gridCol>
                <a:gridCol w="1764438">
                  <a:extLst>
                    <a:ext uri="{9D8B030D-6E8A-4147-A177-3AD203B41FA5}">
                      <a16:colId xmlns:a16="http://schemas.microsoft.com/office/drawing/2014/main" val="2761270514"/>
                    </a:ext>
                  </a:extLst>
                </a:gridCol>
              </a:tblGrid>
              <a:tr h="108816">
                <a:tc>
                  <a:txBody>
                    <a:bodyPr/>
                    <a:lstStyle/>
                    <a:p>
                      <a:pPr algn="l" fontAlgn="ctr"/>
                      <a:r>
                        <a:rPr lang="en-US" sz="600" b="1" i="0" dirty="0">
                          <a:solidFill>
                            <a:srgbClr val="E0121D"/>
                          </a:solidFill>
                          <a:effectLst/>
                          <a:latin typeface="inherit"/>
                        </a:rPr>
                        <a:t>No</a:t>
                      </a:r>
                    </a:p>
                  </a:txBody>
                  <a:tcPr marL="4757" marR="4757" marT="2973" marB="2973" anchor="ctr">
                    <a:lnL w="6350" cap="flat" cmpd="sng" algn="ctr">
                      <a:solidFill>
                        <a:srgbClr val="00C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a:solidFill>
                            <a:srgbClr val="E0121D"/>
                          </a:solidFill>
                          <a:effectLst/>
                          <a:latin typeface="inherit"/>
                        </a:rPr>
                        <a:t>Name</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600" b="1" i="0" dirty="0">
                          <a:solidFill>
                            <a:srgbClr val="E0121D"/>
                          </a:solidFill>
                          <a:effectLst/>
                          <a:latin typeface="inherit"/>
                        </a:rPr>
                        <a:t>Description</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dirty="0">
                          <a:solidFill>
                            <a:srgbClr val="E0121D"/>
                          </a:solidFill>
                          <a:effectLst/>
                          <a:latin typeface="inherit"/>
                        </a:rPr>
                        <a:t>Participating companies</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extLst>
                  <a:ext uri="{0D108BD9-81ED-4DB2-BD59-A6C34878D82A}">
                    <a16:rowId xmlns:a16="http://schemas.microsoft.com/office/drawing/2014/main" val="1434840421"/>
                  </a:ext>
                </a:extLst>
              </a:tr>
              <a:tr h="463146">
                <a:tc>
                  <a:txBody>
                    <a:bodyPr/>
                    <a:lstStyle/>
                    <a:p>
                      <a:pPr algn="ctr" fontAlgn="base"/>
                      <a:r>
                        <a:rPr lang="en-US" sz="600" b="1" i="0" dirty="0">
                          <a:solidFill>
                            <a:schemeClr val="tx1"/>
                          </a:solidFill>
                          <a:effectLst/>
                          <a:latin typeface="inherit"/>
                        </a:rPr>
                        <a:t>1</a:t>
                      </a:r>
                      <a:endParaRPr lang="en-US" sz="600" b="1" i="0" dirty="0">
                        <a:solidFill>
                          <a:srgbClr val="FFFFFF"/>
                        </a:solidFill>
                        <a:effectLst/>
                        <a:latin typeface="inherit"/>
                      </a:endParaRPr>
                    </a:p>
                  </a:txBody>
                  <a:tcPr marL="2973" marR="2973" marT="2973" marB="2973" anchor="ctr">
                    <a:lnL w="6350" cap="flat" cmpd="sng" algn="ctr">
                      <a:solidFill>
                        <a:srgbClr val="A01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2"/>
                        </a:rPr>
                        <a:t>5G ride on! - Phase III</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third phase of this Catalyst focuses on supporting business continuity solutions for a number of actors within the electric vehicle (EV) charging infrastructure ecosystem, helping CSPs to go beyond connectivity. This is done by employing autonomous network capabilities and edge computing technologies.</a:t>
                      </a:r>
                      <a:br>
                        <a:rPr lang="en-US" sz="600" b="0" i="0" dirty="0">
                          <a:solidFill>
                            <a:srgbClr val="333333"/>
                          </a:solidFill>
                          <a:effectLst/>
                          <a:latin typeface="inherit"/>
                        </a:rPr>
                      </a:br>
                      <a:r>
                        <a:rPr lang="en-US" sz="600" b="0" i="0" dirty="0">
                          <a:solidFill>
                            <a:srgbClr val="333333"/>
                          </a:solidFill>
                          <a:effectLst/>
                          <a:latin typeface="inherit"/>
                        </a:rPr>
                        <a:t>URN: C20.0.07 </a:t>
                      </a:r>
                      <a:r>
                        <a:rPr lang="en-US" sz="600" b="0" i="0" u="none" strike="noStrike" dirty="0">
                          <a:solidFill>
                            <a:srgbClr val="133595"/>
                          </a:solidFill>
                          <a:effectLst/>
                          <a:latin typeface="inherit"/>
                          <a:hlinkClick r:id="rId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Incognito, TEOCO, MDS Global, Huawei, </a:t>
                      </a:r>
                      <a:r>
                        <a:rPr lang="en-US" sz="600" b="0" i="0" kern="1200" dirty="0" err="1">
                          <a:solidFill>
                            <a:schemeClr val="tx1"/>
                          </a:solidFill>
                          <a:effectLst/>
                          <a:latin typeface="+mn-lt"/>
                          <a:ea typeface="+mn-ea"/>
                          <a:cs typeface="+mn-cs"/>
                        </a:rPr>
                        <a:t>AsiaInfo</a:t>
                      </a:r>
                      <a:r>
                        <a:rPr lang="en-US" sz="600" b="0" i="0" kern="1200" dirty="0">
                          <a:solidFill>
                            <a:schemeClr val="tx1"/>
                          </a:solidFill>
                          <a:effectLst/>
                          <a:latin typeface="+mn-lt"/>
                          <a:ea typeface="+mn-ea"/>
                          <a:cs typeface="+mn-cs"/>
                        </a:rPr>
                        <a:t> International</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extLst>
                  <a:ext uri="{0D108BD9-81ED-4DB2-BD59-A6C34878D82A}">
                    <a16:rowId xmlns:a16="http://schemas.microsoft.com/office/drawing/2014/main" val="2808202848"/>
                  </a:ext>
                </a:extLst>
              </a:tr>
              <a:tr h="371706">
                <a:tc>
                  <a:txBody>
                    <a:bodyPr/>
                    <a:lstStyle/>
                    <a:p>
                      <a:pPr algn="ctr" fontAlgn="base"/>
                      <a:r>
                        <a:rPr lang="en-US" sz="600" b="1" i="0" dirty="0">
                          <a:solidFill>
                            <a:schemeClr val="tx1"/>
                          </a:solidFill>
                          <a:effectLst/>
                          <a:latin typeface="inherit"/>
                        </a:rPr>
                        <a:t>2</a:t>
                      </a:r>
                    </a:p>
                  </a:txBody>
                  <a:tcPr marL="2973" marR="2973" marT="2973" marB="2973" anchor="ctr">
                    <a:lnL w="6350" cap="flat" cmpd="sng" algn="ctr">
                      <a:solidFill>
                        <a:srgbClr val="003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4"/>
                        </a:rPr>
                        <a:t>Boosting AIOps for full hybrid </a:t>
                      </a:r>
                      <a:r>
                        <a:rPr lang="en-US" sz="700" b="0" i="0" u="none" strike="noStrike" dirty="0" err="1">
                          <a:solidFill>
                            <a:srgbClr val="133595"/>
                          </a:solidFill>
                          <a:effectLst/>
                          <a:latin typeface="inherit"/>
                          <a:hlinkClick r:id="rId4"/>
                        </a:rPr>
                        <a:t>NaaS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The Boosting AIOps for Full Hybrid </a:t>
                      </a:r>
                      <a:r>
                        <a:rPr lang="en-US" sz="600" b="0" i="0" dirty="0" err="1">
                          <a:solidFill>
                            <a:srgbClr val="333333"/>
                          </a:solidFill>
                          <a:effectLst/>
                          <a:latin typeface="inherit"/>
                        </a:rPr>
                        <a:t>NaaS</a:t>
                      </a:r>
                      <a:r>
                        <a:rPr lang="en-US" sz="600" b="0" i="0" dirty="0">
                          <a:solidFill>
                            <a:srgbClr val="333333"/>
                          </a:solidFill>
                          <a:effectLst/>
                          <a:latin typeface="inherit"/>
                        </a:rPr>
                        <a:t> Catalyst will enable the end-to-end lifecycle management of Network as a Service (</a:t>
                      </a:r>
                      <a:r>
                        <a:rPr lang="en-US" sz="600" b="0" i="0" dirty="0" err="1">
                          <a:solidFill>
                            <a:srgbClr val="333333"/>
                          </a:solidFill>
                          <a:effectLst/>
                          <a:latin typeface="inherit"/>
                        </a:rPr>
                        <a:t>NaaS</a:t>
                      </a:r>
                      <a:r>
                        <a:rPr lang="en-US" sz="600" b="0" i="0" dirty="0">
                          <a:solidFill>
                            <a:srgbClr val="333333"/>
                          </a:solidFill>
                          <a:effectLst/>
                          <a:latin typeface="inherit"/>
                        </a:rPr>
                        <a:t>) offerings for the B2B market. AIOps will be a key part of a </a:t>
                      </a:r>
                      <a:r>
                        <a:rPr lang="en-US" sz="600" b="0" i="0" dirty="0" err="1">
                          <a:solidFill>
                            <a:srgbClr val="333333"/>
                          </a:solidFill>
                          <a:effectLst/>
                          <a:latin typeface="inherit"/>
                        </a:rPr>
                        <a:t>NaaS</a:t>
                      </a:r>
                      <a:r>
                        <a:rPr lang="en-US" sz="600" b="0" i="0" dirty="0">
                          <a:solidFill>
                            <a:srgbClr val="333333"/>
                          </a:solidFill>
                          <a:effectLst/>
                          <a:latin typeface="inherit"/>
                        </a:rPr>
                        <a:t> platform, allowing </a:t>
                      </a:r>
                      <a:r>
                        <a:rPr lang="en-US" sz="600" b="0" i="0" dirty="0" err="1">
                          <a:solidFill>
                            <a:srgbClr val="333333"/>
                          </a:solidFill>
                          <a:effectLst/>
                          <a:latin typeface="inherit"/>
                        </a:rPr>
                        <a:t>telcos</a:t>
                      </a:r>
                      <a:r>
                        <a:rPr lang="en-US" sz="600" b="0" i="0" dirty="0">
                          <a:solidFill>
                            <a:srgbClr val="333333"/>
                          </a:solidFill>
                          <a:effectLst/>
                          <a:latin typeface="inherit"/>
                        </a:rPr>
                        <a:t> to manage and operate the underlying network infrastructure in a cost-effective way and to improve B2B customer experience. URN: C20.0.13 </a:t>
                      </a:r>
                      <a:r>
                        <a:rPr lang="en-US" sz="600" b="0" i="0" u="none" strike="noStrike" dirty="0">
                          <a:solidFill>
                            <a:srgbClr val="133595"/>
                          </a:solidFill>
                          <a:effectLst/>
                          <a:latin typeface="inherit"/>
                          <a:hlinkClick r:id="rId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Telefónica, American Tower Corporation</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Everis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Verbio</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Vlocity</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extLst>
                  <a:ext uri="{0D108BD9-81ED-4DB2-BD59-A6C34878D82A}">
                    <a16:rowId xmlns:a16="http://schemas.microsoft.com/office/drawing/2014/main" val="2721251441"/>
                  </a:ext>
                </a:extLst>
              </a:tr>
              <a:tr h="371706">
                <a:tc>
                  <a:txBody>
                    <a:bodyPr/>
                    <a:lstStyle/>
                    <a:p>
                      <a:pPr algn="ctr" fontAlgn="base"/>
                      <a:r>
                        <a:rPr lang="en-US" sz="600" b="1" i="0" dirty="0">
                          <a:solidFill>
                            <a:schemeClr val="tx1"/>
                          </a:solidFill>
                          <a:effectLst/>
                          <a:latin typeface="inherit"/>
                        </a:rPr>
                        <a:t>3</a:t>
                      </a:r>
                    </a:p>
                  </a:txBody>
                  <a:tcPr marL="2973" marR="2973" marT="2973" marB="2973" anchor="ctr">
                    <a:lnL w="6350" cap="flat" cmpd="sng" algn="ctr">
                      <a:solidFill>
                        <a:srgbClr val="E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6"/>
                        </a:rPr>
                        <a:t>AI for AN: Accelerating digital transformation in 5G era</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This Catalyst project explores how Autonomous Networks (AN) can enable more intelligent and robust communication services to drive digital innovations. Artificial Intelligence (AI), as the critical enabling technology, is vital to fulfilling the paradigm of Autonomous Networks.</a:t>
                      </a:r>
                      <a:br>
                        <a:rPr lang="en-US" sz="600" b="0" i="0" dirty="0">
                          <a:solidFill>
                            <a:srgbClr val="333333"/>
                          </a:solidFill>
                          <a:effectLst/>
                          <a:latin typeface="inherit"/>
                        </a:rPr>
                      </a:br>
                      <a:r>
                        <a:rPr lang="en-US" sz="600" b="0" i="0" dirty="0">
                          <a:solidFill>
                            <a:srgbClr val="333333"/>
                          </a:solidFill>
                          <a:effectLst/>
                          <a:latin typeface="inherit"/>
                        </a:rPr>
                        <a:t>URN: C20.0.18 </a:t>
                      </a:r>
                      <a:r>
                        <a:rPr lang="en-US" sz="600" b="0" i="0" u="none" strike="noStrike" dirty="0">
                          <a:solidFill>
                            <a:srgbClr val="133595"/>
                          </a:solidFill>
                          <a:effectLst/>
                          <a:latin typeface="inherit"/>
                          <a:hlinkClick r:id="rId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Unicom</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Huawei, BUPT, CAICT, </a:t>
                      </a:r>
                      <a:r>
                        <a:rPr lang="en-US" sz="600" b="0" i="0" kern="1200" dirty="0" err="1">
                          <a:solidFill>
                            <a:schemeClr val="tx1"/>
                          </a:solidFill>
                          <a:effectLst/>
                          <a:latin typeface="+mn-lt"/>
                          <a:ea typeface="+mn-ea"/>
                          <a:cs typeface="+mn-cs"/>
                        </a:rPr>
                        <a:t>GuoChuang</a:t>
                      </a:r>
                      <a:r>
                        <a:rPr lang="en-US" sz="600" b="0" i="0" kern="1200" dirty="0">
                          <a:solidFill>
                            <a:schemeClr val="tx1"/>
                          </a:solidFill>
                          <a:effectLst/>
                          <a:latin typeface="+mn-lt"/>
                          <a:ea typeface="+mn-ea"/>
                          <a:cs typeface="+mn-cs"/>
                        </a:rPr>
                        <a:t> </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extLst>
                  <a:ext uri="{0D108BD9-81ED-4DB2-BD59-A6C34878D82A}">
                    <a16:rowId xmlns:a16="http://schemas.microsoft.com/office/drawing/2014/main" val="1408321229"/>
                  </a:ext>
                </a:extLst>
              </a:tr>
              <a:tr h="508592">
                <a:tc>
                  <a:txBody>
                    <a:bodyPr/>
                    <a:lstStyle/>
                    <a:p>
                      <a:pPr algn="ctr" fontAlgn="base"/>
                      <a:r>
                        <a:rPr lang="en-US" sz="600" b="1" i="0" dirty="0">
                          <a:solidFill>
                            <a:schemeClr val="tx1"/>
                          </a:solidFill>
                          <a:effectLst/>
                          <a:latin typeface="inherit"/>
                        </a:rPr>
                        <a:t>4</a:t>
                      </a:r>
                    </a:p>
                  </a:txBody>
                  <a:tcPr marL="2973" marR="2973" marT="2973" marB="2973" anchor="ctr">
                    <a:lnL w="6350" cap="flat" cmpd="sng" algn="ctr">
                      <a:solidFill>
                        <a:srgbClr val="4040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8"/>
                        </a:rPr>
                        <a:t>AIOps autonomous service assurance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AI is the driving force enabling autonomous networks, which are needed to meet speed, quality and capacity requirements at the same time as managing increasing infrastructure complexity and optimizing operational costs. This Catalyst will demonstrate how AI can drive closed-loop service assurance in network services, building the foundations for autonomous networks and service management processes. The project will also prove best practices for how to deploy and operate AI in complex contributing back to the TM Forum AIOps Collaboration initiative.</a:t>
                      </a:r>
                      <a:br>
                        <a:rPr lang="en-US" sz="600" b="0" i="0" dirty="0">
                          <a:solidFill>
                            <a:srgbClr val="333333"/>
                          </a:solidFill>
                          <a:effectLst/>
                          <a:latin typeface="inherit"/>
                        </a:rPr>
                      </a:br>
                      <a:r>
                        <a:rPr lang="en-US" sz="600" b="0" i="0" dirty="0">
                          <a:solidFill>
                            <a:srgbClr val="333333"/>
                          </a:solidFill>
                          <a:effectLst/>
                          <a:latin typeface="inherit"/>
                        </a:rPr>
                        <a:t>URN: C20.0.22 </a:t>
                      </a:r>
                      <a:r>
                        <a:rPr lang="en-US" sz="600" b="0" i="0" u="none" strike="noStrike" dirty="0">
                          <a:solidFill>
                            <a:srgbClr val="133595"/>
                          </a:solidFill>
                          <a:effectLst/>
                          <a:latin typeface="inherit"/>
                          <a:hlinkClick r:id="rId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Telcom, PLDT, Telecom Italia, LG </a:t>
                      </a:r>
                      <a:r>
                        <a:rPr lang="en-US" sz="600" b="0" i="0" kern="1200" dirty="0" err="1">
                          <a:solidFill>
                            <a:schemeClr val="tx1"/>
                          </a:solidFill>
                          <a:effectLst/>
                          <a:latin typeface="+mn-lt"/>
                          <a:ea typeface="+mn-ea"/>
                          <a:cs typeface="+mn-cs"/>
                        </a:rPr>
                        <a:t>Uplus</a:t>
                      </a:r>
                      <a:r>
                        <a:rPr lang="en-US" sz="600" b="0" i="0" kern="1200" dirty="0">
                          <a:solidFill>
                            <a:schemeClr val="tx1"/>
                          </a:solidFill>
                          <a:effectLst/>
                          <a:latin typeface="+mn-lt"/>
                          <a:ea typeface="+mn-ea"/>
                          <a:cs typeface="+mn-cs"/>
                        </a:rPr>
                        <a:t>, PCCW Solutions, Smart Communications, </a:t>
                      </a:r>
                      <a:r>
                        <a:rPr lang="en-US" sz="600" b="0" i="0" kern="1200" dirty="0" err="1">
                          <a:solidFill>
                            <a:schemeClr val="tx1"/>
                          </a:solidFill>
                          <a:effectLst/>
                          <a:latin typeface="+mn-lt"/>
                          <a:ea typeface="+mn-ea"/>
                          <a:cs typeface="+mn-cs"/>
                        </a:rPr>
                        <a:t>Cosmote</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BOCO, Huawei, Comarch, </a:t>
                      </a:r>
                      <a:r>
                        <a:rPr lang="en-US" sz="600" b="0" i="0" kern="1200" dirty="0" err="1">
                          <a:solidFill>
                            <a:schemeClr val="tx1"/>
                          </a:solidFill>
                          <a:effectLst/>
                          <a:latin typeface="+mn-lt"/>
                          <a:ea typeface="+mn-ea"/>
                          <a:cs typeface="+mn-cs"/>
                        </a:rPr>
                        <a:t>Intracom</a:t>
                      </a:r>
                      <a:r>
                        <a:rPr lang="en-US" sz="600" b="0" i="0" kern="1200" dirty="0">
                          <a:solidFill>
                            <a:schemeClr val="tx1"/>
                          </a:solidFill>
                          <a:effectLst/>
                          <a:latin typeface="+mn-lt"/>
                          <a:ea typeface="+mn-ea"/>
                          <a:cs typeface="+mn-cs"/>
                        </a:rPr>
                        <a:t> Telecom</a:t>
                      </a:r>
                      <a:endParaRPr lang="en-US" sz="7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extLst>
                  <a:ext uri="{0D108BD9-81ED-4DB2-BD59-A6C34878D82A}">
                    <a16:rowId xmlns:a16="http://schemas.microsoft.com/office/drawing/2014/main" val="752738029"/>
                  </a:ext>
                </a:extLst>
              </a:tr>
              <a:tr h="371706">
                <a:tc>
                  <a:txBody>
                    <a:bodyPr/>
                    <a:lstStyle/>
                    <a:p>
                      <a:pPr algn="ctr" fontAlgn="base"/>
                      <a:r>
                        <a:rPr lang="en-US" sz="600" b="1" i="0" dirty="0">
                          <a:solidFill>
                            <a:schemeClr val="tx1"/>
                          </a:solidFill>
                          <a:effectLst/>
                          <a:latin typeface="inherit"/>
                        </a:rPr>
                        <a:t>5</a:t>
                      </a:r>
                    </a:p>
                  </a:txBody>
                  <a:tcPr marL="4281" marR="2973" marT="7433" marB="7433" anchor="ctr">
                    <a:lnL w="6350" cap="flat" cmpd="sng" algn="ctr">
                      <a:solidFill>
                        <a:srgbClr val="C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ctr" fontAlgn="base"/>
                      <a:r>
                        <a:rPr lang="en-US" sz="700" b="0" i="0" u="none" strike="noStrike" dirty="0">
                          <a:solidFill>
                            <a:srgbClr val="133595"/>
                          </a:solidFill>
                          <a:effectLst/>
                          <a:latin typeface="inherit"/>
                          <a:hlinkClick r:id="rId10"/>
                        </a:rPr>
                        <a:t>AI Empowered 5G Intelligent Operations</a:t>
                      </a:r>
                      <a:endParaRPr lang="en-US" sz="700" b="1" i="0" dirty="0">
                        <a:solidFill>
                          <a:srgbClr val="FFFFFF"/>
                        </a:solidFill>
                        <a:effectLst/>
                        <a:latin typeface="inherit"/>
                      </a:endParaRPr>
                    </a:p>
                  </a:txBody>
                  <a:tcPr marL="4281" marR="2973" marT="7433" marB="743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Autonomous networks are required to manage increasing complexity. This Catalyst will explore the application of artificial intelligence (AI) technology for network planning, construction and maintenance in order to improve: the utilization of network resources; network operation and maintenance efficiency; customer experience; and energy usage, and to optimize </a:t>
                      </a:r>
                      <a:r>
                        <a:rPr lang="en-US" sz="600" b="0" i="0" dirty="0" err="1">
                          <a:solidFill>
                            <a:srgbClr val="333333"/>
                          </a:solidFill>
                          <a:effectLst/>
                          <a:latin typeface="inherit"/>
                        </a:rPr>
                        <a:t>OpEx</a:t>
                      </a:r>
                      <a:r>
                        <a:rPr lang="en-US" sz="600" b="0" i="0" dirty="0">
                          <a:solidFill>
                            <a:srgbClr val="333333"/>
                          </a:solidFill>
                          <a:effectLst/>
                          <a:latin typeface="inherit"/>
                        </a:rPr>
                        <a:t> for telecom operators.</a:t>
                      </a:r>
                      <a:br>
                        <a:rPr lang="en-US" sz="600" b="0" i="0" dirty="0">
                          <a:solidFill>
                            <a:srgbClr val="333333"/>
                          </a:solidFill>
                          <a:effectLst/>
                          <a:latin typeface="inherit"/>
                        </a:rPr>
                      </a:br>
                      <a:r>
                        <a:rPr lang="en-US" sz="600" b="0" i="0" dirty="0">
                          <a:solidFill>
                            <a:srgbClr val="333333"/>
                          </a:solidFill>
                          <a:effectLst/>
                          <a:latin typeface="inherit"/>
                        </a:rPr>
                        <a:t>URN: C20.0.26 </a:t>
                      </a:r>
                      <a:r>
                        <a:rPr lang="en-US" sz="600" b="0" i="0" u="none" strike="noStrike" dirty="0">
                          <a:solidFill>
                            <a:srgbClr val="133595"/>
                          </a:solidFill>
                          <a:effectLst/>
                          <a:latin typeface="inherit"/>
                          <a:hlinkClick r:id="rId11"/>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tc>
                  <a:txBody>
                    <a:bodyPr/>
                    <a:lstStyle/>
                    <a:p>
                      <a:pPr fontAlgn="base"/>
                      <a:r>
                        <a:rPr lang="fr-FR" sz="600" b="1" i="0" kern="1200" dirty="0">
                          <a:solidFill>
                            <a:schemeClr val="tx1"/>
                          </a:solidFill>
                          <a:effectLst/>
                          <a:latin typeface="+mn-lt"/>
                          <a:ea typeface="+mn-ea"/>
                          <a:cs typeface="+mn-cs"/>
                        </a:rPr>
                        <a:t>Champions:</a:t>
                      </a:r>
                    </a:p>
                    <a:p>
                      <a:pPr fontAlgn="base"/>
                      <a:r>
                        <a:rPr lang="fr-FR" sz="600" b="0" i="0" kern="1200" dirty="0">
                          <a:solidFill>
                            <a:schemeClr val="tx1"/>
                          </a:solidFill>
                          <a:effectLst/>
                          <a:latin typeface="+mn-lt"/>
                          <a:ea typeface="+mn-ea"/>
                          <a:cs typeface="+mn-cs"/>
                        </a:rPr>
                        <a:t>China Mobile</a:t>
                      </a:r>
                    </a:p>
                    <a:p>
                      <a:pPr fontAlgn="base"/>
                      <a:r>
                        <a:rPr lang="fr-FR" sz="600" b="1" i="0" kern="1200" dirty="0">
                          <a:solidFill>
                            <a:schemeClr val="tx1"/>
                          </a:solidFill>
                          <a:effectLst/>
                          <a:latin typeface="+mn-lt"/>
                          <a:ea typeface="+mn-ea"/>
                          <a:cs typeface="+mn-cs"/>
                        </a:rPr>
                        <a:t>Participants:</a:t>
                      </a:r>
                    </a:p>
                    <a:p>
                      <a:pPr fontAlgn="base"/>
                      <a:r>
                        <a:rPr lang="fr-FR" sz="600" b="0" i="0" kern="1200" dirty="0">
                          <a:solidFill>
                            <a:schemeClr val="tx1"/>
                          </a:solidFill>
                          <a:effectLst/>
                          <a:latin typeface="+mn-lt"/>
                          <a:ea typeface="+mn-ea"/>
                          <a:cs typeface="+mn-cs"/>
                        </a:rPr>
                        <a:t>Huawei, </a:t>
                      </a:r>
                      <a:r>
                        <a:rPr lang="fr-FR" sz="600" b="0" i="0" kern="1200" dirty="0" err="1">
                          <a:solidFill>
                            <a:schemeClr val="tx1"/>
                          </a:solidFill>
                          <a:effectLst/>
                          <a:latin typeface="+mn-lt"/>
                          <a:ea typeface="+mn-ea"/>
                          <a:cs typeface="+mn-cs"/>
                        </a:rPr>
                        <a:t>AsiaInfo</a:t>
                      </a:r>
                      <a:r>
                        <a:rPr lang="fr-FR" sz="600" b="0" i="0" kern="1200" dirty="0">
                          <a:solidFill>
                            <a:schemeClr val="tx1"/>
                          </a:solidFill>
                          <a:effectLst/>
                          <a:latin typeface="+mn-lt"/>
                          <a:ea typeface="+mn-ea"/>
                          <a:cs typeface="+mn-cs"/>
                        </a:rPr>
                        <a:t> Technologies, BOCO, Nokia</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extLst>
                  <a:ext uri="{0D108BD9-81ED-4DB2-BD59-A6C34878D82A}">
                    <a16:rowId xmlns:a16="http://schemas.microsoft.com/office/drawing/2014/main" val="4185308688"/>
                  </a:ext>
                </a:extLst>
              </a:tr>
              <a:tr h="623166">
                <a:tc>
                  <a:txBody>
                    <a:bodyPr/>
                    <a:lstStyle/>
                    <a:p>
                      <a:pPr algn="ctr" fontAlgn="base"/>
                      <a:r>
                        <a:rPr lang="en-US" sz="600" b="1" i="0" dirty="0">
                          <a:solidFill>
                            <a:schemeClr val="tx1"/>
                          </a:solidFill>
                          <a:effectLst/>
                          <a:latin typeface="inherit"/>
                        </a:rPr>
                        <a:t>6</a:t>
                      </a:r>
                    </a:p>
                  </a:txBody>
                  <a:tcPr marL="2973" marR="2973" marT="2973" marB="2973" anchor="ctr">
                    <a:lnL w="6350" cap="flat" cmpd="sng" algn="ctr">
                      <a:solidFill>
                        <a:srgbClr val="603E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2"/>
                        </a:rPr>
                        <a:t>Ready Telco One: Gamified customer journeys enabled by a dynamic partner ecosystem and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In this Catalyst project, personalized service bundles are dynamically created based on AI-driven customer context, incorporating 3rd party services enriched through 5G, and offered to customers with a single bill. By adopting a groundbreaking game-style user experience, customers can unlock premiere services, discounts and improve their loyalty status, whilst experiencing an optimized AI-driven journey.</a:t>
                      </a:r>
                      <a:br>
                        <a:rPr lang="en-US" sz="600" b="0" i="0" dirty="0">
                          <a:solidFill>
                            <a:srgbClr val="333333"/>
                          </a:solidFill>
                          <a:effectLst/>
                          <a:latin typeface="inherit"/>
                        </a:rPr>
                      </a:br>
                      <a:r>
                        <a:rPr lang="en-US" sz="600" b="0" i="0" dirty="0">
                          <a:solidFill>
                            <a:srgbClr val="333333"/>
                          </a:solidFill>
                          <a:effectLst/>
                          <a:latin typeface="inherit"/>
                        </a:rPr>
                        <a:t>URN: C20.0.30 </a:t>
                      </a:r>
                      <a:r>
                        <a:rPr lang="en-US" sz="600" b="0" i="0" u="none" strike="noStrike" dirty="0">
                          <a:solidFill>
                            <a:srgbClr val="133595"/>
                          </a:solidFill>
                          <a:effectLst/>
                          <a:latin typeface="inherit"/>
                          <a:hlinkClick r:id="rId1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KDDI Research, </a:t>
                      </a:r>
                      <a:r>
                        <a:rPr lang="en-US" sz="600" b="0" i="0" kern="1200" dirty="0" err="1">
                          <a:solidFill>
                            <a:schemeClr val="tx1"/>
                          </a:solidFill>
                          <a:effectLst/>
                          <a:latin typeface="+mn-lt"/>
                          <a:ea typeface="+mn-ea"/>
                          <a:cs typeface="+mn-cs"/>
                        </a:rPr>
                        <a:t>Ncell</a:t>
                      </a:r>
                      <a:r>
                        <a:rPr lang="en-US" sz="600" b="0" i="0" kern="1200" dirty="0">
                          <a:solidFill>
                            <a:schemeClr val="tx1"/>
                          </a:solidFill>
                          <a:effectLst/>
                          <a:latin typeface="+mn-lt"/>
                          <a:ea typeface="+mn-ea"/>
                          <a:cs typeface="+mn-cs"/>
                        </a:rPr>
                        <a:t>, Orange (Poland)</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Netcracker</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Radisys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Comviva</a:t>
                      </a:r>
                      <a:r>
                        <a:rPr lang="en-US" sz="600" b="0" i="0" kern="1200" dirty="0">
                          <a:solidFill>
                            <a:schemeClr val="tx1"/>
                          </a:solidFill>
                          <a:effectLst/>
                          <a:latin typeface="+mn-lt"/>
                          <a:ea typeface="+mn-ea"/>
                          <a:cs typeface="+mn-cs"/>
                        </a:rPr>
                        <a:t>, Microsoft</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extLst>
                  <a:ext uri="{0D108BD9-81ED-4DB2-BD59-A6C34878D82A}">
                    <a16:rowId xmlns:a16="http://schemas.microsoft.com/office/drawing/2014/main" val="233492884"/>
                  </a:ext>
                </a:extLst>
              </a:tr>
              <a:tr h="371706">
                <a:tc>
                  <a:txBody>
                    <a:bodyPr/>
                    <a:lstStyle/>
                    <a:p>
                      <a:pPr algn="ctr" fontAlgn="base"/>
                      <a:r>
                        <a:rPr lang="en-US" sz="600" b="1" i="0" dirty="0">
                          <a:solidFill>
                            <a:schemeClr val="tx1"/>
                          </a:solidFill>
                          <a:effectLst/>
                          <a:latin typeface="inherit"/>
                        </a:rPr>
                        <a:t>7</a:t>
                      </a:r>
                      <a:endParaRPr lang="en-US" sz="600" b="1" i="0" dirty="0">
                        <a:solidFill>
                          <a:srgbClr val="FFFFFF"/>
                        </a:solidFill>
                        <a:effectLst/>
                        <a:latin typeface="inherit"/>
                      </a:endParaRPr>
                    </a:p>
                  </a:txBody>
                  <a:tcPr marL="2973" marR="2973" marT="2973" marB="2973" anchor="ctr">
                    <a:lnL w="6350" cap="flat" cmpd="sng" algn="ctr">
                      <a:solidFill>
                        <a:srgbClr val="805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14"/>
                        </a:rPr>
                        <a:t>Smart networks for smart cities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Cities transforming their digital future require a network that can connect everything today and remain open for tomorrow as new 5G use cases emerge. This Catalyst demonstrates 5G use cases with autonomous networking through a digital transformation platform, enabled by an open architecture with TM Forum APIs and an ecosystem of partners.</a:t>
                      </a:r>
                      <a:br>
                        <a:rPr lang="en-US" sz="600" b="0" i="0" dirty="0">
                          <a:solidFill>
                            <a:srgbClr val="333333"/>
                          </a:solidFill>
                          <a:effectLst/>
                          <a:latin typeface="inherit"/>
                        </a:rPr>
                      </a:br>
                      <a:r>
                        <a:rPr lang="en-US" sz="600" b="0" i="0" dirty="0">
                          <a:solidFill>
                            <a:srgbClr val="333333"/>
                          </a:solidFill>
                          <a:effectLst/>
                          <a:latin typeface="inherit"/>
                        </a:rPr>
                        <a:t>URN: C20.0.33 </a:t>
                      </a:r>
                      <a:r>
                        <a:rPr lang="en-US" sz="600" b="0" i="0" u="none" strike="noStrike" dirty="0">
                          <a:solidFill>
                            <a:srgbClr val="133595"/>
                          </a:solidFill>
                          <a:effectLst/>
                          <a:latin typeface="inherit"/>
                          <a:hlinkClick r:id="rId1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City of Dublin, OH, USA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DGIT, </a:t>
                      </a:r>
                      <a:r>
                        <a:rPr lang="en-US" sz="600" b="0" i="0" kern="1200" dirty="0" err="1">
                          <a:solidFill>
                            <a:schemeClr val="tx1"/>
                          </a:solidFill>
                          <a:effectLst/>
                          <a:latin typeface="+mn-lt"/>
                          <a:ea typeface="+mn-ea"/>
                          <a:cs typeface="+mn-cs"/>
                        </a:rPr>
                        <a:t>Quortus</a:t>
                      </a:r>
                      <a:r>
                        <a:rPr lang="en-US" sz="600" b="0" i="0" kern="1200" dirty="0">
                          <a:solidFill>
                            <a:schemeClr val="tx1"/>
                          </a:solidFill>
                          <a:effectLst/>
                          <a:latin typeface="+mn-lt"/>
                          <a:ea typeface="+mn-ea"/>
                          <a:cs typeface="+mn-cs"/>
                        </a:rPr>
                        <a:t>, Fujitsu, </a:t>
                      </a:r>
                      <a:r>
                        <a:rPr lang="en-US" sz="600" b="0" i="0" kern="1200" dirty="0" err="1">
                          <a:solidFill>
                            <a:schemeClr val="tx1"/>
                          </a:solidFill>
                          <a:effectLst/>
                          <a:latin typeface="+mn-lt"/>
                          <a:ea typeface="+mn-ea"/>
                          <a:cs typeface="+mn-cs"/>
                        </a:rPr>
                        <a:t>Federos</a:t>
                      </a:r>
                      <a:r>
                        <a:rPr lang="en-US" sz="600" b="0" i="0" kern="1200" dirty="0">
                          <a:solidFill>
                            <a:schemeClr val="tx1"/>
                          </a:solidFill>
                          <a:effectLst/>
                          <a:latin typeface="+mn-lt"/>
                          <a:ea typeface="+mn-ea"/>
                          <a:cs typeface="+mn-cs"/>
                        </a:rPr>
                        <a:t>, Microsoft, </a:t>
                      </a:r>
                      <a:r>
                        <a:rPr lang="en-US" sz="600" b="0" i="0" kern="1200" dirty="0" err="1">
                          <a:solidFill>
                            <a:schemeClr val="tx1"/>
                          </a:solidFill>
                          <a:effectLst/>
                          <a:latin typeface="+mn-lt"/>
                          <a:ea typeface="+mn-ea"/>
                          <a:cs typeface="+mn-cs"/>
                        </a:rPr>
                        <a:t>iGR</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extLst>
                  <a:ext uri="{0D108BD9-81ED-4DB2-BD59-A6C34878D82A}">
                    <a16:rowId xmlns:a16="http://schemas.microsoft.com/office/drawing/2014/main" val="3843319303"/>
                  </a:ext>
                </a:extLst>
              </a:tr>
              <a:tr h="493835">
                <a:tc>
                  <a:txBody>
                    <a:bodyPr/>
                    <a:lstStyle/>
                    <a:p>
                      <a:pPr algn="ctr" fontAlgn="base"/>
                      <a:r>
                        <a:rPr lang="en-US" sz="600" b="1" i="0" dirty="0">
                          <a:solidFill>
                            <a:schemeClr val="tx1"/>
                          </a:solidFill>
                          <a:effectLst/>
                          <a:latin typeface="inherit"/>
                        </a:rPr>
                        <a:t>8</a:t>
                      </a:r>
                    </a:p>
                  </a:txBody>
                  <a:tcPr marL="2973" marR="2973" marT="2973" marB="2973" anchor="ctr">
                    <a:lnL w="6350" cap="flat" cmpd="sng" algn="ctr">
                      <a:solidFill>
                        <a:srgbClr val="0035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6"/>
                        </a:rPr>
                        <a:t>Vertical Industry </a:t>
                      </a:r>
                      <a:r>
                        <a:rPr lang="en-US" sz="700" b="0" i="0" u="none" strike="noStrike" dirty="0" err="1">
                          <a:solidFill>
                            <a:srgbClr val="133595"/>
                          </a:solidFill>
                          <a:effectLst/>
                          <a:latin typeface="inherit"/>
                          <a:hlinkClick r:id="rId16"/>
                        </a:rPr>
                        <a:t>Telcos</a:t>
                      </a:r>
                      <a:r>
                        <a:rPr lang="en-US" sz="700" b="0" i="0" u="none" strike="noStrike" dirty="0">
                          <a:solidFill>
                            <a:srgbClr val="133595"/>
                          </a:solidFill>
                          <a:effectLst/>
                          <a:latin typeface="inherit"/>
                          <a:hlinkClick r:id="rId16"/>
                        </a:rPr>
                        <a:t>: a Federated DLT-based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keys to successful 5G network monetization will be collaboration and partnerships ranging from shared infrastructure to B2B2X offering distribution across the value chain. This Catalyst builds on previous phases of the project to create an ecosystem supporting a wide range of physical and digital assets from RAN resources, network slicing, edge clouds to </a:t>
                      </a:r>
                      <a:r>
                        <a:rPr lang="en-US" sz="600" b="0" i="0" dirty="0" err="1">
                          <a:solidFill>
                            <a:srgbClr val="333333"/>
                          </a:solidFill>
                          <a:effectLst/>
                          <a:latin typeface="inherit"/>
                        </a:rPr>
                        <a:t>eSIM</a:t>
                      </a:r>
                      <a:r>
                        <a:rPr lang="en-US" sz="600" b="0" i="0" dirty="0">
                          <a:solidFill>
                            <a:srgbClr val="333333"/>
                          </a:solidFill>
                          <a:effectLst/>
                          <a:latin typeface="inherit"/>
                        </a:rPr>
                        <a:t>-based products. It enhances the standard-defining approach by adding new levels of trust, confidence and transparency </a:t>
                      </a:r>
                      <a:r>
                        <a:rPr lang="en-US" sz="600" b="0" i="0" dirty="0" err="1">
                          <a:solidFill>
                            <a:srgbClr val="333333"/>
                          </a:solidFill>
                          <a:effectLst/>
                          <a:latin typeface="inherit"/>
                        </a:rPr>
                        <a:t>transparency</a:t>
                      </a:r>
                      <a:r>
                        <a:rPr lang="en-US" sz="600" b="0" i="0" dirty="0">
                          <a:solidFill>
                            <a:srgbClr val="333333"/>
                          </a:solidFill>
                          <a:effectLst/>
                          <a:latin typeface="inherit"/>
                        </a:rPr>
                        <a:t> as a foundation of the Business Assurance Framework.</a:t>
                      </a:r>
                      <a:br>
                        <a:rPr lang="en-US" sz="600" b="0" i="0" dirty="0">
                          <a:solidFill>
                            <a:srgbClr val="333333"/>
                          </a:solidFill>
                          <a:effectLst/>
                          <a:latin typeface="inherit"/>
                        </a:rPr>
                      </a:br>
                      <a:r>
                        <a:rPr lang="en-US" sz="600" b="0" i="0" dirty="0">
                          <a:solidFill>
                            <a:srgbClr val="333333"/>
                          </a:solidFill>
                          <a:effectLst/>
                          <a:latin typeface="inherit"/>
                        </a:rPr>
                        <a:t>URN: C20.0.34 </a:t>
                      </a:r>
                      <a:r>
                        <a:rPr lang="en-US" sz="600" b="0" i="0" u="none" strike="noStrike" dirty="0">
                          <a:solidFill>
                            <a:srgbClr val="133595"/>
                          </a:solidFill>
                          <a:effectLst/>
                          <a:latin typeface="inherit"/>
                          <a:hlinkClick r:id="rId1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Orange, BT, </a:t>
                      </a:r>
                      <a:r>
                        <a:rPr lang="en-US" sz="600" b="0" i="0" kern="1200" dirty="0" err="1">
                          <a:solidFill>
                            <a:schemeClr val="tx1"/>
                          </a:solidFill>
                          <a:effectLst/>
                          <a:latin typeface="+mn-lt"/>
                          <a:ea typeface="+mn-ea"/>
                          <a:cs typeface="+mn-cs"/>
                        </a:rPr>
                        <a:t>Rostelecom</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IOTA, Nokia, </a:t>
                      </a:r>
                      <a:r>
                        <a:rPr lang="en-US" sz="600" b="0" i="0" kern="1200" dirty="0" err="1">
                          <a:solidFill>
                            <a:schemeClr val="tx1"/>
                          </a:solidFill>
                          <a:effectLst/>
                          <a:latin typeface="+mn-lt"/>
                          <a:ea typeface="+mn-ea"/>
                          <a:cs typeface="+mn-cs"/>
                        </a:rPr>
                        <a:t>Nexign</a:t>
                      </a:r>
                      <a:r>
                        <a:rPr lang="en-US" sz="600" b="0" i="0" kern="1200" dirty="0">
                          <a:solidFill>
                            <a:schemeClr val="tx1"/>
                          </a:solidFill>
                          <a:effectLst/>
                          <a:latin typeface="+mn-lt"/>
                          <a:ea typeface="+mn-ea"/>
                          <a:cs typeface="+mn-cs"/>
                        </a:rPr>
                        <a:t>, RTC ARGUS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extLst>
                  <a:ext uri="{0D108BD9-81ED-4DB2-BD59-A6C34878D82A}">
                    <a16:rowId xmlns:a16="http://schemas.microsoft.com/office/drawing/2014/main" val="2494808699"/>
                  </a:ext>
                </a:extLst>
              </a:tr>
              <a:tr h="463146">
                <a:tc>
                  <a:txBody>
                    <a:bodyPr/>
                    <a:lstStyle/>
                    <a:p>
                      <a:pPr algn="ctr" fontAlgn="base"/>
                      <a:r>
                        <a:rPr lang="en-US" sz="600" b="1" i="0" dirty="0">
                          <a:solidFill>
                            <a:schemeClr val="tx1"/>
                          </a:solidFill>
                          <a:effectLst/>
                          <a:latin typeface="inherit"/>
                        </a:rPr>
                        <a:t>9</a:t>
                      </a:r>
                    </a:p>
                  </a:txBody>
                  <a:tcPr marL="2973" marR="2973" marT="2973" marB="2973" anchor="ctr">
                    <a:lnL w="6350" cap="flat" cmpd="sng" algn="ctr">
                      <a:solidFill>
                        <a:srgbClr val="C083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8"/>
                        </a:rPr>
                        <a:t>The “EDGE” in Automation</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This Catalyst demonstrates an automated zero-touch Edge solution in action, delivering an exceptional experience to event owners/developers (e.g. concert, sporting/gaming event, exhibition). It leverages standardized Edge Computing as a Service (</a:t>
                      </a:r>
                      <a:r>
                        <a:rPr lang="en-US" sz="600" b="0" i="0" dirty="0" err="1">
                          <a:solidFill>
                            <a:srgbClr val="333333"/>
                          </a:solidFill>
                          <a:effectLst/>
                          <a:latin typeface="inherit"/>
                        </a:rPr>
                        <a:t>ECaaS</a:t>
                      </a:r>
                      <a:r>
                        <a:rPr lang="en-US" sz="600" b="0" i="0" dirty="0">
                          <a:solidFill>
                            <a:srgbClr val="333333"/>
                          </a:solidFill>
                          <a:effectLst/>
                          <a:latin typeface="inherit"/>
                        </a:rPr>
                        <a:t>) when a crisis occurs, requiring automated and real-time reconfiguration of the edge to deliver public safety emergency services.</a:t>
                      </a:r>
                      <a:br>
                        <a:rPr lang="en-US" sz="600" b="0" i="0" dirty="0">
                          <a:solidFill>
                            <a:srgbClr val="333333"/>
                          </a:solidFill>
                          <a:effectLst/>
                          <a:latin typeface="inherit"/>
                        </a:rPr>
                      </a:br>
                      <a:r>
                        <a:rPr lang="en-US" sz="600" b="0" i="0" dirty="0">
                          <a:solidFill>
                            <a:srgbClr val="333333"/>
                          </a:solidFill>
                          <a:effectLst/>
                          <a:latin typeface="inherit"/>
                        </a:rPr>
                        <a:t>URN: C20.0.44 </a:t>
                      </a:r>
                      <a:r>
                        <a:rPr lang="en-US" sz="600" b="0" i="0" u="none" strike="noStrike" dirty="0">
                          <a:solidFill>
                            <a:srgbClr val="133595"/>
                          </a:solidFill>
                          <a:effectLst/>
                          <a:latin typeface="inherit"/>
                          <a:hlinkClick r:id="rId1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 Telenor, TELUS, Verizon, Videotron, Vodafone</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Blue Planet, Cerillion, IBM, </a:t>
                      </a:r>
                      <a:r>
                        <a:rPr lang="en-US" sz="600" b="0" i="0" kern="1200" dirty="0" err="1">
                          <a:solidFill>
                            <a:schemeClr val="tx1"/>
                          </a:solidFill>
                          <a:effectLst/>
                          <a:latin typeface="+mn-lt"/>
                          <a:ea typeface="+mn-ea"/>
                          <a:cs typeface="+mn-cs"/>
                        </a:rPr>
                        <a:t>Optare</a:t>
                      </a:r>
                      <a:r>
                        <a:rPr lang="en-US" sz="600" b="0" i="0" kern="1200" dirty="0">
                          <a:solidFill>
                            <a:schemeClr val="tx1"/>
                          </a:solidFill>
                          <a:effectLst/>
                          <a:latin typeface="+mn-lt"/>
                          <a:ea typeface="+mn-ea"/>
                          <a:cs typeface="+mn-cs"/>
                        </a:rPr>
                        <a:t> Solutions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extLst>
                  <a:ext uri="{0D108BD9-81ED-4DB2-BD59-A6C34878D82A}">
                    <a16:rowId xmlns:a16="http://schemas.microsoft.com/office/drawing/2014/main" val="1236322988"/>
                  </a:ext>
                </a:extLst>
              </a:tr>
              <a:tr h="375773">
                <a:tc>
                  <a:txBody>
                    <a:bodyPr/>
                    <a:lstStyle/>
                    <a:p>
                      <a:pPr algn="ctr" fontAlgn="base"/>
                      <a:r>
                        <a:rPr lang="en-US" sz="600" b="1" i="0" dirty="0">
                          <a:solidFill>
                            <a:schemeClr val="tx1"/>
                          </a:solidFill>
                          <a:effectLst/>
                          <a:latin typeface="inherit"/>
                        </a:rPr>
                        <a:t>10</a:t>
                      </a:r>
                    </a:p>
                  </a:txBody>
                  <a:tcPr marL="2973" marR="2973" marT="2973" marB="2973" anchor="ctr">
                    <a:lnL w="6350" cap="flat" cmpd="sng" algn="ctr">
                      <a:solidFill>
                        <a:srgbClr val="0042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FF0000"/>
                          </a:solidFill>
                          <a:effectLst/>
                          <a:latin typeface="inherit"/>
                          <a:hlinkClick r:id="rId20">
                            <a:extLst>
                              <a:ext uri="{A12FA001-AC4F-418D-AE19-62706E023703}">
                                <ahyp:hlinkClr xmlns:ahyp="http://schemas.microsoft.com/office/drawing/2018/hyperlinkcolor" val="tx"/>
                              </a:ext>
                            </a:extLst>
                          </a:hlinkClick>
                        </a:rPr>
                        <a:t>Autonomous network hyperloops</a:t>
                      </a:r>
                      <a:r>
                        <a:rPr lang="en-US" sz="700" b="0" i="0" u="none" strike="noStrike" dirty="0">
                          <a:solidFill>
                            <a:srgbClr val="FF0000"/>
                          </a:solidFill>
                          <a:effectLst/>
                          <a:latin typeface="inherit"/>
                        </a:rPr>
                        <a:t> </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600" b="0" i="0" dirty="0">
                          <a:solidFill>
                            <a:schemeClr val="tx1"/>
                          </a:solidFill>
                          <a:effectLst/>
                          <a:latin typeface="inherit"/>
                        </a:rPr>
                        <a:t>This Catalyst project is demonstrating how to enable a zero-X customer experience and improved operational efficiency for B2B companies and digital service providers in key Smart-X industries, such as cities, entertainment, manufacturing, healthcare and agriculture. They use disruptive “self operating” services and infrastructures based on an Autonomous Networks framework driven by business intent to resource intent. URN: C20.0.50</a:t>
                      </a:r>
                      <a:r>
                        <a:rPr lang="en-US" sz="1200" b="0" i="0" u="none" strike="noStrike" kern="1200" dirty="0">
                          <a:solidFill>
                            <a:schemeClr val="tx1"/>
                          </a:solidFill>
                          <a:effectLst/>
                          <a:latin typeface="+mn-lt"/>
                          <a:ea typeface="+mn-ea"/>
                          <a:cs typeface="+mn-cs"/>
                          <a:hlinkClick r:id="rId21">
                            <a:extLst>
                              <a:ext uri="{A12FA001-AC4F-418D-AE19-62706E023703}">
                                <ahyp:hlinkClr xmlns:ahyp="http://schemas.microsoft.com/office/drawing/2018/hyperlinkcolor" val="tx"/>
                              </a:ext>
                            </a:extLst>
                          </a:hlinkClick>
                        </a:rPr>
                        <a:t> </a:t>
                      </a:r>
                      <a:r>
                        <a:rPr lang="en-US" sz="600" b="0" i="0" u="none" strike="noStrike" kern="1200" dirty="0">
                          <a:solidFill>
                            <a:srgbClr val="FF0000"/>
                          </a:solidFill>
                          <a:effectLst/>
                          <a:latin typeface="+mn-lt"/>
                          <a:ea typeface="+mn-ea"/>
                          <a:cs typeface="+mn-cs"/>
                          <a:hlinkClick r:id="rId21">
                            <a:extLst>
                              <a:ext uri="{A12FA001-AC4F-418D-AE19-62706E023703}">
                                <ahyp:hlinkClr xmlns:ahyp="http://schemas.microsoft.com/office/drawing/2018/hyperlinkcolor" val="tx"/>
                              </a:ext>
                            </a:extLst>
                          </a:hlinkClick>
                        </a:rPr>
                        <a:t>See Champions and Participants</a:t>
                      </a:r>
                      <a:endParaRPr lang="en-US" sz="600" b="0" i="0" dirty="0">
                        <a:solidFill>
                          <a:srgbClr val="FF0000"/>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NTT, Orange</a:t>
                      </a:r>
                    </a:p>
                    <a:p>
                      <a:pPr fontAlgn="base"/>
                      <a:r>
                        <a:rPr lang="en-US" sz="600" b="1" i="0" kern="1200" dirty="0">
                          <a:solidFill>
                            <a:schemeClr val="tx1"/>
                          </a:solidFill>
                          <a:effectLst/>
                          <a:latin typeface="+mn-lt"/>
                          <a:ea typeface="+mn-ea"/>
                          <a:cs typeface="+mn-cs"/>
                        </a:rPr>
                        <a:t>Participants:</a:t>
                      </a:r>
                    </a:p>
                    <a:p>
                      <a:pPr fontAlgn="base"/>
                      <a:r>
                        <a:rPr lang="en-US" sz="600" b="1" i="0" kern="1200" dirty="0">
                          <a:solidFill>
                            <a:srgbClr val="FF0000"/>
                          </a:solidFill>
                          <a:effectLst/>
                          <a:latin typeface="+mn-lt"/>
                          <a:ea typeface="+mn-ea"/>
                          <a:cs typeface="+mn-cs"/>
                        </a:rPr>
                        <a:t>Futurewei</a:t>
                      </a:r>
                      <a:r>
                        <a:rPr lang="en-US" sz="600" b="0" i="0" kern="1200" dirty="0">
                          <a:solidFill>
                            <a:schemeClr val="tx1"/>
                          </a:solidFill>
                          <a:effectLst/>
                          <a:latin typeface="+mn-lt"/>
                          <a:ea typeface="+mn-ea"/>
                          <a:cs typeface="+mn-cs"/>
                        </a:rPr>
                        <a:t>, Cognizant, BearingPoint//Beyond; </a:t>
                      </a:r>
                      <a:r>
                        <a:rPr lang="en-US" sz="600" b="0" i="0" kern="1200" dirty="0" err="1">
                          <a:solidFill>
                            <a:schemeClr val="tx1"/>
                          </a:solidFill>
                          <a:effectLst/>
                          <a:latin typeface="+mn-lt"/>
                          <a:ea typeface="+mn-ea"/>
                          <a:cs typeface="+mn-cs"/>
                        </a:rPr>
                        <a:t>UBiqube</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extLst>
                  <a:ext uri="{0D108BD9-81ED-4DB2-BD59-A6C34878D82A}">
                    <a16:rowId xmlns:a16="http://schemas.microsoft.com/office/drawing/2014/main" val="180440011"/>
                  </a:ext>
                </a:extLst>
              </a:tr>
            </a:tbl>
          </a:graphicData>
        </a:graphic>
      </p:graphicFrame>
    </p:spTree>
    <p:extLst>
      <p:ext uri="{BB962C8B-B14F-4D97-AF65-F5344CB8AC3E}">
        <p14:creationId xmlns:p14="http://schemas.microsoft.com/office/powerpoint/2010/main" val="1868289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B66B1-E647-4496-B9FD-9F71CD327094}"/>
              </a:ext>
            </a:extLst>
          </p:cNvPr>
          <p:cNvSpPr>
            <a:spLocks noGrp="1"/>
          </p:cNvSpPr>
          <p:nvPr>
            <p:ph type="title"/>
          </p:nvPr>
        </p:nvSpPr>
        <p:spPr/>
        <p:txBody>
          <a:bodyPr/>
          <a:lstStyle/>
          <a:p>
            <a:r>
              <a:rPr lang="en-US" dirty="0"/>
              <a:t>Review of ongoing activities on AN in related SDOs </a:t>
            </a:r>
          </a:p>
        </p:txBody>
      </p:sp>
      <p:graphicFrame>
        <p:nvGraphicFramePr>
          <p:cNvPr id="5" name="表格 4"/>
          <p:cNvGraphicFramePr>
            <a:graphicFrameLocks noGrp="1"/>
          </p:cNvGraphicFramePr>
          <p:nvPr/>
        </p:nvGraphicFramePr>
        <p:xfrm>
          <a:off x="266700" y="438151"/>
          <a:ext cx="8610599" cy="4381089"/>
        </p:xfrm>
        <a:graphic>
          <a:graphicData uri="http://schemas.openxmlformats.org/drawingml/2006/table">
            <a:tbl>
              <a:tblPr firstRow="1" bandRow="1"/>
              <a:tblGrid>
                <a:gridCol w="571500">
                  <a:extLst>
                    <a:ext uri="{9D8B030D-6E8A-4147-A177-3AD203B41FA5}">
                      <a16:colId xmlns:a16="http://schemas.microsoft.com/office/drawing/2014/main" val="20000"/>
                    </a:ext>
                  </a:extLst>
                </a:gridCol>
                <a:gridCol w="685800">
                  <a:extLst>
                    <a:ext uri="{9D8B030D-6E8A-4147-A177-3AD203B41FA5}">
                      <a16:colId xmlns:a16="http://schemas.microsoft.com/office/drawing/2014/main" val="1258340832"/>
                    </a:ext>
                  </a:extLst>
                </a:gridCol>
                <a:gridCol w="2133600">
                  <a:extLst>
                    <a:ext uri="{9D8B030D-6E8A-4147-A177-3AD203B41FA5}">
                      <a16:colId xmlns:a16="http://schemas.microsoft.com/office/drawing/2014/main" val="2980469332"/>
                    </a:ext>
                  </a:extLst>
                </a:gridCol>
                <a:gridCol w="3276600">
                  <a:extLst>
                    <a:ext uri="{9D8B030D-6E8A-4147-A177-3AD203B41FA5}">
                      <a16:colId xmlns:a16="http://schemas.microsoft.com/office/drawing/2014/main" val="20001"/>
                    </a:ext>
                  </a:extLst>
                </a:gridCol>
                <a:gridCol w="1943099">
                  <a:extLst>
                    <a:ext uri="{9D8B030D-6E8A-4147-A177-3AD203B41FA5}">
                      <a16:colId xmlns:a16="http://schemas.microsoft.com/office/drawing/2014/main" val="20002"/>
                    </a:ext>
                  </a:extLst>
                </a:gridCol>
              </a:tblGrid>
              <a:tr h="206191">
                <a:tc gridSpan="2">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Standard</a:t>
                      </a:r>
                      <a:r>
                        <a:rPr lang="en-US" altLang="zh-CN" sz="900" baseline="0" dirty="0">
                          <a:solidFill>
                            <a:schemeClr val="tx1"/>
                          </a:solidFill>
                          <a:latin typeface="Arial" panose="020B0604020202020204" pitchFamily="34" charset="0"/>
                          <a:cs typeface="Arial" panose="020B0604020202020204" pitchFamily="34" charset="0"/>
                        </a:rPr>
                        <a:t> groups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hMerge="1">
                  <a:txBody>
                    <a:bodyPr/>
                    <a:lstStyle/>
                    <a:p>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p>
                      <a:r>
                        <a:rPr lang="en-US" altLang="zh-CN" sz="900" b="1" dirty="0">
                          <a:solidFill>
                            <a:schemeClr val="tx1"/>
                          </a:solidFill>
                          <a:latin typeface="Arial" panose="020B0604020202020204" pitchFamily="34" charset="0"/>
                          <a:cs typeface="Arial" panose="020B0604020202020204" pitchFamily="34" charset="0"/>
                        </a:rPr>
                        <a:t>Objectives/SoW</a:t>
                      </a:r>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Planned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Published</a:t>
                      </a:r>
                      <a:r>
                        <a:rPr lang="en-US" altLang="zh-CN" sz="900" baseline="0" dirty="0">
                          <a:solidFill>
                            <a:schemeClr val="tx1"/>
                          </a:solidFill>
                          <a:latin typeface="Arial" panose="020B0604020202020204" pitchFamily="34" charset="0"/>
                          <a:cs typeface="Arial" panose="020B0604020202020204" pitchFamily="34" charset="0"/>
                        </a:rPr>
                        <a:t>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extLst>
                  <a:ext uri="{0D108BD9-81ED-4DB2-BD59-A6C34878D82A}">
                    <a16:rowId xmlns:a16="http://schemas.microsoft.com/office/drawing/2014/main" val="10000"/>
                  </a:ext>
                </a:extLst>
              </a:tr>
              <a:tr h="426434">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TMF</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E2E perspective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-User stories</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-Business requirements/architecture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-Technical architecture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a:t>
                      </a: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 </a:t>
                      </a: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R2.0</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BA: IG1218 1.1</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TA: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 R19</a:t>
                      </a: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IG1139(Vision Roadmap)</a:t>
                      </a:r>
                      <a:endParaRPr lang="de-DE" altLang="zh-CN" sz="700" dirty="0">
                        <a:latin typeface="Arial" panose="020B0604020202020204" pitchFamily="34" charset="0"/>
                        <a:cs typeface="Arial" panose="020B0604020202020204" pitchFamily="34" charset="0"/>
                      </a:endParaRP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IG1218(BA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6703">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3GPP SA5</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defTabSz="914400">
                        <a:buFont typeface="Wingdings" panose="05000000000000000000" pitchFamily="2" charset="2"/>
                        <a:buNone/>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defTabSz="914400">
                        <a:buFont typeface="Wingdings" panose="05000000000000000000" pitchFamily="2" charset="2"/>
                        <a:buNone/>
                        <a:defRPr/>
                      </a:pPr>
                      <a:r>
                        <a:rPr lang="en-US" altLang="zh-CN" sz="700" dirty="0">
                          <a:solidFill>
                            <a:schemeClr val="tx1"/>
                          </a:solidFill>
                          <a:latin typeface="Arial" panose="020B0604020202020204" pitchFamily="34" charset="0"/>
                          <a:cs typeface="Arial" panose="020B0604020202020204" pitchFamily="34" charset="0"/>
                        </a:rPr>
                        <a:t>Autonomous</a:t>
                      </a:r>
                      <a:r>
                        <a:rPr lang="en-US" altLang="zh-CN" sz="700" baseline="0" dirty="0">
                          <a:solidFill>
                            <a:schemeClr val="tx1"/>
                          </a:solidFill>
                          <a:latin typeface="Arial" panose="020B0604020202020204" pitchFamily="34" charset="0"/>
                          <a:cs typeface="Arial" panose="020B0604020202020204" pitchFamily="34" charset="0"/>
                        </a:rPr>
                        <a:t> Network levels</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Closed loop assurance</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Intent-driven management</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Self-organizing network</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Management data analytics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Autonomous Network levels:</a:t>
                      </a: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28.810/TS 28.100</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Intent-driven management: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28.812/TS 28.312 </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Management data</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analytics:</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28.809</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Architecture: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closed</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loop automation</a:t>
                      </a: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28.535/536</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Self-organizing</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network:</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28.313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171450" indent="-171450" defTabSz="914400">
                        <a:buFont typeface="Wingdings" panose="05000000000000000000" pitchFamily="2" charset="2"/>
                        <a:buChar char="Ø"/>
                        <a:defRPr/>
                      </a:pPr>
                      <a:r>
                        <a:rPr lang="en-US" altLang="zh-CN" sz="700" dirty="0">
                          <a:solidFill>
                            <a:schemeClr val="tx1"/>
                          </a:solidFill>
                          <a:latin typeface="Arial" panose="020B0604020202020204" pitchFamily="34" charset="0"/>
                          <a:cs typeface="Arial" panose="020B0604020202020204" pitchFamily="34" charset="0"/>
                        </a:rPr>
                        <a:t>TS 28.541</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5669">
                <a:tc rowSpan="4">
                  <a:txBody>
                    <a:bodyPr/>
                    <a:lstStyle/>
                    <a:p>
                      <a:r>
                        <a:rPr lang="en-US" sz="900" dirty="0"/>
                        <a:t>ETSI</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initiative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E2E perspective with focus on network autonomous domain, key capabilities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Industry Whitepaper</a:t>
                      </a:r>
                    </a:p>
                    <a:p>
                      <a:r>
                        <a:rPr lang="en-US" altLang="zh-CN" sz="700" dirty="0">
                          <a:solidFill>
                            <a:schemeClr val="tx1"/>
                          </a:solidFill>
                          <a:latin typeface="Arial" panose="020B0604020202020204" pitchFamily="34" charset="0"/>
                          <a:cs typeface="Arial" panose="020B0604020202020204" pitchFamily="34" charset="0"/>
                        </a:rPr>
                        <a:t>- framework, key capabilities and use cases in networks </a:t>
                      </a:r>
                      <a:r>
                        <a:rPr lang="en-US" altLang="zh-CN" sz="700" dirty="0" err="1">
                          <a:solidFill>
                            <a:schemeClr val="tx1"/>
                          </a:solidFill>
                          <a:latin typeface="Arial" panose="020B0604020202020204" pitchFamily="34" charset="0"/>
                          <a:cs typeface="Arial" panose="020B0604020202020204" pitchFamily="34" charset="0"/>
                        </a:rPr>
                        <a:t>etc</a:t>
                      </a:r>
                      <a:endParaRPr lang="en-US" altLang="zh-CN"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6684259"/>
                  </a:ext>
                </a:extLst>
              </a:tr>
              <a:tr h="389039">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baseline="0" dirty="0">
                          <a:solidFill>
                            <a:schemeClr val="tx1"/>
                          </a:solidFill>
                          <a:latin typeface="Arial" panose="020B0604020202020204" pitchFamily="34" charset="0"/>
                          <a:cs typeface="Arial" panose="020B0604020202020204" pitchFamily="34" charset="0"/>
                        </a:rPr>
                        <a:t>ZSM</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Network operations automation</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009-1	Closed-loop </a:t>
                      </a:r>
                      <a:r>
                        <a:rPr lang="en-US" altLang="zh-CN" sz="700" dirty="0" err="1">
                          <a:solidFill>
                            <a:schemeClr val="tx1"/>
                          </a:solidFill>
                          <a:latin typeface="Arial" panose="020B0604020202020204" pitchFamily="34" charset="0"/>
                          <a:cs typeface="Arial" panose="020B0604020202020204" pitchFamily="34" charset="0"/>
                        </a:rPr>
                        <a:t>automation;Enablers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009-2	Closed-loop </a:t>
                      </a:r>
                      <a:r>
                        <a:rPr lang="en-US" altLang="zh-CN" sz="700" dirty="0" err="1">
                          <a:solidFill>
                            <a:schemeClr val="tx1"/>
                          </a:solidFill>
                          <a:latin typeface="Arial" panose="020B0604020202020204" pitchFamily="34" charset="0"/>
                          <a:cs typeface="Arial" panose="020B0604020202020204" pitchFamily="34" charset="0"/>
                        </a:rPr>
                        <a:t>automation;Solutions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009-3	Closed-loop </a:t>
                      </a:r>
                      <a:r>
                        <a:rPr lang="en-US" altLang="zh-CN" sz="700" dirty="0" err="1">
                          <a:solidFill>
                            <a:schemeClr val="tx1"/>
                          </a:solidFill>
                          <a:latin typeface="Arial" panose="020B0604020202020204" pitchFamily="34" charset="0"/>
                          <a:cs typeface="Arial" panose="020B0604020202020204" pitchFamily="34" charset="0"/>
                        </a:rPr>
                        <a:t>automation;Advanced</a:t>
                      </a:r>
                      <a:r>
                        <a:rPr lang="en-US" altLang="zh-CN" sz="700" dirty="0">
                          <a:solidFill>
                            <a:schemeClr val="tx1"/>
                          </a:solidFill>
                          <a:latin typeface="Arial" panose="020B0604020202020204" pitchFamily="34" charset="0"/>
                          <a:cs typeface="Arial" panose="020B0604020202020204" pitchFamily="34" charset="0"/>
                        </a:rPr>
                        <a:t> topics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002 	Reference Architecture </a:t>
                      </a:r>
                    </a:p>
                    <a:p>
                      <a:r>
                        <a:rPr lang="en-US" altLang="zh-CN" sz="700" dirty="0">
                          <a:solidFill>
                            <a:schemeClr val="tx1"/>
                          </a:solidFill>
                          <a:latin typeface="Arial" panose="020B0604020202020204" pitchFamily="34" charset="0"/>
                          <a:cs typeface="Arial" panose="020B0604020202020204" pitchFamily="34" charset="0"/>
                        </a:rPr>
                        <a:t>GS ZSM 005	Means of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6275520"/>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ENI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AI for Network operations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2 </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1 on Use cases, architecture, Context-Aware Policy Management</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F5G</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transport networks with AN capabilities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2634128"/>
                  </a:ext>
                </a:extLst>
              </a:tr>
              <a:tr h="338633">
                <a:tc gridSpan="2">
                  <a:txBody>
                    <a:bodyPr/>
                    <a:lstStyle/>
                    <a:p>
                      <a:r>
                        <a:rPr lang="en-US" altLang="zh-CN" sz="900" dirty="0">
                          <a:solidFill>
                            <a:schemeClr val="tx1"/>
                          </a:solidFill>
                          <a:latin typeface="Arial" panose="020B0604020202020204" pitchFamily="34" charset="0"/>
                          <a:cs typeface="Arial" panose="020B0604020202020204" pitchFamily="34" charset="0"/>
                        </a:rPr>
                        <a:t>GSMA</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Future Networks;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Automation in Network evolution (great China region)</a:t>
                      </a:r>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Whitepaper: AI &amp; Automation: An Overview</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6017742"/>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ITU-T</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Initial proposal on study of AN; </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No official WI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CCSA TC7</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algn="l" defTabSz="457200" rtl="0" eaLnBrk="1" fontAlgn="base" latinLnBrk="0" hangingPunct="1">
                        <a:spcBef>
                          <a:spcPct val="0"/>
                        </a:spcBef>
                        <a:spcAft>
                          <a:spcPct val="0"/>
                        </a:spcAft>
                        <a:defRPr/>
                      </a:pPr>
                      <a:endParaRPr lang="en-US" altLang="zh-CN" sz="9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TC7 WG1 Technical Specification for Intelligent level of Mobile 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9191080"/>
                  </a:ext>
                </a:extLst>
              </a:tr>
              <a:tr h="312200">
                <a:tc gridSpan="2">
                  <a:txBody>
                    <a:bodyPr/>
                    <a:lstStyle/>
                    <a:p>
                      <a:r>
                        <a:rPr lang="en-US" altLang="zh-CN" sz="900" dirty="0">
                          <a:solidFill>
                            <a:schemeClr val="tx1"/>
                          </a:solidFill>
                          <a:latin typeface="Arial" panose="020B0604020202020204" pitchFamily="34" charset="0"/>
                          <a:cs typeface="Arial" panose="020B0604020202020204" pitchFamily="34" charset="0"/>
                        </a:rPr>
                        <a:t>NGMN</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Operator autonomous network related requirements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Initiative to Advance Cloud, Automation &amp; Edge Computing</a:t>
                      </a:r>
                      <a:r>
                        <a:rPr lang="zh-CN" altLang="en-US" sz="700" kern="1200" dirty="0">
                          <a:solidFill>
                            <a:schemeClr val="tx1"/>
                          </a:solidFill>
                          <a:latin typeface="Arial" panose="020B0604020202020204" pitchFamily="34" charset="0"/>
                          <a:ea typeface="+mn-ea"/>
                          <a:cs typeface="Arial" panose="020B0604020202020204" pitchFamily="34" charset="0"/>
                        </a:rPr>
                        <a:t>？</a:t>
                      </a:r>
                      <a:endParaRPr lang="en-US" altLang="zh-CN"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9239990"/>
                  </a:ext>
                </a:extLst>
              </a:tr>
            </a:tbl>
          </a:graphicData>
        </a:graphic>
      </p:graphicFrame>
    </p:spTree>
    <p:extLst>
      <p:ext uri="{BB962C8B-B14F-4D97-AF65-F5344CB8AC3E}">
        <p14:creationId xmlns:p14="http://schemas.microsoft.com/office/powerpoint/2010/main" val="187596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163304" y="251551"/>
            <a:ext cx="8294202" cy="401777"/>
          </a:xfrm>
        </p:spPr>
        <p:txBody>
          <a:bodyPr vert="horz" lIns="91440" tIns="45720" rIns="91440" bIns="45720" rtlCol="0" anchor="ctr">
            <a:spAutoFit/>
          </a:bodyPr>
          <a:lstStyle/>
          <a:p>
            <a:r>
              <a:rPr lang="en-US" altLang="zh-CN" sz="2000" dirty="0">
                <a:latin typeface="+mj-lt"/>
                <a:ea typeface="+mj-ea"/>
                <a:cs typeface="+mj-cs"/>
              </a:rPr>
              <a:t>Overview of Autonomous Networks Initiative in TMF</a:t>
            </a:r>
            <a:endParaRPr lang="zh-CN" altLang="en-US" sz="2000" dirty="0">
              <a:latin typeface="+mj-lt"/>
              <a:ea typeface="+mj-ea"/>
              <a:cs typeface="+mj-cs"/>
            </a:endParaRPr>
          </a:p>
        </p:txBody>
      </p:sp>
      <p:sp>
        <p:nvSpPr>
          <p:cNvPr id="3" name="内容占位符 2"/>
          <p:cNvSpPr>
            <a:spLocks noGrp="1"/>
          </p:cNvSpPr>
          <p:nvPr>
            <p:ph idx="10"/>
          </p:nvPr>
        </p:nvSpPr>
        <p:spPr>
          <a:xfrm>
            <a:off x="163304" y="742950"/>
            <a:ext cx="3909170" cy="3904546"/>
          </a:xfrm>
        </p:spPr>
        <p:txBody>
          <a:bodyPr>
            <a:normAutofit/>
          </a:bodyPr>
          <a:lstStyle/>
          <a:p>
            <a:pPr marL="223589" indent="-214313">
              <a:buFont typeface="Wingdings" panose="05000000000000000000" pitchFamily="2" charset="2"/>
              <a:buChar char="Ø"/>
            </a:pPr>
            <a:r>
              <a:rPr lang="en-US" altLang="zh-CN" sz="1600" dirty="0"/>
              <a:t>Completed</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May 2019, Nice: 1</a:t>
            </a:r>
            <a:r>
              <a:rPr lang="en-US" altLang="zh-CN" sz="1050" baseline="30000" dirty="0">
                <a:latin typeface="Arial" panose="020B0604020202020204" pitchFamily="34" charset="0"/>
                <a:cs typeface="Arial" panose="020B0604020202020204" pitchFamily="34" charset="0"/>
              </a:rPr>
              <a:t>st</a:t>
            </a:r>
            <a:r>
              <a:rPr lang="en-US" altLang="zh-CN" sz="1050" dirty="0">
                <a:latin typeface="Arial" panose="020B0604020202020204" pitchFamily="34" charset="0"/>
                <a:cs typeface="Arial" panose="020B0604020202020204" pitchFamily="34" charset="0"/>
              </a:rPr>
              <a:t> industry whitepaper &amp; workshop </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July 2019, London: Kick off workshop</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August 2019: Establish the ANP (Autonomous Networks Project) officially</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October 2019: Publication of Vision document v1.0 – IG1193</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July 2020: Publication of Business requirement &amp; architecture v1.0– IG1218 </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February 2020~ now: start the catalyst (</a:t>
            </a:r>
            <a:r>
              <a:rPr lang="en-US" altLang="zh-CN" sz="1050" dirty="0" err="1">
                <a:latin typeface="Arial" panose="020B0604020202020204" pitchFamily="34" charset="0"/>
                <a:cs typeface="Arial" panose="020B0604020202020204" pitchFamily="34" charset="0"/>
              </a:rPr>
              <a:t>PoC</a:t>
            </a:r>
            <a:r>
              <a:rPr lang="en-US" altLang="zh-CN" sz="1050" dirty="0">
                <a:latin typeface="Arial" panose="020B0604020202020204" pitchFamily="34" charset="0"/>
                <a:cs typeface="Arial" panose="020B0604020202020204" pitchFamily="34" charset="0"/>
              </a:rPr>
              <a:t>) projects (10 projects, 60 companies)</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September 2019~ now: Multiple workshops/industry events</a:t>
            </a: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pPr marL="223589" indent="-214313">
              <a:buFont typeface="Wingdings" panose="05000000000000000000" pitchFamily="2" charset="2"/>
              <a:buChar char="Ø"/>
            </a:pPr>
            <a:r>
              <a:rPr lang="en-US" altLang="zh-CN" sz="1600" dirty="0"/>
              <a:t>Ongoing</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AN Whitepaper Rel2 (Oct 2020)</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Business requirements &amp; architecture v1.1 (Oct 2020)</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User stories/use cases (ongoing)</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Technical architecture (Oct 2020)</a:t>
            </a:r>
          </a:p>
          <a:p>
            <a:pPr marL="608542" lvl="1" indent="-214313">
              <a:buFont typeface="Wingdings" panose="05000000000000000000" pitchFamily="2" charset="2"/>
              <a:buChar char="ü"/>
            </a:pPr>
            <a:r>
              <a:rPr lang="en-US" altLang="zh-CN" sz="1050" dirty="0">
                <a:latin typeface="Arial" panose="020B0604020202020204" pitchFamily="34" charset="0"/>
                <a:cs typeface="Arial" panose="020B0604020202020204" pitchFamily="34" charset="0"/>
              </a:rPr>
              <a:t>Demo of Catalyst projects (Oct 2020)</a:t>
            </a:r>
          </a:p>
          <a:p>
            <a:endParaRPr lang="en-US" altLang="zh-CN" sz="1600" dirty="0"/>
          </a:p>
          <a:p>
            <a:pPr marL="223589" indent="-214313">
              <a:buFont typeface="Wingdings" panose="05000000000000000000" pitchFamily="2" charset="2"/>
              <a:buChar char="ü"/>
            </a:pPr>
            <a:endParaRPr lang="zh-CN" altLang="en-US" sz="1600" dirty="0"/>
          </a:p>
        </p:txBody>
      </p:sp>
      <p:pic>
        <p:nvPicPr>
          <p:cNvPr id="4" name="图片 3"/>
          <p:cNvPicPr>
            <a:picLocks noChangeAspect="1"/>
          </p:cNvPicPr>
          <p:nvPr/>
        </p:nvPicPr>
        <p:blipFill>
          <a:blip r:embed="rId2"/>
          <a:stretch>
            <a:fillRect/>
          </a:stretch>
        </p:blipFill>
        <p:spPr>
          <a:xfrm>
            <a:off x="4072474" y="1643685"/>
            <a:ext cx="5071526" cy="3220249"/>
          </a:xfrm>
          <a:prstGeom prst="rect">
            <a:avLst/>
          </a:prstGeom>
        </p:spPr>
      </p:pic>
    </p:spTree>
    <p:extLst>
      <p:ext uri="{BB962C8B-B14F-4D97-AF65-F5344CB8AC3E}">
        <p14:creationId xmlns:p14="http://schemas.microsoft.com/office/powerpoint/2010/main" val="413368827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51">
            <a:extLst>
              <a:ext uri="{FF2B5EF4-FFF2-40B4-BE49-F238E27FC236}">
                <a16:creationId xmlns:a16="http://schemas.microsoft.com/office/drawing/2014/main" id="{50A551F3-5441-4772-BB3D-035EEDB1DB06}"/>
              </a:ext>
            </a:extLst>
          </p:cNvPr>
          <p:cNvSpPr/>
          <p:nvPr/>
        </p:nvSpPr>
        <p:spPr>
          <a:xfrm>
            <a:off x="305440" y="3676937"/>
            <a:ext cx="6001500" cy="79981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4" name="矩形 51">
            <a:extLst>
              <a:ext uri="{FF2B5EF4-FFF2-40B4-BE49-F238E27FC236}">
                <a16:creationId xmlns:a16="http://schemas.microsoft.com/office/drawing/2014/main" id="{6E7931A9-30D6-4130-A5E6-9716B2CDC2CB}"/>
              </a:ext>
            </a:extLst>
          </p:cNvPr>
          <p:cNvSpPr/>
          <p:nvPr/>
        </p:nvSpPr>
        <p:spPr>
          <a:xfrm>
            <a:off x="286860" y="2635144"/>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3" name="矩形 51">
            <a:extLst>
              <a:ext uri="{FF2B5EF4-FFF2-40B4-BE49-F238E27FC236}">
                <a16:creationId xmlns:a16="http://schemas.microsoft.com/office/drawing/2014/main" id="{ABC7B0BF-81D7-4E63-A12E-9DA0DAD73D5F}"/>
              </a:ext>
            </a:extLst>
          </p:cNvPr>
          <p:cNvSpPr/>
          <p:nvPr/>
        </p:nvSpPr>
        <p:spPr>
          <a:xfrm>
            <a:off x="293319" y="1586433"/>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49" name="矩形 51">
            <a:extLst>
              <a:ext uri="{FF2B5EF4-FFF2-40B4-BE49-F238E27FC236}">
                <a16:creationId xmlns:a16="http://schemas.microsoft.com/office/drawing/2014/main" id="{E2A4AB72-CE23-435E-BBC6-201BBAFAA565}"/>
              </a:ext>
            </a:extLst>
          </p:cNvPr>
          <p:cNvSpPr/>
          <p:nvPr/>
        </p:nvSpPr>
        <p:spPr>
          <a:xfrm>
            <a:off x="280403" y="1018093"/>
            <a:ext cx="6014415"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2" name="矩形 51">
            <a:extLst>
              <a:ext uri="{FF2B5EF4-FFF2-40B4-BE49-F238E27FC236}">
                <a16:creationId xmlns:a16="http://schemas.microsoft.com/office/drawing/2014/main" id="{5E49213C-D033-46E8-A939-ECDCD51E8767}"/>
              </a:ext>
            </a:extLst>
          </p:cNvPr>
          <p:cNvSpPr/>
          <p:nvPr/>
        </p:nvSpPr>
        <p:spPr>
          <a:xfrm>
            <a:off x="293318" y="470024"/>
            <a:ext cx="5955082"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75574" y="40205"/>
            <a:ext cx="8220861" cy="400110"/>
          </a:xfrm>
        </p:spPr>
        <p:txBody>
          <a:bodyPr/>
          <a:lstStyle/>
          <a:p>
            <a:r>
              <a:rPr lang="en-US" dirty="0"/>
              <a:t>SoW &amp; Workflow</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2619" y="971031"/>
            <a:ext cx="3629446" cy="515062"/>
          </a:xfrm>
        </p:spPr>
        <p:txBody>
          <a:bodyPr>
            <a:normAutofit/>
          </a:bodyPr>
          <a:lstStyle/>
          <a:p>
            <a:pPr marL="0" indent="0">
              <a:buNone/>
            </a:pPr>
            <a:r>
              <a:rPr lang="en-US" sz="800" b="1" dirty="0">
                <a:latin typeface="Georgia" panose="02040502050405020303" pitchFamily="18" charset="0"/>
              </a:rPr>
              <a:t>User stories:</a:t>
            </a:r>
          </a:p>
          <a:p>
            <a:pPr marL="0" indent="0">
              <a:buNone/>
            </a:pPr>
            <a:r>
              <a:rPr lang="en-US" sz="600" b="1" dirty="0">
                <a:latin typeface="Georgia" panose="02040502050405020303" pitchFamily="18" charset="0"/>
              </a:rPr>
              <a:t>- Enabling verticals</a:t>
            </a:r>
            <a:r>
              <a:rPr lang="en-US" sz="600" dirty="0">
                <a:latin typeface="Georgia" panose="02040502050405020303" pitchFamily="18" charset="0"/>
              </a:rPr>
              <a:t>, e.g. Smart city, smart manufacture, self driving</a:t>
            </a:r>
            <a:r>
              <a:rPr lang="en-US" sz="800" dirty="0">
                <a:latin typeface="Georgia" panose="02040502050405020303" pitchFamily="18" charset="0"/>
              </a:rPr>
              <a:t> …</a:t>
            </a:r>
            <a:r>
              <a:rPr lang="en-US" sz="600" dirty="0">
                <a:latin typeface="Georgia" panose="02040502050405020303" pitchFamily="18" charset="0"/>
              </a:rPr>
              <a:t> </a:t>
            </a:r>
          </a:p>
          <a:p>
            <a:pPr marL="0" indent="0">
              <a:buNone/>
            </a:pPr>
            <a:r>
              <a:rPr lang="en-US" sz="600" dirty="0">
                <a:latin typeface="Georgia" panose="02040502050405020303" pitchFamily="18" charset="0"/>
              </a:rPr>
              <a:t>- </a:t>
            </a:r>
            <a:r>
              <a:rPr lang="en-US" sz="600" b="1" dirty="0">
                <a:latin typeface="Georgia" panose="02040502050405020303" pitchFamily="18" charset="0"/>
              </a:rPr>
              <a:t>Improving Telecom</a:t>
            </a:r>
            <a:r>
              <a:rPr lang="en-US" sz="600" dirty="0">
                <a:latin typeface="Georgia" panose="02040502050405020303" pitchFamily="18" charset="0"/>
              </a:rPr>
              <a:t>, e.g. network operations, production &amp; services,</a:t>
            </a:r>
            <a:r>
              <a:rPr lang="zh-CN" altLang="en-US" sz="600" dirty="0">
                <a:latin typeface="Georgia" panose="02040502050405020303" pitchFamily="18" charset="0"/>
              </a:rPr>
              <a:t> </a:t>
            </a:r>
            <a:r>
              <a:rPr lang="en-US" altLang="zh-CN" sz="600" dirty="0">
                <a:latin typeface="Georgia" panose="02040502050405020303" pitchFamily="18" charset="0"/>
              </a:rPr>
              <a:t>customer</a:t>
            </a:r>
            <a:r>
              <a:rPr lang="zh-CN" altLang="en-US" sz="600" dirty="0">
                <a:latin typeface="Georgia" panose="02040502050405020303" pitchFamily="18" charset="0"/>
              </a:rPr>
              <a:t> </a:t>
            </a:r>
            <a:r>
              <a:rPr lang="en-US" altLang="zh-CN" sz="600" dirty="0">
                <a:latin typeface="Georgia" panose="02040502050405020303" pitchFamily="18" charset="0"/>
              </a:rPr>
              <a:t>experience…</a:t>
            </a:r>
            <a:r>
              <a:rPr lang="en-US" sz="600" dirty="0">
                <a:latin typeface="Georgia" panose="02040502050405020303" pitchFamily="18" charset="0"/>
              </a:rPr>
              <a:t> </a:t>
            </a:r>
            <a:endParaRPr lang="en-US" sz="700" dirty="0">
              <a:latin typeface="Georgia" panose="02040502050405020303" pitchFamily="18" charset="0"/>
            </a:endParaRPr>
          </a:p>
        </p:txBody>
      </p:sp>
      <p:sp>
        <p:nvSpPr>
          <p:cNvPr id="2" name="矩形 1">
            <a:extLst>
              <a:ext uri="{FF2B5EF4-FFF2-40B4-BE49-F238E27FC236}">
                <a16:creationId xmlns:a16="http://schemas.microsoft.com/office/drawing/2014/main" id="{1AD53870-D11A-450D-96EC-64821736E6F1}"/>
              </a:ext>
            </a:extLst>
          </p:cNvPr>
          <p:cNvSpPr/>
          <p:nvPr/>
        </p:nvSpPr>
        <p:spPr>
          <a:xfrm>
            <a:off x="4953001" y="1022791"/>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600701" y="1368969"/>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953001" y="17499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2726" y="1549597"/>
            <a:ext cx="4220373" cy="1072436"/>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Business </a:t>
            </a:r>
            <a:r>
              <a:rPr lang="en-US" altLang="zh-CN" sz="900" b="1" dirty="0">
                <a:latin typeface="Georgia" panose="02040502050405020303" pitchFamily="18" charset="0"/>
              </a:rPr>
              <a:t>requirements &amp; </a:t>
            </a:r>
            <a:r>
              <a:rPr lang="en-US" sz="900" b="1" dirty="0">
                <a:latin typeface="Georgia" panose="02040502050405020303" pitchFamily="18" charset="0"/>
              </a:rPr>
              <a:t>architectures:</a:t>
            </a:r>
          </a:p>
          <a:p>
            <a:pPr marL="0" indent="0">
              <a:buNone/>
            </a:pPr>
            <a:r>
              <a:rPr lang="en-US" sz="700" b="1" dirty="0">
                <a:latin typeface="Georgia" panose="02040502050405020303" pitchFamily="18" charset="0"/>
              </a:rPr>
              <a:t>1) requirements</a:t>
            </a:r>
          </a:p>
          <a:p>
            <a:pPr marL="0" indent="0">
              <a:buNone/>
            </a:pPr>
            <a:r>
              <a:rPr lang="en-US" sz="600" b="1" dirty="0">
                <a:latin typeface="Georgia" panose="02040502050405020303" pitchFamily="18" charset="0"/>
              </a:rPr>
              <a:t>- AN Services: </a:t>
            </a:r>
            <a:r>
              <a:rPr lang="en-US" sz="600" dirty="0">
                <a:latin typeface="Georgia" panose="02040502050405020303" pitchFamily="18" charset="0"/>
              </a:rPr>
              <a:t>business growth, operations efficiency</a:t>
            </a:r>
          </a:p>
          <a:p>
            <a:pPr marL="0" indent="0">
              <a:buNone/>
            </a:pPr>
            <a:r>
              <a:rPr lang="en-US" sz="600" dirty="0">
                <a:latin typeface="Georgia" panose="02040502050405020303" pitchFamily="18" charset="0"/>
              </a:rPr>
              <a:t>- </a:t>
            </a:r>
            <a:r>
              <a:rPr lang="en-US" sz="600" b="1" dirty="0">
                <a:latin typeface="Georgia" panose="02040502050405020303" pitchFamily="18" charset="0"/>
              </a:rPr>
              <a:t>Zero-X</a:t>
            </a:r>
            <a:r>
              <a:rPr lang="en-US" sz="600" dirty="0">
                <a:latin typeface="Georgia" panose="02040502050405020303" pitchFamily="18" charset="0"/>
              </a:rPr>
              <a:t>: customer experience</a:t>
            </a:r>
          </a:p>
          <a:p>
            <a:pPr marL="0" indent="0">
              <a:buNone/>
            </a:pPr>
            <a:r>
              <a:rPr lang="en-US" sz="600" dirty="0">
                <a:latin typeface="Georgia" panose="02040502050405020303" pitchFamily="18" charset="0"/>
              </a:rPr>
              <a:t>- </a:t>
            </a:r>
            <a:r>
              <a:rPr lang="en-US" sz="600" b="1" dirty="0">
                <a:latin typeface="Georgia" panose="02040502050405020303" pitchFamily="18" charset="0"/>
              </a:rPr>
              <a:t>SLA</a:t>
            </a:r>
            <a:r>
              <a:rPr lang="en-US" sz="600" dirty="0">
                <a:latin typeface="Georgia" panose="02040502050405020303" pitchFamily="18" charset="0"/>
              </a:rPr>
              <a:t>: business metrics</a:t>
            </a:r>
          </a:p>
          <a:p>
            <a:pPr marL="0" indent="0">
              <a:buNone/>
            </a:pPr>
            <a:r>
              <a:rPr lang="en-US" sz="700" b="1" dirty="0">
                <a:latin typeface="Georgia" panose="02040502050405020303" pitchFamily="18" charset="0"/>
              </a:rPr>
              <a:t>2) Architecture</a:t>
            </a:r>
          </a:p>
          <a:p>
            <a:pPr marL="0" indent="0">
              <a:buNone/>
            </a:pPr>
            <a:r>
              <a:rPr lang="en-US" sz="700" dirty="0">
                <a:latin typeface="Georgia" panose="02040502050405020303" pitchFamily="18" charset="0"/>
              </a:rPr>
              <a:t>- Framework (3 layer, 4 closed loop)</a:t>
            </a:r>
          </a:p>
          <a:p>
            <a:pPr marL="0" indent="0">
              <a:buNone/>
            </a:pPr>
            <a:r>
              <a:rPr lang="en-US" sz="700" dirty="0">
                <a:latin typeface="Georgia" panose="02040502050405020303" pitchFamily="18" charset="0"/>
              </a:rPr>
              <a:t>- Key business capabilities &amp; autonomous levels: Autonomous domain, closed loop, intent, simplified infrastructure, Self-X</a:t>
            </a: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600701" y="2359569"/>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953001" y="28167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Architecture</a:t>
            </a:r>
          </a:p>
          <a:p>
            <a:pPr algn="ctr"/>
            <a:r>
              <a:rPr lang="en-US" sz="1100" dirty="0"/>
              <a:t>(Operations)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66992" y="2677266"/>
            <a:ext cx="6078397" cy="96128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800" b="1" dirty="0">
                <a:latin typeface="Georgia" panose="02040502050405020303" pitchFamily="18" charset="0"/>
                <a:sym typeface="Wingdings" panose="05000000000000000000" pitchFamily="2" charset="2"/>
              </a:rPr>
              <a:t>Technical architectures:</a:t>
            </a:r>
            <a:endParaRPr lang="en-US" sz="800" dirty="0">
              <a:latin typeface="Georgia" panose="02040502050405020303" pitchFamily="18" charset="0"/>
            </a:endParaRPr>
          </a:p>
          <a:p>
            <a:pPr marL="0" indent="0">
              <a:buNone/>
            </a:pPr>
            <a:r>
              <a:rPr lang="en-US" altLang="zh-CN" sz="800" dirty="0">
                <a:latin typeface="Georgia" panose="02040502050405020303" pitchFamily="18" charset="0"/>
              </a:rPr>
              <a:t>1) High</a:t>
            </a:r>
            <a:r>
              <a:rPr lang="en-US" sz="800" dirty="0">
                <a:latin typeface="Georgia" panose="02040502050405020303" pitchFamily="18" charset="0"/>
              </a:rPr>
              <a:t> level architecture (per Business architecture)</a:t>
            </a:r>
          </a:p>
          <a:p>
            <a:pPr marL="400040" lvl="1" indent="0">
              <a:buNone/>
            </a:pPr>
            <a:r>
              <a:rPr lang="en-US" sz="800" dirty="0">
                <a:latin typeface="Georgia" panose="02040502050405020303" pitchFamily="18" charset="0"/>
              </a:rPr>
              <a:t>-Key technical capabilities (Operations) per Business capabilities</a:t>
            </a:r>
          </a:p>
          <a:p>
            <a:pPr marL="400040" lvl="1" indent="0">
              <a:buNone/>
            </a:pPr>
            <a:r>
              <a:rPr lang="en-US" sz="800" dirty="0">
                <a:latin typeface="Georgia" panose="02040502050405020303" pitchFamily="18" charset="0"/>
              </a:rPr>
              <a:t>- High level of Autonomous Levels of key technical capabilities</a:t>
            </a:r>
          </a:p>
          <a:p>
            <a:pPr marL="400040" lvl="1" indent="0">
              <a:buNone/>
            </a:pPr>
            <a:r>
              <a:rPr lang="en-US" sz="800" dirty="0">
                <a:latin typeface="Georgia" panose="02040502050405020303" pitchFamily="18" charset="0"/>
              </a:rPr>
              <a:t>-Interfaces &amp; APIs</a:t>
            </a:r>
            <a:r>
              <a:rPr lang="en-US" altLang="zh-CN" sz="600" dirty="0">
                <a:latin typeface="Georgia" panose="02040502050405020303" pitchFamily="18" charset="0"/>
              </a:rPr>
              <a:t> </a:t>
            </a:r>
          </a:p>
          <a:p>
            <a:pPr marL="0" indent="-10">
              <a:buNone/>
            </a:pPr>
            <a:r>
              <a:rPr lang="en-US" altLang="zh-CN" sz="800" dirty="0">
                <a:latin typeface="Georgia" panose="02040502050405020303" pitchFamily="18" charset="0"/>
              </a:rPr>
              <a:t>2) Solution scenarios (references/appendix)</a:t>
            </a: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600701" y="3426370"/>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953001" y="3786881"/>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a:p>
            <a:pPr algn="ctr"/>
            <a:r>
              <a:rPr lang="en-US" sz="1100" dirty="0"/>
              <a:t>(Catalyst)</a:t>
            </a:r>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953001" y="1195880"/>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42058" y="3689271"/>
            <a:ext cx="3505198" cy="436135"/>
          </a:xfrm>
          <a:prstGeom prst="rect">
            <a:avLst/>
          </a:prstGeom>
        </p:spPr>
        <p:txBody>
          <a:bodyPr vert="horz" lIns="91440" tIns="45720" rIns="91440" bIns="45720" rtlCol="0">
            <a:normAutofit fontScale="550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b="1" dirty="0" err="1">
                <a:latin typeface="Georgia" panose="02040502050405020303" pitchFamily="18" charset="0"/>
                <a:sym typeface="Wingdings" panose="05000000000000000000" pitchFamily="2" charset="2"/>
              </a:rPr>
              <a:t>PoCs</a:t>
            </a:r>
            <a:r>
              <a:rPr lang="en-US" altLang="zh-CN" b="1" dirty="0">
                <a:latin typeface="Georgia" panose="02040502050405020303" pitchFamily="18" charset="0"/>
                <a:sym typeface="Wingdings" panose="05000000000000000000" pitchFamily="2" charset="2"/>
              </a:rPr>
              <a:t>/Catalyst projects</a:t>
            </a:r>
            <a:r>
              <a:rPr lang="en-US" altLang="zh-CN" dirty="0">
                <a:latin typeface="Georgia" panose="02040502050405020303" pitchFamily="18" charset="0"/>
                <a:sym typeface="Wingdings" panose="05000000000000000000" pitchFamily="2" charset="2"/>
              </a:rPr>
              <a:t>:</a:t>
            </a:r>
            <a:endParaRPr lang="en-US" dirty="0">
              <a:latin typeface="Georgia" panose="02040502050405020303" pitchFamily="18" charset="0"/>
            </a:endParaRPr>
          </a:p>
          <a:p>
            <a:pPr marL="0" indent="0">
              <a:buNone/>
            </a:pPr>
            <a:r>
              <a:rPr lang="en-US" altLang="zh-CN" sz="1200" dirty="0">
                <a:latin typeface="Georgia" panose="02040502050405020303" pitchFamily="18" charset="0"/>
              </a:rPr>
              <a:t>- Demo of AN solution &amp; capabilities</a:t>
            </a:r>
          </a:p>
          <a:p>
            <a:pPr marL="0" indent="0">
              <a:buNone/>
            </a:pPr>
            <a:r>
              <a:rPr lang="en-US" altLang="zh-CN" sz="1200" dirty="0">
                <a:latin typeface="Georgia" panose="02040502050405020303" pitchFamily="18" charset="0"/>
              </a:rPr>
              <a:t>- One complete or partial AN services per user stories</a:t>
            </a:r>
          </a:p>
          <a:p>
            <a:pPr marL="0" indent="0">
              <a:buNone/>
            </a:pPr>
            <a:endParaRPr lang="en-US" altLang="zh-CN" sz="1100" b="1" dirty="0">
              <a:latin typeface="Georgia" panose="02040502050405020303" pitchFamily="18" charset="0"/>
            </a:endParaRPr>
          </a:p>
        </p:txBody>
      </p:sp>
      <p:sp>
        <p:nvSpPr>
          <p:cNvPr id="33" name="椭圆 32">
            <a:extLst>
              <a:ext uri="{FF2B5EF4-FFF2-40B4-BE49-F238E27FC236}">
                <a16:creationId xmlns:a16="http://schemas.microsoft.com/office/drawing/2014/main" id="{15BC161F-BFDC-4985-B225-44210A609F23}"/>
              </a:ext>
            </a:extLst>
          </p:cNvPr>
          <p:cNvSpPr/>
          <p:nvPr/>
        </p:nvSpPr>
        <p:spPr>
          <a:xfrm>
            <a:off x="7978165" y="2394726"/>
            <a:ext cx="896910" cy="51516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a:t>eTOM</a:t>
            </a:r>
            <a:r>
              <a:rPr lang="en-US" sz="1200" dirty="0"/>
              <a:t>, SID, ODA</a:t>
            </a:r>
          </a:p>
        </p:txBody>
      </p:sp>
      <p:cxnSp>
        <p:nvCxnSpPr>
          <p:cNvPr id="36" name="直接箭头连接符 35">
            <a:extLst>
              <a:ext uri="{FF2B5EF4-FFF2-40B4-BE49-F238E27FC236}">
                <a16:creationId xmlns:a16="http://schemas.microsoft.com/office/drawing/2014/main" id="{620D8FE8-F39C-45C7-A0EA-6CF75F6A5DD2}"/>
              </a:ext>
            </a:extLst>
          </p:cNvPr>
          <p:cNvCxnSpPr>
            <a:cxnSpLocks/>
            <a:stCxn id="33" idx="1"/>
            <a:endCxn id="8" idx="3"/>
          </p:cNvCxnSpPr>
          <p:nvPr/>
        </p:nvCxnSpPr>
        <p:spPr>
          <a:xfrm flipH="1" flipV="1">
            <a:off x="6248401" y="2054769"/>
            <a:ext cx="1861113" cy="4154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椭圆 40">
            <a:extLst>
              <a:ext uri="{FF2B5EF4-FFF2-40B4-BE49-F238E27FC236}">
                <a16:creationId xmlns:a16="http://schemas.microsoft.com/office/drawing/2014/main" id="{D19F9A85-D470-49B2-A9BB-0D23AECD141D}"/>
              </a:ext>
            </a:extLst>
          </p:cNvPr>
          <p:cNvSpPr/>
          <p:nvPr/>
        </p:nvSpPr>
        <p:spPr>
          <a:xfrm>
            <a:off x="7976638" y="3265032"/>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Open APIs</a:t>
            </a:r>
          </a:p>
        </p:txBody>
      </p:sp>
      <p:sp>
        <p:nvSpPr>
          <p:cNvPr id="85" name="矩形 84">
            <a:extLst>
              <a:ext uri="{FF2B5EF4-FFF2-40B4-BE49-F238E27FC236}">
                <a16:creationId xmlns:a16="http://schemas.microsoft.com/office/drawing/2014/main" id="{A3D6B2B8-9681-4D41-9C13-9C6282178AE8}"/>
              </a:ext>
            </a:extLst>
          </p:cNvPr>
          <p:cNvSpPr/>
          <p:nvPr/>
        </p:nvSpPr>
        <p:spPr>
          <a:xfrm>
            <a:off x="6517150" y="3977920"/>
            <a:ext cx="1310220" cy="369929"/>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80358" y="4472857"/>
            <a:ext cx="3505198" cy="481855"/>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Autonomous Level Testing and verification:</a:t>
            </a:r>
            <a:r>
              <a:rPr lang="zh-CN" altLang="en-US" sz="1050" dirty="0">
                <a:latin typeface="Georgia" panose="02040502050405020303" pitchFamily="18" charset="0"/>
                <a:sym typeface="Wingdings" panose="05000000000000000000" pitchFamily="2" charset="2"/>
              </a:rPr>
              <a:t>（</a:t>
            </a:r>
            <a:r>
              <a:rPr lang="en-US" altLang="zh-CN" sz="1050" dirty="0">
                <a:latin typeface="Georgia" panose="02040502050405020303" pitchFamily="18" charset="0"/>
              </a:rPr>
              <a:t>TBD</a:t>
            </a:r>
            <a:r>
              <a:rPr lang="zh-CN" altLang="en-US" sz="1050" dirty="0">
                <a:latin typeface="Georgia" panose="02040502050405020303" pitchFamily="18" charset="0"/>
              </a:rPr>
              <a:t>）</a:t>
            </a:r>
            <a:endParaRPr lang="en-US" sz="1050" dirty="0">
              <a:latin typeface="Georgia" panose="02040502050405020303" pitchFamily="18" charset="0"/>
            </a:endParaRPr>
          </a:p>
          <a:p>
            <a:pPr marL="0" indent="0">
              <a:buNone/>
            </a:pPr>
            <a:r>
              <a:rPr lang="en-US" altLang="zh-CN" sz="700" dirty="0">
                <a:latin typeface="Georgia" panose="02040502050405020303" pitchFamily="18" charset="0"/>
              </a:rPr>
              <a:t>- Autonomous Level specs</a:t>
            </a:r>
          </a:p>
          <a:p>
            <a:pPr marL="0" indent="0">
              <a:buNone/>
            </a:pPr>
            <a:r>
              <a:rPr lang="en-US" altLang="zh-CN" sz="700" dirty="0">
                <a:latin typeface="Georgia" panose="02040502050405020303" pitchFamily="18" charset="0"/>
              </a:rPr>
              <a:t>- Measurement and certification of autonomous levels</a:t>
            </a:r>
          </a:p>
        </p:txBody>
      </p:sp>
      <p:sp>
        <p:nvSpPr>
          <p:cNvPr id="89" name="椭圆 88">
            <a:extLst>
              <a:ext uri="{FF2B5EF4-FFF2-40B4-BE49-F238E27FC236}">
                <a16:creationId xmlns:a16="http://schemas.microsoft.com/office/drawing/2014/main" id="{EABECCBE-D3EC-4472-AB09-0EE3B2EB7D43}"/>
              </a:ext>
            </a:extLst>
          </p:cNvPr>
          <p:cNvSpPr/>
          <p:nvPr/>
        </p:nvSpPr>
        <p:spPr>
          <a:xfrm>
            <a:off x="7919045" y="1527798"/>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DMM, </a:t>
            </a:r>
          </a:p>
          <a:p>
            <a:pPr algn="ctr"/>
            <a:r>
              <a:rPr lang="en-US" sz="1050" dirty="0"/>
              <a:t>AI MM</a:t>
            </a:r>
          </a:p>
        </p:txBody>
      </p:sp>
      <p:cxnSp>
        <p:nvCxnSpPr>
          <p:cNvPr id="25" name="直接箭头连接符 24">
            <a:extLst>
              <a:ext uri="{FF2B5EF4-FFF2-40B4-BE49-F238E27FC236}">
                <a16:creationId xmlns:a16="http://schemas.microsoft.com/office/drawing/2014/main" id="{F863681C-3FD6-4922-8982-9F9053396109}"/>
              </a:ext>
            </a:extLst>
          </p:cNvPr>
          <p:cNvCxnSpPr>
            <a:cxnSpLocks/>
            <a:stCxn id="12" idx="3"/>
            <a:endCxn id="41" idx="1"/>
          </p:cNvCxnSpPr>
          <p:nvPr/>
        </p:nvCxnSpPr>
        <p:spPr>
          <a:xfrm>
            <a:off x="6248401" y="3121569"/>
            <a:ext cx="1864090" cy="2225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椭圆 43">
            <a:extLst>
              <a:ext uri="{FF2B5EF4-FFF2-40B4-BE49-F238E27FC236}">
                <a16:creationId xmlns:a16="http://schemas.microsoft.com/office/drawing/2014/main" id="{94AAA662-3F99-4E52-9B46-1A4105F79BAD}"/>
              </a:ext>
            </a:extLst>
          </p:cNvPr>
          <p:cNvSpPr/>
          <p:nvPr/>
        </p:nvSpPr>
        <p:spPr>
          <a:xfrm>
            <a:off x="7892929" y="625000"/>
            <a:ext cx="982146" cy="692061"/>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Digital ecosystem, Insight&amp; intelligence, Experience…</a:t>
            </a:r>
          </a:p>
        </p:txBody>
      </p:sp>
      <p:cxnSp>
        <p:nvCxnSpPr>
          <p:cNvPr id="45" name="直接箭头连接符 44">
            <a:extLst>
              <a:ext uri="{FF2B5EF4-FFF2-40B4-BE49-F238E27FC236}">
                <a16:creationId xmlns:a16="http://schemas.microsoft.com/office/drawing/2014/main" id="{93378BFD-AF45-41A7-983C-ADF74EB4B111}"/>
              </a:ext>
            </a:extLst>
          </p:cNvPr>
          <p:cNvCxnSpPr>
            <a:cxnSpLocks/>
          </p:cNvCxnSpPr>
          <p:nvPr/>
        </p:nvCxnSpPr>
        <p:spPr>
          <a:xfrm flipH="1">
            <a:off x="6248400" y="1100262"/>
            <a:ext cx="1670646" cy="7782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直接箭头连接符 50">
            <a:extLst>
              <a:ext uri="{FF2B5EF4-FFF2-40B4-BE49-F238E27FC236}">
                <a16:creationId xmlns:a16="http://schemas.microsoft.com/office/drawing/2014/main" id="{7BFC9394-6F6A-477F-8205-11919FE112DE}"/>
              </a:ext>
            </a:extLst>
          </p:cNvPr>
          <p:cNvCxnSpPr>
            <a:cxnSpLocks/>
            <a:stCxn id="89" idx="2"/>
            <a:endCxn id="65" idx="3"/>
          </p:cNvCxnSpPr>
          <p:nvPr/>
        </p:nvCxnSpPr>
        <p:spPr>
          <a:xfrm flipH="1">
            <a:off x="7704605" y="1797968"/>
            <a:ext cx="214440" cy="82406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7" name="直接箭头连接符 56">
            <a:extLst>
              <a:ext uri="{FF2B5EF4-FFF2-40B4-BE49-F238E27FC236}">
                <a16:creationId xmlns:a16="http://schemas.microsoft.com/office/drawing/2014/main" id="{B844AEA7-191F-4CB1-A961-4D2626604181}"/>
              </a:ext>
            </a:extLst>
          </p:cNvPr>
          <p:cNvCxnSpPr>
            <a:cxnSpLocks/>
            <a:stCxn id="41" idx="2"/>
            <a:endCxn id="15" idx="0"/>
          </p:cNvCxnSpPr>
          <p:nvPr/>
        </p:nvCxnSpPr>
        <p:spPr>
          <a:xfrm flipH="1">
            <a:off x="5600701" y="3535202"/>
            <a:ext cx="2375937" cy="2516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接箭头连接符 52">
            <a:extLst>
              <a:ext uri="{FF2B5EF4-FFF2-40B4-BE49-F238E27FC236}">
                <a16:creationId xmlns:a16="http://schemas.microsoft.com/office/drawing/2014/main" id="{A90CE4B5-976D-4CE3-933A-E96EB8DB72BF}"/>
              </a:ext>
            </a:extLst>
          </p:cNvPr>
          <p:cNvCxnSpPr>
            <a:cxnSpLocks/>
          </p:cNvCxnSpPr>
          <p:nvPr/>
        </p:nvCxnSpPr>
        <p:spPr>
          <a:xfrm>
            <a:off x="5600700" y="830392"/>
            <a:ext cx="0" cy="2111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5" y="512245"/>
            <a:ext cx="3649190"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Vision:</a:t>
            </a:r>
          </a:p>
          <a:p>
            <a:pPr marL="0" indent="0">
              <a:buNone/>
            </a:pPr>
            <a:r>
              <a:rPr lang="en-US" sz="700" b="1" dirty="0">
                <a:latin typeface="Georgia" panose="02040502050405020303" pitchFamily="18" charset="0"/>
              </a:rPr>
              <a:t>- Cross Industry digital transformation </a:t>
            </a:r>
            <a:r>
              <a:rPr lang="en-US" sz="700" dirty="0">
                <a:latin typeface="Georgia" panose="02040502050405020303" pitchFamily="18" charset="0"/>
              </a:rPr>
              <a:t>(business growth and operation efficienc</a:t>
            </a:r>
            <a:r>
              <a:rPr lang="en-US" altLang="zh-CN" sz="700" dirty="0">
                <a:latin typeface="Georgia" panose="02040502050405020303" pitchFamily="18" charset="0"/>
              </a:rPr>
              <a:t>y)</a:t>
            </a:r>
          </a:p>
          <a:p>
            <a:pPr marL="0" indent="0">
              <a:buNone/>
            </a:pPr>
            <a:r>
              <a:rPr lang="en-US" sz="700" dirty="0">
                <a:latin typeface="Georgia" panose="02040502050405020303" pitchFamily="18" charset="0"/>
              </a:rPr>
              <a:t>- Cross industry Collaboration (CSPs, IDOs/SDOs, verticals, suppliers etc.)</a:t>
            </a:r>
          </a:p>
        </p:txBody>
      </p:sp>
      <p:sp>
        <p:nvSpPr>
          <p:cNvPr id="55" name="矩形 1">
            <a:extLst>
              <a:ext uri="{FF2B5EF4-FFF2-40B4-BE49-F238E27FC236}">
                <a16:creationId xmlns:a16="http://schemas.microsoft.com/office/drawing/2014/main" id="{6A23482D-8898-4D70-AC3F-561A14B30990}"/>
              </a:ext>
            </a:extLst>
          </p:cNvPr>
          <p:cNvSpPr/>
          <p:nvPr/>
        </p:nvSpPr>
        <p:spPr>
          <a:xfrm>
            <a:off x="4953000" y="512245"/>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Vision</a:t>
            </a:r>
          </a:p>
        </p:txBody>
      </p:sp>
      <p:cxnSp>
        <p:nvCxnSpPr>
          <p:cNvPr id="56" name="直接箭头连接符 35">
            <a:extLst>
              <a:ext uri="{FF2B5EF4-FFF2-40B4-BE49-F238E27FC236}">
                <a16:creationId xmlns:a16="http://schemas.microsoft.com/office/drawing/2014/main" id="{FAD498D1-B5EF-4A5D-B9B6-5BECB7A24504}"/>
              </a:ext>
            </a:extLst>
          </p:cNvPr>
          <p:cNvCxnSpPr>
            <a:cxnSpLocks/>
            <a:stCxn id="12" idx="3"/>
            <a:endCxn id="33" idx="3"/>
          </p:cNvCxnSpPr>
          <p:nvPr/>
        </p:nvCxnSpPr>
        <p:spPr>
          <a:xfrm flipV="1">
            <a:off x="6248401" y="2834447"/>
            <a:ext cx="1861113" cy="2871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5" name="矩形 7">
            <a:extLst>
              <a:ext uri="{FF2B5EF4-FFF2-40B4-BE49-F238E27FC236}">
                <a16:creationId xmlns:a16="http://schemas.microsoft.com/office/drawing/2014/main" id="{3AB50F0D-F787-4FCF-9FAB-9CDE4AC186E8}"/>
              </a:ext>
            </a:extLst>
          </p:cNvPr>
          <p:cNvSpPr/>
          <p:nvPr/>
        </p:nvSpPr>
        <p:spPr>
          <a:xfrm>
            <a:off x="6409205" y="2427295"/>
            <a:ext cx="1295400" cy="389474"/>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Autonomous Levels </a:t>
            </a:r>
          </a:p>
          <a:p>
            <a:pPr algn="ctr"/>
            <a:r>
              <a:rPr lang="en-US" sz="1100" dirty="0"/>
              <a:t>Specs</a:t>
            </a:r>
          </a:p>
        </p:txBody>
      </p:sp>
      <p:cxnSp>
        <p:nvCxnSpPr>
          <p:cNvPr id="71" name="直接箭头连接符 10">
            <a:extLst>
              <a:ext uri="{FF2B5EF4-FFF2-40B4-BE49-F238E27FC236}">
                <a16:creationId xmlns:a16="http://schemas.microsoft.com/office/drawing/2014/main" id="{903F44CC-8778-441B-A2EC-9F8DF09898F7}"/>
              </a:ext>
            </a:extLst>
          </p:cNvPr>
          <p:cNvCxnSpPr>
            <a:cxnSpLocks/>
            <a:stCxn id="8" idx="3"/>
            <a:endCxn id="65" idx="0"/>
          </p:cNvCxnSpPr>
          <p:nvPr/>
        </p:nvCxnSpPr>
        <p:spPr>
          <a:xfrm>
            <a:off x="6248401" y="2054769"/>
            <a:ext cx="808504" cy="3725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直接箭头连接符 10">
            <a:extLst>
              <a:ext uri="{FF2B5EF4-FFF2-40B4-BE49-F238E27FC236}">
                <a16:creationId xmlns:a16="http://schemas.microsoft.com/office/drawing/2014/main" id="{3AB2CC0B-EF9A-49E6-8784-C4F580D4C97F}"/>
              </a:ext>
            </a:extLst>
          </p:cNvPr>
          <p:cNvCxnSpPr>
            <a:cxnSpLocks/>
            <a:stCxn id="12" idx="3"/>
            <a:endCxn id="65" idx="1"/>
          </p:cNvCxnSpPr>
          <p:nvPr/>
        </p:nvCxnSpPr>
        <p:spPr>
          <a:xfrm flipV="1">
            <a:off x="6248401" y="2622032"/>
            <a:ext cx="160804" cy="4995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直接箭头连接符 10">
            <a:extLst>
              <a:ext uri="{FF2B5EF4-FFF2-40B4-BE49-F238E27FC236}">
                <a16:creationId xmlns:a16="http://schemas.microsoft.com/office/drawing/2014/main" id="{55A5A0E6-9888-47D3-AB2D-CC330936C3B3}"/>
              </a:ext>
            </a:extLst>
          </p:cNvPr>
          <p:cNvCxnSpPr>
            <a:cxnSpLocks/>
            <a:stCxn id="65" idx="2"/>
          </p:cNvCxnSpPr>
          <p:nvPr/>
        </p:nvCxnSpPr>
        <p:spPr>
          <a:xfrm flipH="1">
            <a:off x="7048975" y="2816769"/>
            <a:ext cx="7930" cy="11611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直接箭头连接符 44">
            <a:extLst>
              <a:ext uri="{FF2B5EF4-FFF2-40B4-BE49-F238E27FC236}">
                <a16:creationId xmlns:a16="http://schemas.microsoft.com/office/drawing/2014/main" id="{F84E0025-4459-49B6-9C7F-F2C01CFD2701}"/>
              </a:ext>
            </a:extLst>
          </p:cNvPr>
          <p:cNvCxnSpPr>
            <a:cxnSpLocks/>
          </p:cNvCxnSpPr>
          <p:nvPr/>
        </p:nvCxnSpPr>
        <p:spPr>
          <a:xfrm flipH="1">
            <a:off x="6222282" y="1091118"/>
            <a:ext cx="1718651" cy="1215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5159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7004D9-AF3C-42C2-9AE6-1E8FAB552F50}"/>
              </a:ext>
            </a:extLst>
          </p:cNvPr>
          <p:cNvSpPr>
            <a:spLocks noGrp="1"/>
          </p:cNvSpPr>
          <p:nvPr>
            <p:ph type="title"/>
          </p:nvPr>
        </p:nvSpPr>
        <p:spPr/>
        <p:txBody>
          <a:bodyPr>
            <a:normAutofit fontScale="90000"/>
          </a:bodyPr>
          <a:lstStyle/>
          <a:p>
            <a:pPr algn="l"/>
            <a:r>
              <a:rPr lang="en-US" altLang="zh-CN" sz="2099" dirty="0"/>
              <a:t>Work status</a:t>
            </a:r>
            <a:endParaRPr lang="zh-CN" altLang="en-US" sz="2099" dirty="0"/>
          </a:p>
        </p:txBody>
      </p:sp>
      <p:graphicFrame>
        <p:nvGraphicFramePr>
          <p:cNvPr id="3" name="表格 2">
            <a:extLst>
              <a:ext uri="{FF2B5EF4-FFF2-40B4-BE49-F238E27FC236}">
                <a16:creationId xmlns:a16="http://schemas.microsoft.com/office/drawing/2014/main" id="{B5B8041C-0BA3-4943-A656-678DFC06CCDA}"/>
              </a:ext>
            </a:extLst>
          </p:cNvPr>
          <p:cNvGraphicFramePr>
            <a:graphicFrameLocks noGrp="1"/>
          </p:cNvGraphicFramePr>
          <p:nvPr>
            <p:extLst>
              <p:ext uri="{D42A27DB-BD31-4B8C-83A1-F6EECF244321}">
                <p14:modId xmlns:p14="http://schemas.microsoft.com/office/powerpoint/2010/main" val="3090651294"/>
              </p:ext>
            </p:extLst>
          </p:nvPr>
        </p:nvGraphicFramePr>
        <p:xfrm>
          <a:off x="228600" y="419652"/>
          <a:ext cx="8686800" cy="4589997"/>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49070665"/>
                    </a:ext>
                  </a:extLst>
                </a:gridCol>
                <a:gridCol w="1295400">
                  <a:extLst>
                    <a:ext uri="{9D8B030D-6E8A-4147-A177-3AD203B41FA5}">
                      <a16:colId xmlns:a16="http://schemas.microsoft.com/office/drawing/2014/main" val="1358940382"/>
                    </a:ext>
                  </a:extLst>
                </a:gridCol>
                <a:gridCol w="3962400">
                  <a:extLst>
                    <a:ext uri="{9D8B030D-6E8A-4147-A177-3AD203B41FA5}">
                      <a16:colId xmlns:a16="http://schemas.microsoft.com/office/drawing/2014/main" val="3185631228"/>
                    </a:ext>
                  </a:extLst>
                </a:gridCol>
                <a:gridCol w="1219200">
                  <a:extLst>
                    <a:ext uri="{9D8B030D-6E8A-4147-A177-3AD203B41FA5}">
                      <a16:colId xmlns:a16="http://schemas.microsoft.com/office/drawing/2014/main" val="20003"/>
                    </a:ext>
                  </a:extLst>
                </a:gridCol>
                <a:gridCol w="1371600">
                  <a:extLst>
                    <a:ext uri="{9D8B030D-6E8A-4147-A177-3AD203B41FA5}">
                      <a16:colId xmlns:a16="http://schemas.microsoft.com/office/drawing/2014/main" val="2840941556"/>
                    </a:ext>
                  </a:extLst>
                </a:gridCol>
              </a:tblGrid>
              <a:tr h="231624">
                <a:tc>
                  <a:txBody>
                    <a:bodyPr/>
                    <a:lstStyle/>
                    <a:p>
                      <a:pPr algn="ct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dirty="0">
                          <a:latin typeface="Georgia" panose="02040502050405020303" pitchFamily="18" charset="0"/>
                          <a:ea typeface="+mn-ea"/>
                          <a:cs typeface="Arial" panose="020B0604020202020204" pitchFamily="34" charset="0"/>
                        </a:rPr>
                        <a:t>Work items</a:t>
                      </a: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SoW</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Timeline</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Remark</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919843993"/>
                  </a:ext>
                </a:extLst>
              </a:tr>
              <a:tr h="600065">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Blueprint</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Whitepaper</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Business need/value</a:t>
                      </a:r>
                    </a:p>
                    <a:p>
                      <a:pPr marL="228600" indent="-228600">
                        <a:buAutoNum type="arabicPeriod"/>
                      </a:pPr>
                      <a:r>
                        <a:rPr lang="en-US" altLang="zh-CN" sz="1000" dirty="0">
                          <a:latin typeface="Georgia" panose="02040502050405020303" pitchFamily="18" charset="0"/>
                          <a:cs typeface="Arial" panose="020B0604020202020204" pitchFamily="34" charset="0"/>
                        </a:rPr>
                        <a:t>Framework</a:t>
                      </a:r>
                    </a:p>
                    <a:p>
                      <a:pPr marL="228600" indent="-228600">
                        <a:buAutoNum type="arabicPeriod"/>
                      </a:pPr>
                      <a:r>
                        <a:rPr lang="en-US" altLang="zh-CN" sz="1000" dirty="0">
                          <a:latin typeface="Georgia" panose="02040502050405020303" pitchFamily="18" charset="0"/>
                          <a:cs typeface="Arial" panose="020B0604020202020204" pitchFamily="34" charset="0"/>
                        </a:rPr>
                        <a:t>Application scenarios</a:t>
                      </a:r>
                    </a:p>
                    <a:p>
                      <a:pPr marL="228600" indent="-228600">
                        <a:buAutoNum type="arabicPeriod"/>
                      </a:pPr>
                      <a:r>
                        <a:rPr lang="en-US" altLang="zh-CN" sz="1000" dirty="0">
                          <a:latin typeface="Georgia" panose="02040502050405020303" pitchFamily="18" charset="0"/>
                          <a:cs typeface="Arial" panose="020B0604020202020204" pitchFamily="34" charset="0"/>
                        </a:rPr>
                        <a:t>Appendix: innovative ideas</a:t>
                      </a:r>
                    </a:p>
                  </a:txBody>
                  <a:tcPr marL="91416" marR="91416" marT="45708" marB="45708"/>
                </a:tc>
                <a:tc>
                  <a:txBody>
                    <a:bodyPr/>
                    <a:lstStyle/>
                    <a:p>
                      <a:r>
                        <a:rPr lang="en-US" altLang="zh-CN" sz="1100" dirty="0">
                          <a:latin typeface="Georgia" panose="02040502050405020303" pitchFamily="18" charset="0"/>
                        </a:rPr>
                        <a:t>Rel1:2019.05</a:t>
                      </a:r>
                    </a:p>
                    <a:p>
                      <a:r>
                        <a:rPr lang="en-US" sz="1100" dirty="0">
                          <a:latin typeface="Georgia" panose="02040502050405020303" pitchFamily="18" charset="0"/>
                        </a:rPr>
                        <a:t>Rel2: 2020.10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Summary of the progress and key messages for publicity</a:t>
                      </a:r>
                    </a:p>
                  </a:txBody>
                  <a:tcPr marL="91416" marR="91416" marT="45708" marB="45708"/>
                </a:tc>
                <a:extLst>
                  <a:ext uri="{0D108BD9-81ED-4DB2-BD59-A6C34878D82A}">
                    <a16:rowId xmlns:a16="http://schemas.microsoft.com/office/drawing/2014/main" val="743416217"/>
                  </a:ext>
                </a:extLst>
              </a:tr>
              <a:tr h="60006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Vision &amp; Roadmap</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Overall vision</a:t>
                      </a:r>
                    </a:p>
                    <a:p>
                      <a:pPr marL="228600" indent="-228600">
                        <a:buAutoNum type="arabicPeriod"/>
                      </a:pPr>
                      <a:r>
                        <a:rPr lang="en-US" altLang="zh-CN" sz="1000" dirty="0">
                          <a:latin typeface="Georgia" panose="02040502050405020303" pitchFamily="18" charset="0"/>
                          <a:cs typeface="Arial" panose="020B0604020202020204" pitchFamily="34" charset="0"/>
                        </a:rPr>
                        <a:t>Roadmap </a:t>
                      </a:r>
                    </a:p>
                    <a:p>
                      <a:pPr marL="228600" indent="-228600">
                        <a:buAutoNum type="arabicPeriod"/>
                      </a:pPr>
                      <a:r>
                        <a:rPr lang="en-US" altLang="zh-CN" sz="1000" dirty="0">
                          <a:latin typeface="Georgia" panose="02040502050405020303" pitchFamily="18" charset="0"/>
                          <a:cs typeface="Arial" panose="020B0604020202020204" pitchFamily="34" charset="0"/>
                        </a:rPr>
                        <a:t>Industry collaboration</a:t>
                      </a:r>
                    </a:p>
                  </a:txBody>
                  <a:tcPr marL="91416" marR="91416" marT="45708" marB="45708"/>
                </a:tc>
                <a:tc>
                  <a:txBody>
                    <a:bodyPr/>
                    <a:lstStyle/>
                    <a:p>
                      <a:r>
                        <a:rPr lang="en-US" sz="1100" dirty="0">
                          <a:latin typeface="Georgia" panose="02040502050405020303" pitchFamily="18" charset="0"/>
                        </a:rPr>
                        <a:t>V1.0: 2019.10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High level general description</a:t>
                      </a:r>
                    </a:p>
                  </a:txBody>
                  <a:tcPr marL="91416" marR="91416" marT="45708" marB="45708"/>
                </a:tc>
                <a:extLst>
                  <a:ext uri="{0D108BD9-81ED-4DB2-BD59-A6C34878D82A}">
                    <a16:rowId xmlns:a16="http://schemas.microsoft.com/office/drawing/2014/main" val="443806099"/>
                  </a:ext>
                </a:extLst>
              </a:tr>
              <a:tr h="46961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kumimoji="1" lang="en-US" altLang="zh-CN" sz="1100" b="0" dirty="0">
                          <a:latin typeface="Georgia" panose="02040502050405020303" pitchFamily="18" charset="0"/>
                          <a:ea typeface="+mn-ea"/>
                          <a:cs typeface="Arial" panose="020B0604020202020204" pitchFamily="34" charset="0"/>
                        </a:rPr>
                        <a:t>Business</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1" dirty="0">
                          <a:solidFill>
                            <a:schemeClr val="tx1"/>
                          </a:solidFill>
                          <a:latin typeface="Georgia" panose="02040502050405020303" pitchFamily="18" charset="0"/>
                          <a:ea typeface="+mn-ea"/>
                          <a:cs typeface="Arial" panose="020B0604020202020204" pitchFamily="34" charset="0"/>
                        </a:rPr>
                        <a:t>User stories</a:t>
                      </a:r>
                      <a:endParaRPr lang="en-US" altLang="zh-CN" sz="1000" b="1" dirty="0">
                        <a:latin typeface="Georgia" panose="02040502050405020303" pitchFamily="18" charset="0"/>
                        <a:ea typeface="+mn-ea"/>
                        <a:cs typeface="Arial" panose="020B0604020202020204" pitchFamily="34" charset="0"/>
                      </a:endParaRP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Select scenarios</a:t>
                      </a:r>
                    </a:p>
                    <a:p>
                      <a:r>
                        <a:rPr lang="en-US" altLang="zh-CN" sz="1000" dirty="0">
                          <a:latin typeface="Georgia" panose="02040502050405020303" pitchFamily="18" charset="0"/>
                          <a:cs typeface="Arial" panose="020B0604020202020204" pitchFamily="34" charset="0"/>
                        </a:rPr>
                        <a:t>2. Summarize user requirements </a:t>
                      </a:r>
                    </a:p>
                  </a:txBody>
                  <a:tcPr marL="68562" marR="68562" marT="34281" marB="34281"/>
                </a:tc>
                <a:tc>
                  <a:txBody>
                    <a:bodyPr/>
                    <a:lstStyle/>
                    <a:p>
                      <a:r>
                        <a:rPr lang="en-US" sz="1100" dirty="0">
                          <a:latin typeface="Georgia" panose="02040502050405020303" pitchFamily="18" charset="0"/>
                        </a:rPr>
                        <a:t>2019.07 ~</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On going</a:t>
                      </a:r>
                    </a:p>
                  </a:txBody>
                  <a:tcPr marL="68562" marR="68562" marT="34281" marB="34281"/>
                </a:tc>
                <a:extLst>
                  <a:ext uri="{0D108BD9-81ED-4DB2-BD59-A6C34878D82A}">
                    <a16:rowId xmlns:a16="http://schemas.microsoft.com/office/drawing/2014/main" val="2111644417"/>
                  </a:ext>
                </a:extLst>
              </a:tr>
              <a:tr h="469612">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zh-CN" altLang="en-US"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Business Requirements &amp; Architecture</a:t>
                      </a:r>
                    </a:p>
                  </a:txBody>
                  <a:tcPr marL="91416" marR="91416" marT="45708" marB="45708"/>
                </a:tc>
                <a:tc>
                  <a:txBody>
                    <a:bodyPr/>
                    <a:lstStyle/>
                    <a:p>
                      <a:r>
                        <a:rPr lang="en-US" altLang="zh-CN" sz="1000" dirty="0">
                          <a:latin typeface="Georgia" panose="02040502050405020303" pitchFamily="18" charset="0"/>
                          <a:cs typeface="Arial" panose="020B0604020202020204" pitchFamily="34" charset="0"/>
                        </a:rPr>
                        <a:t>1. AN services requirements &amp; metrics</a:t>
                      </a:r>
                    </a:p>
                    <a:p>
                      <a:r>
                        <a:rPr lang="en-US" altLang="zh-CN" sz="1000" dirty="0">
                          <a:latin typeface="Georgia" panose="02040502050405020303" pitchFamily="18" charset="0"/>
                          <a:cs typeface="Arial" panose="020B0604020202020204" pitchFamily="34" charset="0"/>
                        </a:rPr>
                        <a:t>2. Business architecture &amp; operations models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3. Business capabilities &amp; autonomous levels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4. Examples of business lifecycle operations usage</a:t>
                      </a:r>
                    </a:p>
                  </a:txBody>
                  <a:tcPr marL="91416" marR="91416" marT="45708" marB="45708"/>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V1.0: 2020.07</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V1.1: 2020.10.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Enhancement</a:t>
                      </a:r>
                    </a:p>
                  </a:txBody>
                  <a:tcPr marL="91416" marR="91416" marT="45708" marB="45708"/>
                </a:tc>
                <a:extLst>
                  <a:ext uri="{0D108BD9-81ED-4DB2-BD59-A6C34878D82A}">
                    <a16:rowId xmlns:a16="http://schemas.microsoft.com/office/drawing/2014/main" val="10002"/>
                  </a:ext>
                </a:extLst>
              </a:tr>
              <a:tr h="58050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Technical</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Technical architecture &amp; interface specs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Technical reference architecture</a:t>
                      </a:r>
                    </a:p>
                    <a:p>
                      <a:r>
                        <a:rPr lang="en-US" altLang="zh-CN" sz="1000" dirty="0">
                          <a:latin typeface="Georgia" panose="02040502050405020303" pitchFamily="18" charset="0"/>
                          <a:cs typeface="Arial" panose="020B0604020202020204" pitchFamily="34" charset="0"/>
                        </a:rPr>
                        <a:t>2. Technical capabilities &amp; autonomous levels</a:t>
                      </a:r>
                    </a:p>
                    <a:p>
                      <a:r>
                        <a:rPr lang="en-US" altLang="zh-CN" sz="1000" dirty="0">
                          <a:latin typeface="Georgia" panose="02040502050405020303" pitchFamily="18" charset="0"/>
                          <a:cs typeface="Arial" panose="020B0604020202020204" pitchFamily="34" charset="0"/>
                        </a:rPr>
                        <a:t>3. Mechanisms, interfaces and Open APIs</a:t>
                      </a:r>
                    </a:p>
                    <a:p>
                      <a:r>
                        <a:rPr lang="en-US" altLang="zh-CN" sz="1000" dirty="0">
                          <a:latin typeface="Georgia" panose="02040502050405020303" pitchFamily="18" charset="0"/>
                          <a:cs typeface="Arial" panose="020B0604020202020204" pitchFamily="34" charset="0"/>
                        </a:rPr>
                        <a:t>(2/3: Mainly focus on business&amp; service operations closed loops)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2020.02~</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421317869"/>
                  </a:ext>
                </a:extLst>
              </a:tr>
              <a:tr h="31959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Arial" panose="020B0604020202020204" pitchFamily="34"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Autonomous Levels </a:t>
                      </a:r>
                    </a:p>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Testing &amp; verification</a:t>
                      </a:r>
                    </a:p>
                  </a:txBody>
                  <a:tcPr marL="68562" marR="68562" marT="34281" marB="3428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1. Autonomous Network Levels specs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2.Testing and verification requirements &amp; procedures</a:t>
                      </a:r>
                    </a:p>
                    <a:p>
                      <a:r>
                        <a:rPr lang="en-US" altLang="zh-CN" sz="1000" dirty="0">
                          <a:latin typeface="Georgia" panose="02040502050405020303" pitchFamily="18" charset="0"/>
                          <a:cs typeface="Arial" panose="020B0604020202020204" pitchFamily="34" charset="0"/>
                        </a:rPr>
                        <a:t>3. Qualitative and quantitative metrics for testing and verification of autonomous levels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TBD</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764523634"/>
                  </a:ext>
                </a:extLst>
              </a:tr>
              <a:tr h="524368">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err="1">
                          <a:latin typeface="Georgia" panose="02040502050405020303" pitchFamily="18" charset="0"/>
                          <a:ea typeface="+mn-ea"/>
                          <a:cs typeface="Arial" panose="020B0604020202020204" pitchFamily="34" charset="0"/>
                        </a:rPr>
                        <a:t>PoCs</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Catalyst projects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Scenario Cases</a:t>
                      </a:r>
                    </a:p>
                    <a:p>
                      <a:r>
                        <a:rPr lang="en-US" altLang="zh-CN" sz="1000" dirty="0">
                          <a:latin typeface="Georgia" panose="02040502050405020303" pitchFamily="18" charset="0"/>
                          <a:cs typeface="Arial" panose="020B0604020202020204" pitchFamily="34" charset="0"/>
                        </a:rPr>
                        <a:t>2. Solutions</a:t>
                      </a:r>
                    </a:p>
                    <a:p>
                      <a:r>
                        <a:rPr lang="en-US" altLang="zh-CN" sz="1000" dirty="0">
                          <a:latin typeface="Georgia" panose="02040502050405020303" pitchFamily="18" charset="0"/>
                          <a:cs typeface="Arial" panose="020B0604020202020204" pitchFamily="34" charset="0"/>
                        </a:rPr>
                        <a:t>3. Demos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2020.02~ 2020.10 (Phase 1)</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Catalyst projects</a:t>
                      </a:r>
                    </a:p>
                  </a:txBody>
                  <a:tcPr marL="68562" marR="68562" marT="34281" marB="34281"/>
                </a:tc>
                <a:extLst>
                  <a:ext uri="{0D108BD9-81ED-4DB2-BD59-A6C34878D82A}">
                    <a16:rowId xmlns:a16="http://schemas.microsoft.com/office/drawing/2014/main" val="1863327649"/>
                  </a:ext>
                </a:extLst>
              </a:tr>
            </a:tbl>
          </a:graphicData>
        </a:graphic>
      </p:graphicFrame>
    </p:spTree>
    <p:extLst>
      <p:ext uri="{BB962C8B-B14F-4D97-AF65-F5344CB8AC3E}">
        <p14:creationId xmlns:p14="http://schemas.microsoft.com/office/powerpoint/2010/main" val="401917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28600" y="161355"/>
            <a:ext cx="7886700" cy="403888"/>
          </a:xfrm>
        </p:spPr>
        <p:txBody>
          <a:bodyPr vert="horz" lIns="91440" tIns="45720" rIns="91440" bIns="45720" rtlCol="0" anchor="ctr">
            <a:spAutoFit/>
          </a:bodyPr>
          <a:lstStyle/>
          <a:p>
            <a:r>
              <a:rPr lang="en-GB" dirty="0"/>
              <a:t>Concept of Autonomous Networks</a:t>
            </a:r>
            <a:endParaRPr lang="en-US" dirty="0"/>
          </a:p>
        </p:txBody>
      </p:sp>
      <p:sp>
        <p:nvSpPr>
          <p:cNvPr id="8" name="内容占位符 7">
            <a:extLst>
              <a:ext uri="{FF2B5EF4-FFF2-40B4-BE49-F238E27FC236}">
                <a16:creationId xmlns:a16="http://schemas.microsoft.com/office/drawing/2014/main" id="{452DEEA8-87AA-407F-8A30-7381E78EEF2D}"/>
              </a:ext>
            </a:extLst>
          </p:cNvPr>
          <p:cNvSpPr>
            <a:spLocks noGrp="1"/>
          </p:cNvSpPr>
          <p:nvPr>
            <p:ph sz="half" idx="2"/>
          </p:nvPr>
        </p:nvSpPr>
        <p:spPr>
          <a:xfrm>
            <a:off x="135304" y="1047750"/>
            <a:ext cx="8475296" cy="3886201"/>
          </a:xfrm>
        </p:spPr>
        <p:txBody>
          <a:bodyPr>
            <a:normAutofit/>
          </a:bodyPr>
          <a:lstStyle/>
          <a:p>
            <a:pPr marL="0" indent="0">
              <a:buNone/>
            </a:pPr>
            <a:r>
              <a:rPr lang="en-US" altLang="zh-CN" dirty="0"/>
              <a:t>Autonomous Networks aim to :</a:t>
            </a:r>
          </a:p>
          <a:p>
            <a:r>
              <a:rPr lang="en-US" altLang="zh-CN" dirty="0"/>
              <a:t>Provide fully automated Zero-X (zero wait, zero touch, zero trouble) innovative, critical network/ICT services for vertical industries users and consumers, and </a:t>
            </a:r>
          </a:p>
          <a:p>
            <a:r>
              <a:rPr lang="en-US" altLang="zh-CN" dirty="0"/>
              <a:t>Support Self-X (self-serving, self-fulfilling and self-assuring) network/ICT infrastructures and services for enabling digital transformation of vertical and telecom industries through full lifecycle of operations</a:t>
            </a:r>
          </a:p>
          <a:p>
            <a:r>
              <a:rPr lang="en-US" altLang="zh-CN" dirty="0"/>
              <a:t>Offer disruptive services for innovative user experience, mission critical services based on fully automated lifecycle operations and self-organizing, dynamic optimized resource</a:t>
            </a:r>
          </a:p>
          <a:p>
            <a:r>
              <a:rPr lang="en-US" altLang="zh-CN" dirty="0"/>
              <a:t>Comprise of simplified network architecture, virtualized components, automating agents and intelligent decision engines to create intelligent automated business/network operations for the closed-loop of new digital business</a:t>
            </a:r>
          </a:p>
          <a:p>
            <a:endParaRPr lang="en-US" altLang="zh-CN" dirty="0"/>
          </a:p>
          <a:p>
            <a:endParaRPr lang="zh-CN" altLang="en-US" sz="1000" dirty="0"/>
          </a:p>
        </p:txBody>
      </p:sp>
    </p:spTree>
    <p:extLst>
      <p:ext uri="{BB962C8B-B14F-4D97-AF65-F5344CB8AC3E}">
        <p14:creationId xmlns:p14="http://schemas.microsoft.com/office/powerpoint/2010/main" val="155859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30296" y="162297"/>
            <a:ext cx="7883620" cy="403730"/>
          </a:xfrm>
        </p:spPr>
        <p:txBody>
          <a:bodyPr>
            <a:normAutofit fontScale="90000"/>
          </a:bodyPr>
          <a:lstStyle/>
          <a:p>
            <a:r>
              <a:rPr lang="en-GB" dirty="0"/>
              <a:t>TMF AN Framework: </a:t>
            </a:r>
            <a:r>
              <a:rPr lang="en-US" dirty="0"/>
              <a:t>3-layers + 4-closed-loops </a:t>
            </a:r>
            <a:r>
              <a:rPr lang="en-US" altLang="zh-CN" dirty="0"/>
              <a:t>with autonomous levels</a:t>
            </a:r>
            <a:endParaRPr lang="en-US" dirty="0"/>
          </a:p>
        </p:txBody>
      </p:sp>
      <p:sp>
        <p:nvSpPr>
          <p:cNvPr id="4" name="Content Placeholder 3">
            <a:extLst>
              <a:ext uri="{FF2B5EF4-FFF2-40B4-BE49-F238E27FC236}">
                <a16:creationId xmlns:a16="http://schemas.microsoft.com/office/drawing/2014/main" id="{7014AA51-01ED-41FC-A2A2-EE61FD342DDB}"/>
              </a:ext>
            </a:extLst>
          </p:cNvPr>
          <p:cNvSpPr>
            <a:spLocks noGrp="1"/>
          </p:cNvSpPr>
          <p:nvPr>
            <p:ph sz="half" idx="2"/>
          </p:nvPr>
        </p:nvSpPr>
        <p:spPr>
          <a:xfrm>
            <a:off x="4724400" y="510019"/>
            <a:ext cx="4265504" cy="4430296"/>
          </a:xfrm>
        </p:spPr>
        <p:txBody>
          <a:bodyPr>
            <a:normAutofit/>
          </a:bodyPr>
          <a:lstStyle/>
          <a:p>
            <a:pPr marL="0" indent="0">
              <a:buNone/>
            </a:pPr>
            <a:r>
              <a:rPr lang="en-US" sz="1050" b="1" dirty="0"/>
              <a:t>3-layers:  Are common capabilities that can be utilized to support all scenarios and business need</a:t>
            </a:r>
            <a:endParaRPr lang="en-US" sz="1200" b="1" dirty="0"/>
          </a:p>
          <a:p>
            <a:r>
              <a:rPr lang="en-US" sz="1000" b="1" dirty="0">
                <a:solidFill>
                  <a:srgbClr val="C00000"/>
                </a:solidFill>
              </a:rPr>
              <a:t>Network resource layer</a:t>
            </a:r>
            <a:endParaRPr lang="en-US" sz="1000" dirty="0"/>
          </a:p>
          <a:p>
            <a:r>
              <a:rPr lang="en-US" sz="1000" b="1" dirty="0">
                <a:solidFill>
                  <a:srgbClr val="C00000"/>
                </a:solidFill>
              </a:rPr>
              <a:t>Network operations layer</a:t>
            </a:r>
            <a:endParaRPr lang="en-US" sz="1000" dirty="0"/>
          </a:p>
          <a:p>
            <a:r>
              <a:rPr lang="en-US" sz="1000" b="1" dirty="0">
                <a:solidFill>
                  <a:srgbClr val="C00000"/>
                </a:solidFill>
              </a:rPr>
              <a:t>Business operations layer</a:t>
            </a:r>
            <a:endParaRPr lang="en-US" sz="1200" b="1" dirty="0"/>
          </a:p>
          <a:p>
            <a:pPr marL="0" indent="0">
              <a:buNone/>
            </a:pPr>
            <a:r>
              <a:rPr lang="en-US" sz="1050" b="1" dirty="0"/>
              <a:t>4-closed-loops: to fulfill the full lifecycle of the process </a:t>
            </a:r>
            <a:endParaRPr lang="en-US" sz="1200" b="1" dirty="0"/>
          </a:p>
          <a:p>
            <a:pPr lvl="0"/>
            <a:r>
              <a:rPr lang="en-US" sz="900" b="1" dirty="0">
                <a:solidFill>
                  <a:srgbClr val="C00000"/>
                </a:solidFill>
              </a:rPr>
              <a:t>Resource closed loop</a:t>
            </a:r>
            <a:endParaRPr lang="en-US" sz="900" dirty="0"/>
          </a:p>
          <a:p>
            <a:pPr lvl="0"/>
            <a:r>
              <a:rPr lang="en-US" sz="900" b="1" dirty="0">
                <a:solidFill>
                  <a:srgbClr val="C00000"/>
                </a:solidFill>
              </a:rPr>
              <a:t>Service closed loop</a:t>
            </a:r>
            <a:endParaRPr lang="en-US" sz="1050" dirty="0"/>
          </a:p>
          <a:p>
            <a:pPr lvl="0"/>
            <a:r>
              <a:rPr lang="en-US" sz="900" b="1" dirty="0">
                <a:solidFill>
                  <a:srgbClr val="C00000"/>
                </a:solidFill>
              </a:rPr>
              <a:t>Business closed loop</a:t>
            </a:r>
            <a:endParaRPr lang="en-US" sz="900" dirty="0"/>
          </a:p>
          <a:p>
            <a:pPr lvl="0"/>
            <a:r>
              <a:rPr lang="en-US" sz="900" b="1" dirty="0">
                <a:solidFill>
                  <a:srgbClr val="C00000"/>
                </a:solidFill>
              </a:rPr>
              <a:t>User closed loop</a:t>
            </a:r>
          </a:p>
          <a:p>
            <a:pPr marL="0" lvl="0" indent="0">
              <a:buNone/>
            </a:pPr>
            <a:r>
              <a:rPr lang="en-US" sz="1050" b="1" dirty="0"/>
              <a:t>Key mechanisms: to enable closed loop</a:t>
            </a:r>
          </a:p>
          <a:p>
            <a:r>
              <a:rPr lang="en-US" sz="900" b="1" dirty="0">
                <a:solidFill>
                  <a:srgbClr val="C00000"/>
                </a:solidFill>
              </a:rPr>
              <a:t>Autonomous domain</a:t>
            </a:r>
          </a:p>
          <a:p>
            <a:r>
              <a:rPr lang="en-US" sz="900" b="1" dirty="0">
                <a:solidFill>
                  <a:srgbClr val="C00000"/>
                </a:solidFill>
              </a:rPr>
              <a:t>Intent driven interaction and open APIs</a:t>
            </a:r>
          </a:p>
          <a:p>
            <a:r>
              <a:rPr lang="en-US" sz="900" b="1" dirty="0">
                <a:solidFill>
                  <a:srgbClr val="C00000"/>
                </a:solidFill>
              </a:rPr>
              <a:t>Metadata modelling and abstraction</a:t>
            </a:r>
          </a:p>
          <a:p>
            <a:pPr marL="0" lvl="0" indent="0">
              <a:buNone/>
            </a:pPr>
            <a:r>
              <a:rPr lang="en-US" sz="1050" b="1" dirty="0"/>
              <a:t>Unique thread of the autonomy</a:t>
            </a:r>
          </a:p>
          <a:p>
            <a:r>
              <a:rPr lang="en-US" sz="900" b="1" dirty="0">
                <a:solidFill>
                  <a:srgbClr val="C00000"/>
                </a:solidFill>
              </a:rPr>
              <a:t>6 levels of autonomous networks</a:t>
            </a:r>
          </a:p>
        </p:txBody>
      </p:sp>
      <p:sp>
        <p:nvSpPr>
          <p:cNvPr id="7" name="TextBox 6">
            <a:extLst>
              <a:ext uri="{FF2B5EF4-FFF2-40B4-BE49-F238E27FC236}">
                <a16:creationId xmlns:a16="http://schemas.microsoft.com/office/drawing/2014/main" id="{EB0B2BA7-262A-4CC2-A1DB-4CFF7BE43CCE}"/>
              </a:ext>
            </a:extLst>
          </p:cNvPr>
          <p:cNvSpPr txBox="1"/>
          <p:nvPr/>
        </p:nvSpPr>
        <p:spPr>
          <a:xfrm>
            <a:off x="228600" y="595396"/>
            <a:ext cx="3764941" cy="299954"/>
          </a:xfrm>
          <a:prstGeom prst="rect">
            <a:avLst/>
          </a:prstGeom>
          <a:noFill/>
        </p:spPr>
        <p:txBody>
          <a:bodyPr wrap="none" rtlCol="0">
            <a:spAutoFit/>
          </a:bodyPr>
          <a:lstStyle/>
          <a:p>
            <a:pPr defTabSz="457006"/>
            <a:r>
              <a:rPr lang="en-GB" sz="1349" b="1" dirty="0">
                <a:solidFill>
                  <a:srgbClr val="C00000"/>
                </a:solidFill>
              </a:rPr>
              <a:t>Layers and closed-loops of Autonomous Networks</a:t>
            </a:r>
            <a:endParaRPr lang="en-US" sz="1349" b="1" dirty="0">
              <a:solidFill>
                <a:srgbClr val="C00000"/>
              </a:solidFill>
            </a:endParaRPr>
          </a:p>
        </p:txBody>
      </p:sp>
      <p:pic>
        <p:nvPicPr>
          <p:cNvPr id="6" name="Picture 2">
            <a:extLst>
              <a:ext uri="{FF2B5EF4-FFF2-40B4-BE49-F238E27FC236}">
                <a16:creationId xmlns:a16="http://schemas.microsoft.com/office/drawing/2014/main" id="{0ABC60B8-DBBD-455D-ABDD-D261E757144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75103" y="3325108"/>
            <a:ext cx="3886201" cy="1718438"/>
          </a:xfrm>
          <a:prstGeom prst="rect">
            <a:avLst/>
          </a:prstGeom>
        </p:spPr>
      </p:pic>
      <p:pic>
        <p:nvPicPr>
          <p:cNvPr id="3" name="Picture 2">
            <a:extLst>
              <a:ext uri="{FF2B5EF4-FFF2-40B4-BE49-F238E27FC236}">
                <a16:creationId xmlns:a16="http://schemas.microsoft.com/office/drawing/2014/main" id="{6F062113-F3BB-4E80-9F41-A7BD483387EB}"/>
              </a:ext>
            </a:extLst>
          </p:cNvPr>
          <p:cNvPicPr>
            <a:picLocks noChangeAspect="1"/>
          </p:cNvPicPr>
          <p:nvPr/>
        </p:nvPicPr>
        <p:blipFill>
          <a:blip r:embed="rId3"/>
          <a:stretch>
            <a:fillRect/>
          </a:stretch>
        </p:blipFill>
        <p:spPr>
          <a:xfrm>
            <a:off x="552805" y="951705"/>
            <a:ext cx="3147631" cy="4041182"/>
          </a:xfrm>
          <a:prstGeom prst="rect">
            <a:avLst/>
          </a:prstGeom>
        </p:spPr>
      </p:pic>
    </p:spTree>
    <p:extLst>
      <p:ext uri="{BB962C8B-B14F-4D97-AF65-F5344CB8AC3E}">
        <p14:creationId xmlns:p14="http://schemas.microsoft.com/office/powerpoint/2010/main" val="233819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29507"/>
            <a:ext cx="8641080" cy="400110"/>
          </a:xfrm>
          <a:prstGeom prst="rect">
            <a:avLst/>
          </a:prstGeom>
        </p:spPr>
        <p:txBody>
          <a:bodyPr vert="horz" lIns="91440" tIns="45720" rIns="91440" bIns="45720" rtlCol="0" anchor="ctr">
            <a:spAutoFit/>
          </a:bodyPr>
          <a:lstStyle>
            <a:lvl1pPr>
              <a:spcBef>
                <a:spcPct val="0"/>
              </a:spcBef>
              <a:buNone/>
              <a:defRPr sz="2000">
                <a:latin typeface="+mj-lt"/>
                <a:ea typeface="+mj-ea"/>
                <a:cs typeface="+mj-cs"/>
              </a:defRPr>
            </a:lvl1pPr>
          </a:lstStyle>
          <a:p>
            <a:r>
              <a:rPr lang="fr-FR" dirty="0"/>
              <a:t>Key </a:t>
            </a:r>
            <a:r>
              <a:rPr lang="fr-FR" dirty="0" err="1"/>
              <a:t>technical</a:t>
            </a:r>
            <a:r>
              <a:rPr lang="fr-FR" dirty="0"/>
              <a:t> topics</a:t>
            </a:r>
            <a:endParaRPr lang="en-US" dirty="0"/>
          </a:p>
        </p:txBody>
      </p:sp>
      <p:grpSp>
        <p:nvGrpSpPr>
          <p:cNvPr id="3" name="Group 2"/>
          <p:cNvGrpSpPr/>
          <p:nvPr/>
        </p:nvGrpSpPr>
        <p:grpSpPr>
          <a:xfrm>
            <a:off x="304800" y="808758"/>
            <a:ext cx="7848600" cy="810491"/>
            <a:chOff x="304800" y="808758"/>
            <a:chExt cx="7848600" cy="810491"/>
          </a:xfrm>
        </p:grpSpPr>
        <p:sp>
          <p:nvSpPr>
            <p:cNvPr id="7" name="Rectangle 6"/>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Advanced architecture with less hops, less layers and more intelligence and easy-to-use of operations e.g. AN enabled 5G, IP/Optical integration, next generation fixed networks, Network-Edge-Cloud synergy </a:t>
              </a:r>
            </a:p>
          </p:txBody>
        </p:sp>
        <p:sp>
          <p:nvSpPr>
            <p:cNvPr id="14" name="Rectangle 13"/>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Simplified infrastructure</a:t>
              </a:r>
            </a:p>
          </p:txBody>
        </p:sp>
      </p:grpSp>
      <p:grpSp>
        <p:nvGrpSpPr>
          <p:cNvPr id="21" name="Group 20"/>
          <p:cNvGrpSpPr/>
          <p:nvPr/>
        </p:nvGrpSpPr>
        <p:grpSpPr>
          <a:xfrm>
            <a:off x="304800" y="1777422"/>
            <a:ext cx="7848600" cy="810491"/>
            <a:chOff x="304800" y="808758"/>
            <a:chExt cx="7848600" cy="810491"/>
          </a:xfrm>
        </p:grpSpPr>
        <p:sp>
          <p:nvSpPr>
            <p:cNvPr id="22" name="Rectangle 21"/>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intelligent automation of full lifecycle of user/business/service/ resource operations with Self-X capabilities (e.g. self-ordering, self-marketing, self-healing, self-governing)</a:t>
              </a:r>
            </a:p>
          </p:txBody>
        </p:sp>
        <p:sp>
          <p:nvSpPr>
            <p:cNvPr id="23" name="Rectangle 22"/>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Closed-loop</a:t>
              </a:r>
            </a:p>
          </p:txBody>
        </p:sp>
      </p:grpSp>
      <p:grpSp>
        <p:nvGrpSpPr>
          <p:cNvPr id="24" name="Group 23"/>
          <p:cNvGrpSpPr/>
          <p:nvPr/>
        </p:nvGrpSpPr>
        <p:grpSpPr>
          <a:xfrm>
            <a:off x="304800" y="3714750"/>
            <a:ext cx="7848600" cy="810491"/>
            <a:chOff x="304800" y="808758"/>
            <a:chExt cx="7848600" cy="810491"/>
          </a:xfrm>
        </p:grpSpPr>
        <p:sp>
          <p:nvSpPr>
            <p:cNvPr id="25" name="Rectangle 24"/>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Business/service/resource intent mechanisms and interfaces for various applications (enabling verticals/operational efficiency)</a:t>
              </a:r>
            </a:p>
          </p:txBody>
        </p:sp>
        <p:sp>
          <p:nvSpPr>
            <p:cNvPr id="26" name="Rectangle 25"/>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Intent driven interaction</a:t>
              </a:r>
            </a:p>
          </p:txBody>
        </p:sp>
      </p:grpSp>
      <p:grpSp>
        <p:nvGrpSpPr>
          <p:cNvPr id="27" name="Group 26"/>
          <p:cNvGrpSpPr/>
          <p:nvPr/>
        </p:nvGrpSpPr>
        <p:grpSpPr>
          <a:xfrm>
            <a:off x="304800" y="2746086"/>
            <a:ext cx="7848600" cy="810491"/>
            <a:chOff x="304800" y="808758"/>
            <a:chExt cx="7848600" cy="810491"/>
          </a:xfrm>
        </p:grpSpPr>
        <p:sp>
          <p:nvSpPr>
            <p:cNvPr id="28" name="Rectangle 27"/>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 operations of key instances ( e.g. 5G, Edge, Cloud)  for various AN services (Autonomous ICT service/D</a:t>
              </a:r>
              <a:r>
                <a:rPr lang="en-US" altLang="zh-CN" sz="1400" dirty="0"/>
                <a:t>igital enabling service)</a:t>
              </a:r>
              <a:r>
                <a:rPr lang="en-US" sz="1400" dirty="0"/>
                <a:t> </a:t>
              </a:r>
            </a:p>
          </p:txBody>
        </p:sp>
        <p:sp>
          <p:nvSpPr>
            <p:cNvPr id="29" name="Rectangle 28"/>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Autonomous domain</a:t>
              </a:r>
            </a:p>
          </p:txBody>
        </p:sp>
      </p:grpSp>
    </p:spTree>
    <p:extLst>
      <p:ext uri="{BB962C8B-B14F-4D97-AF65-F5344CB8AC3E}">
        <p14:creationId xmlns:p14="http://schemas.microsoft.com/office/powerpoint/2010/main" val="123625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304800" y="1885950"/>
            <a:ext cx="7772400" cy="914399"/>
          </a:xfrm>
        </p:spPr>
        <p:txBody>
          <a:bodyPr/>
          <a:lstStyle/>
          <a:p>
            <a:r>
              <a:rPr lang="en-GB" sz="2800" dirty="0"/>
              <a:t>Cross SDO Collaboration</a:t>
            </a:r>
            <a:br>
              <a:rPr lang="en-GB" sz="2800" dirty="0"/>
            </a:br>
            <a:r>
              <a:rPr lang="en-US" sz="1400" dirty="0"/>
              <a:t>– </a:t>
            </a:r>
            <a:r>
              <a:rPr lang="en-US" altLang="zh-CN" sz="1400" dirty="0"/>
              <a:t>Thoughts and proposal</a:t>
            </a:r>
            <a:endParaRPr lang="en-US" sz="2800" dirty="0"/>
          </a:p>
        </p:txBody>
      </p:sp>
      <p:sp>
        <p:nvSpPr>
          <p:cNvPr id="3" name="Content Placeholder 2">
            <a:extLst>
              <a:ext uri="{FF2B5EF4-FFF2-40B4-BE49-F238E27FC236}">
                <a16:creationId xmlns:a16="http://schemas.microsoft.com/office/drawing/2014/main" id="{74E81F86-68D1-46A4-8739-51EA58DA8660}"/>
              </a:ext>
            </a:extLst>
          </p:cNvPr>
          <p:cNvSpPr>
            <a:spLocks noGrp="1"/>
          </p:cNvSpPr>
          <p:nvPr>
            <p:ph idx="11"/>
          </p:nvPr>
        </p:nvSpPr>
        <p:spPr/>
        <p:txBody>
          <a:bodyPr/>
          <a:lstStyle/>
          <a:p>
            <a:endParaRPr lang="en-US"/>
          </a:p>
        </p:txBody>
      </p:sp>
      <p:sp>
        <p:nvSpPr>
          <p:cNvPr id="5" name="Content Placeholder 4">
            <a:extLst>
              <a:ext uri="{FF2B5EF4-FFF2-40B4-BE49-F238E27FC236}">
                <a16:creationId xmlns:a16="http://schemas.microsoft.com/office/drawing/2014/main" id="{F9943FB1-FC36-4B62-B0FA-B8F0B2F5525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19540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2EC3-4738-4342-8C9E-75009FDCCDC5}"/>
              </a:ext>
            </a:extLst>
          </p:cNvPr>
          <p:cNvSpPr>
            <a:spLocks noGrp="1"/>
          </p:cNvSpPr>
          <p:nvPr>
            <p:ph type="title"/>
          </p:nvPr>
        </p:nvSpPr>
        <p:spPr/>
        <p:txBody>
          <a:bodyPr/>
          <a:lstStyle/>
          <a:p>
            <a:r>
              <a:rPr lang="en-US" dirty="0"/>
              <a:t>Objective and principles of </a:t>
            </a:r>
            <a:r>
              <a:rPr lang="en-US" altLang="zh-CN" dirty="0"/>
              <a:t>Cross-</a:t>
            </a:r>
            <a:r>
              <a:rPr lang="en-US" dirty="0"/>
              <a:t>SDO collaboration</a:t>
            </a:r>
          </a:p>
        </p:txBody>
      </p:sp>
      <p:sp>
        <p:nvSpPr>
          <p:cNvPr id="3" name="Content Placeholder 2">
            <a:extLst>
              <a:ext uri="{FF2B5EF4-FFF2-40B4-BE49-F238E27FC236}">
                <a16:creationId xmlns:a16="http://schemas.microsoft.com/office/drawing/2014/main" id="{57CFDA85-FDFF-4286-B60E-8842E5583F74}"/>
              </a:ext>
            </a:extLst>
          </p:cNvPr>
          <p:cNvSpPr>
            <a:spLocks noGrp="1"/>
          </p:cNvSpPr>
          <p:nvPr>
            <p:ph idx="1"/>
          </p:nvPr>
        </p:nvSpPr>
        <p:spPr/>
        <p:txBody>
          <a:bodyPr>
            <a:normAutofit fontScale="77500" lnSpcReduction="20000"/>
          </a:bodyPr>
          <a:lstStyle/>
          <a:p>
            <a:pPr marL="0" indent="0">
              <a:buNone/>
            </a:pPr>
            <a:r>
              <a:rPr lang="en-US" dirty="0"/>
              <a:t>Motivation:</a:t>
            </a:r>
          </a:p>
          <a:p>
            <a:r>
              <a:rPr lang="en-US" dirty="0"/>
              <a:t>TM Forum has started the AN more than 1 year and published several documents that may be beneficial to the industry</a:t>
            </a:r>
          </a:p>
          <a:p>
            <a:r>
              <a:rPr lang="en-US" dirty="0"/>
              <a:t>Some SDOs also started the works in AN separately </a:t>
            </a:r>
          </a:p>
          <a:p>
            <a:r>
              <a:rPr lang="en-US" dirty="0"/>
              <a:t>AN requires a common baseline and interoperability across the whole industry e.g. framework, autonomous levels and key interaction mechanisms/interfaces</a:t>
            </a:r>
          </a:p>
          <a:p>
            <a:endParaRPr lang="en-US" dirty="0"/>
          </a:p>
          <a:p>
            <a:pPr marL="0" indent="0">
              <a:buNone/>
            </a:pPr>
            <a:r>
              <a:rPr lang="en-US" dirty="0"/>
              <a:t>Objective:</a:t>
            </a:r>
          </a:p>
          <a:p>
            <a:r>
              <a:rPr lang="en-US" dirty="0"/>
              <a:t>Promote the AN industry consensus and collaborate on key topics across related SDOs</a:t>
            </a:r>
          </a:p>
          <a:p>
            <a:endParaRPr lang="en-US" dirty="0"/>
          </a:p>
          <a:p>
            <a:pPr marL="0" indent="0">
              <a:buNone/>
            </a:pPr>
            <a:r>
              <a:rPr lang="en-US" dirty="0"/>
              <a:t>Basic Principles:</a:t>
            </a:r>
          </a:p>
          <a:p>
            <a:r>
              <a:rPr lang="en-US" dirty="0"/>
              <a:t>Start with focused groups</a:t>
            </a:r>
          </a:p>
          <a:p>
            <a:pPr lvl="1"/>
            <a:r>
              <a:rPr lang="en-US" dirty="0"/>
              <a:t>Identify the </a:t>
            </a:r>
            <a:r>
              <a:rPr lang="en-US" altLang="zh-CN" dirty="0"/>
              <a:t>initial</a:t>
            </a:r>
            <a:r>
              <a:rPr lang="en-US" dirty="0"/>
              <a:t> team (shortlist) members that have been working on AN</a:t>
            </a:r>
          </a:p>
          <a:p>
            <a:pPr lvl="1"/>
            <a:r>
              <a:rPr lang="en-US" dirty="0"/>
              <a:t>Leverage with TMF outputs (whitepaper, Vision/BA/TA publications)</a:t>
            </a:r>
          </a:p>
          <a:p>
            <a:pPr lvl="1"/>
            <a:r>
              <a:rPr lang="en-US" dirty="0"/>
              <a:t>Reach consensus on the collaboration objective, topics and plan (e.g. regular joint workshop, joint whitepaper, joint Demo, joint Marketing events)</a:t>
            </a:r>
          </a:p>
          <a:p>
            <a:pPr lvl="1"/>
            <a:r>
              <a:rPr lang="en-US" dirty="0"/>
              <a:t>Agree on key topics of discussion/development (e.g. concept, definition, framework, business requirement/architecture, autonomous levels, Intent mechanisms &amp; interface spec)</a:t>
            </a:r>
          </a:p>
          <a:p>
            <a:r>
              <a:rPr lang="en-US" dirty="0"/>
              <a:t>Extend to large groups</a:t>
            </a:r>
          </a:p>
          <a:p>
            <a:pPr lvl="1"/>
            <a:r>
              <a:rPr lang="en-US" dirty="0"/>
              <a:t>Open to more SDOs as audiences</a:t>
            </a:r>
          </a:p>
          <a:p>
            <a:pPr lvl="1"/>
            <a:r>
              <a:rPr lang="en-US" dirty="0"/>
              <a:t>Welcome to join and open discussion per agreed plan with initial team</a:t>
            </a:r>
          </a:p>
          <a:p>
            <a:pPr lvl="1"/>
            <a:r>
              <a:rPr lang="en-US" dirty="0"/>
              <a:t>Initially FYI, not RFP</a:t>
            </a:r>
          </a:p>
          <a:p>
            <a:pPr lvl="1"/>
            <a:r>
              <a:rPr lang="en-US" dirty="0"/>
              <a:t>Later, more engagement and discussion (after understand and agree on the overall blueprint)</a:t>
            </a:r>
          </a:p>
        </p:txBody>
      </p:sp>
    </p:spTree>
    <p:extLst>
      <p:ext uri="{BB962C8B-B14F-4D97-AF65-F5344CB8AC3E}">
        <p14:creationId xmlns:p14="http://schemas.microsoft.com/office/powerpoint/2010/main" val="465698139"/>
      </p:ext>
    </p:extLst>
  </p:cSld>
  <p:clrMapOvr>
    <a:masterClrMapping/>
  </p:clrMapOvr>
</p:sld>
</file>

<file path=ppt/theme/theme1.xml><?xml version="1.0" encoding="utf-8"?>
<a:theme xmlns:a="http://schemas.openxmlformats.org/drawingml/2006/main" name="TM Forum Theme 2017">
  <a:themeElements>
    <a:clrScheme name="TMForum">
      <a:dk1>
        <a:srgbClr val="29313B"/>
      </a:dk1>
      <a:lt1>
        <a:sysClr val="window" lastClr="FFFFFF"/>
      </a:lt1>
      <a:dk2>
        <a:srgbClr val="29313B"/>
      </a:dk2>
      <a:lt2>
        <a:srgbClr val="FFFFFF"/>
      </a:lt2>
      <a:accent1>
        <a:srgbClr val="E0121D"/>
      </a:accent1>
      <a:accent2>
        <a:srgbClr val="29313B"/>
      </a:accent2>
      <a:accent3>
        <a:srgbClr val="999999"/>
      </a:accent3>
      <a:accent4>
        <a:srgbClr val="133595"/>
      </a:accent4>
      <a:accent5>
        <a:srgbClr val="572F7E"/>
      </a:accent5>
      <a:accent6>
        <a:srgbClr val="FD7F3A"/>
      </a:accent6>
      <a:hlink>
        <a:srgbClr val="E0121D"/>
      </a:hlink>
      <a:folHlink>
        <a:srgbClr val="9B1C1F"/>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C1C22"/>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D05BD9638934F964B2784CB7782F9" ma:contentTypeVersion="4" ma:contentTypeDescription="Create a new document." ma:contentTypeScope="" ma:versionID="88397a377b7d20d00b33477a3096b918">
  <xsd:schema xmlns:xsd="http://www.w3.org/2001/XMLSchema" xmlns:xs="http://www.w3.org/2001/XMLSchema" xmlns:p="http://schemas.microsoft.com/office/2006/metadata/properties" xmlns:ns2="4f5e26d1-ff7a-4785-948b-6856cf5e4bfe" targetNamespace="http://schemas.microsoft.com/office/2006/metadata/properties" ma:root="true" ma:fieldsID="1add0dd19998e2e8c9e8aa7673e914b2" ns2:_="">
    <xsd:import namespace="4f5e26d1-ff7a-4785-948b-6856cf5e4bf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5e26d1-ff7a-4785-948b-6856cf5e4b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7EB7945-2F71-4D8A-8615-44B3424DF9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5e26d1-ff7a-4785-948b-6856cf5e4b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9F28767-2FC3-4D01-BE37-A01AF48F85B4}">
  <ds:schemaRefs>
    <ds:schemaRef ds:uri="http://schemas.microsoft.com/sharepoint/v3/contenttype/forms"/>
  </ds:schemaRefs>
</ds:datastoreItem>
</file>

<file path=customXml/itemProps3.xml><?xml version="1.0" encoding="utf-8"?>
<ds:datastoreItem xmlns:ds="http://schemas.openxmlformats.org/officeDocument/2006/customXml" ds:itemID="{BAEFA4A5-07CD-4423-910B-48E060C6650F}">
  <ds:schemaRef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3d63c65-c4f8-4dad-866c-6e7093040056"/>
    <ds:schemaRef ds:uri="69d7a0dd-4d35-4d43-87fc-155b2291e284"/>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44</TotalTime>
  <Words>2721</Words>
  <Application>Microsoft Office PowerPoint</Application>
  <PresentationFormat>On-screen Show (16:9)</PresentationFormat>
  <Paragraphs>357</Paragraphs>
  <Slides>15</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inherit</vt:lpstr>
      <vt:lpstr>Arial</vt:lpstr>
      <vt:lpstr>Calibri</vt:lpstr>
      <vt:lpstr>Georgia</vt:lpstr>
      <vt:lpstr>Wingdings</vt:lpstr>
      <vt:lpstr>TM Forum Theme 2017</vt:lpstr>
      <vt:lpstr>Custom Design</vt:lpstr>
      <vt:lpstr>Muti SDO Autonomous Network Coordination Workshop  Presentation </vt:lpstr>
      <vt:lpstr>PowerPoint Presentation</vt:lpstr>
      <vt:lpstr>SoW &amp; Workflow</vt:lpstr>
      <vt:lpstr>Work status</vt:lpstr>
      <vt:lpstr>Concept of Autonomous Networks</vt:lpstr>
      <vt:lpstr>TMF AN Framework: 3-layers + 4-closed-loops with autonomous levels</vt:lpstr>
      <vt:lpstr>PowerPoint Presentation</vt:lpstr>
      <vt:lpstr>Cross SDO Collaboration – Thoughts and proposal</vt:lpstr>
      <vt:lpstr>Objective and principles of Cross-SDO collaboration</vt:lpstr>
      <vt:lpstr>Cross-SDO collaboration</vt:lpstr>
      <vt:lpstr>Checklist of Cross SDO alignment and collaboration</vt:lpstr>
      <vt:lpstr>Thank you</vt:lpstr>
      <vt:lpstr>Supplementary</vt:lpstr>
      <vt:lpstr>TMF Catalyst projects: Autonomous Networks</vt:lpstr>
      <vt:lpstr>Review of ongoing activities on AN in related SDOs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1</dc:title>
  <dc:creator>Paul  Wilson</dc:creator>
  <cp:lastModifiedBy>Dong Sun</cp:lastModifiedBy>
  <cp:revision>706</cp:revision>
  <dcterms:created xsi:type="dcterms:W3CDTF">2017-11-23T12:00:50Z</dcterms:created>
  <dcterms:modified xsi:type="dcterms:W3CDTF">2020-09-16T18:59:49Z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2017-11-23T00:00:00Z</vt:filetime>
  </property>
  <property fmtid="{D5CDD505-2E9C-101B-9397-08002B2CF9AE}" pid="3" name="Creator">
    <vt:lpwstr>QuarkXPress(R) 12.21</vt:lpwstr>
  </property>
  <property fmtid="{D5CDD505-2E9C-101B-9397-08002B2CF9AE}" pid="4" name="LastSaved">
    <vt:filetime>2017-11-23T00:00:00Z</vt:filetime>
  </property>
  <property fmtid="{D5CDD505-2E9C-101B-9397-08002B2CF9AE}" pid="5" name="ContentTypeId">
    <vt:lpwstr>0x010100188D05BD9638934F964B2784CB7782F9</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1600282587</vt:lpwstr>
  </property>
</Properties>
</file>