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sldIdLst>
    <p:sldId id="5380" r:id="rId3"/>
    <p:sldId id="5382" r:id="rId4"/>
    <p:sldId id="5381" r:id="rId5"/>
    <p:sldId id="5383" r:id="rId6"/>
    <p:sldId id="5384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52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11582400" cy="5588000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03200" y="136356"/>
            <a:ext cx="10261600" cy="312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911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Examp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304800" y="685800"/>
            <a:ext cx="5691717" cy="640560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97599"/>
            <a:ext cx="5691717" cy="4776201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3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Exam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304800" y="685800"/>
            <a:ext cx="5691717" cy="640560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97599"/>
            <a:ext cx="5691717" cy="4776201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138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/Logo -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04800" y="2128040"/>
            <a:ext cx="11582400" cy="4145761"/>
            <a:chOff x="228600" y="1748429"/>
            <a:chExt cx="8732520" cy="3109321"/>
          </a:xfrm>
        </p:grpSpPr>
        <p:sp>
          <p:nvSpPr>
            <p:cNvPr id="4" name="Rectangle 3"/>
            <p:cNvSpPr/>
            <p:nvPr/>
          </p:nvSpPr>
          <p:spPr>
            <a:xfrm>
              <a:off x="228600" y="1748429"/>
              <a:ext cx="8725629" cy="289921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235491" y="1748429"/>
              <a:ext cx="8725629" cy="3109321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0" name="Content Placeholder 3"/>
          <p:cNvSpPr>
            <a:spLocks noGrp="1"/>
          </p:cNvSpPr>
          <p:nvPr>
            <p:ph sz="half" idx="11"/>
          </p:nvPr>
        </p:nvSpPr>
        <p:spPr>
          <a:xfrm>
            <a:off x="4165600" y="685801"/>
            <a:ext cx="3753523" cy="1320799"/>
          </a:xfrm>
        </p:spPr>
        <p:txBody>
          <a:bodyPr>
            <a:normAutofit/>
          </a:bodyPr>
          <a:lstStyle>
            <a:lvl1pPr marL="0" indent="0">
              <a:buNone/>
              <a:defRPr sz="1867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4"/>
          </p:nvPr>
        </p:nvSpPr>
        <p:spPr>
          <a:xfrm>
            <a:off x="8026401" y="685801"/>
            <a:ext cx="3821921" cy="1320799"/>
          </a:xfrm>
        </p:spPr>
        <p:txBody>
          <a:bodyPr>
            <a:normAutofit/>
          </a:bodyPr>
          <a:lstStyle>
            <a:lvl1pPr marL="0" indent="0">
              <a:buNone/>
              <a:defRPr sz="1867"/>
            </a:lvl1pPr>
            <a:lvl2pPr>
              <a:defRPr sz="1867"/>
            </a:lvl2pPr>
            <a:lvl3pPr>
              <a:defRPr sz="1600"/>
            </a:lvl3pPr>
            <a:lvl4pPr marL="1828754" indent="0">
              <a:buNone/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2"/>
          </p:nvPr>
        </p:nvSpPr>
        <p:spPr>
          <a:xfrm>
            <a:off x="406400" y="2108200"/>
            <a:ext cx="11480800" cy="4064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13"/>
          </p:nvPr>
        </p:nvSpPr>
        <p:spPr>
          <a:xfrm>
            <a:off x="304800" y="685801"/>
            <a:ext cx="3753523" cy="1320799"/>
          </a:xfrm>
          <a:solidFill>
            <a:schemeClr val="tx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rgbClr val="FFFFFF"/>
                </a:solidFill>
              </a:defRPr>
            </a:lvl1pPr>
            <a:lvl2pPr>
              <a:defRPr sz="1867">
                <a:solidFill>
                  <a:srgbClr val="FFFFFF"/>
                </a:solidFill>
              </a:defRPr>
            </a:lvl2pPr>
            <a:lvl3pPr>
              <a:defRPr sz="1600">
                <a:solidFill>
                  <a:srgbClr val="FFFFFF"/>
                </a:solidFill>
              </a:defRPr>
            </a:lvl3pPr>
            <a:lvl4pPr>
              <a:defRPr sz="1467">
                <a:solidFill>
                  <a:srgbClr val="FFFFFF"/>
                </a:solidFill>
              </a:defRPr>
            </a:lvl4pPr>
            <a:lvl5pPr>
              <a:defRPr sz="1467">
                <a:solidFill>
                  <a:srgbClr val="FFFFFF"/>
                </a:solidFill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203200" y="136356"/>
            <a:ext cx="10261600" cy="312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615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47F4655-A2FE-4175-AEB0-24C34EDAF3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ltGray">
          <a:xfrm>
            <a:off x="0" y="3428"/>
            <a:ext cx="12192000" cy="685457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83CD93C-D726-4990-A014-7FA65EC3FB35}"/>
              </a:ext>
            </a:extLst>
          </p:cNvPr>
          <p:cNvSpPr/>
          <p:nvPr userDrawn="1"/>
        </p:nvSpPr>
        <p:spPr bwMode="white">
          <a:xfrm>
            <a:off x="0" y="580808"/>
            <a:ext cx="12192000" cy="5994400"/>
          </a:xfrm>
          <a:prstGeom prst="rect">
            <a:avLst/>
          </a:prstGeom>
          <a:gradFill>
            <a:gsLst>
              <a:gs pos="0">
                <a:srgbClr val="0070C0"/>
              </a:gs>
              <a:gs pos="0">
                <a:sysClr val="windowText" lastClr="000000">
                  <a:alpha val="0"/>
                </a:sysClr>
              </a:gs>
              <a:gs pos="100000">
                <a:sysClr val="windowText" lastClr="000000">
                  <a:alpha val="0"/>
                </a:sysClr>
              </a:gs>
              <a:gs pos="30000">
                <a:sysClr val="windowText" lastClr="000000">
                  <a:alpha val="65000"/>
                </a:sysClr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14351" y="1828800"/>
            <a:ext cx="11160123" cy="1333500"/>
          </a:xfrm>
        </p:spPr>
        <p:txBody>
          <a:bodyPr bIns="0" anchor="t" anchorCtr="0"/>
          <a:lstStyle>
            <a:lvl1pPr algn="l">
              <a:defRPr sz="4400" spc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4351" y="3429000"/>
            <a:ext cx="11160124" cy="1828800"/>
          </a:xfrm>
        </p:spPr>
        <p:txBody>
          <a:bodyPr/>
          <a:lstStyle>
            <a:lvl1pPr marL="0" indent="0" algn="l">
              <a:buNone/>
              <a:defRPr sz="2400"/>
            </a:lvl1pPr>
            <a:lvl2pPr marL="457223" indent="0" algn="ctr">
              <a:buNone/>
              <a:defRPr sz="2001"/>
            </a:lvl2pPr>
            <a:lvl3pPr marL="914445" indent="0" algn="ctr">
              <a:buNone/>
              <a:defRPr sz="1801"/>
            </a:lvl3pPr>
            <a:lvl4pPr marL="1371668" indent="0" algn="ctr">
              <a:buNone/>
              <a:defRPr sz="1600"/>
            </a:lvl4pPr>
            <a:lvl5pPr marL="1828892" indent="0" algn="ctr">
              <a:buNone/>
              <a:defRPr sz="1600"/>
            </a:lvl5pPr>
            <a:lvl6pPr marL="2286115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1598808-2D06-4413-9F99-48BB7736E04D}"/>
              </a:ext>
            </a:extLst>
          </p:cNvPr>
          <p:cNvGrpSpPr>
            <a:grpSpLocks noChangeAspect="1"/>
          </p:cNvGrpSpPr>
          <p:nvPr userDrawn="1"/>
        </p:nvGrpSpPr>
        <p:grpSpPr bwMode="black">
          <a:xfrm>
            <a:off x="10388600" y="180975"/>
            <a:ext cx="1287463" cy="287917"/>
            <a:chOff x="2736" y="2155"/>
            <a:chExt cx="2996" cy="670"/>
          </a:xfrm>
          <a:solidFill>
            <a:srgbClr val="FFFFFF"/>
          </a:solidFill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17B9ED5A-D6A0-41FC-A3F6-E9FE2D882633}"/>
                </a:ext>
              </a:extLst>
            </p:cNvPr>
            <p:cNvSpPr>
              <a:spLocks noEditPoints="1"/>
            </p:cNvSpPr>
            <p:nvPr/>
          </p:nvSpPr>
          <p:spPr bwMode="black">
            <a:xfrm>
              <a:off x="3955" y="2349"/>
              <a:ext cx="462" cy="476"/>
            </a:xfrm>
            <a:custGeom>
              <a:avLst/>
              <a:gdLst>
                <a:gd name="T0" fmla="*/ 328 w 652"/>
                <a:gd name="T1" fmla="*/ 538 h 666"/>
                <a:gd name="T2" fmla="*/ 328 w 652"/>
                <a:gd name="T3" fmla="*/ 538 h 666"/>
                <a:gd name="T4" fmla="*/ 463 w 652"/>
                <a:gd name="T5" fmla="*/ 322 h 666"/>
                <a:gd name="T6" fmla="*/ 325 w 652"/>
                <a:gd name="T7" fmla="*/ 123 h 666"/>
                <a:gd name="T8" fmla="*/ 189 w 652"/>
                <a:gd name="T9" fmla="*/ 336 h 666"/>
                <a:gd name="T10" fmla="*/ 328 w 652"/>
                <a:gd name="T11" fmla="*/ 538 h 666"/>
                <a:gd name="T12" fmla="*/ 325 w 652"/>
                <a:gd name="T13" fmla="*/ 0 h 666"/>
                <a:gd name="T14" fmla="*/ 325 w 652"/>
                <a:gd name="T15" fmla="*/ 0 h 666"/>
                <a:gd name="T16" fmla="*/ 652 w 652"/>
                <a:gd name="T17" fmla="*/ 330 h 666"/>
                <a:gd name="T18" fmla="*/ 321 w 652"/>
                <a:gd name="T19" fmla="*/ 666 h 666"/>
                <a:gd name="T20" fmla="*/ 0 w 652"/>
                <a:gd name="T21" fmla="*/ 335 h 666"/>
                <a:gd name="T22" fmla="*/ 325 w 652"/>
                <a:gd name="T23" fmla="*/ 0 h 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52" h="666">
                  <a:moveTo>
                    <a:pt x="328" y="538"/>
                  </a:moveTo>
                  <a:lnTo>
                    <a:pt x="328" y="538"/>
                  </a:lnTo>
                  <a:cubicBezTo>
                    <a:pt x="409" y="538"/>
                    <a:pt x="463" y="489"/>
                    <a:pt x="463" y="322"/>
                  </a:cubicBezTo>
                  <a:cubicBezTo>
                    <a:pt x="463" y="239"/>
                    <a:pt x="447" y="123"/>
                    <a:pt x="325" y="123"/>
                  </a:cubicBezTo>
                  <a:cubicBezTo>
                    <a:pt x="190" y="123"/>
                    <a:pt x="189" y="279"/>
                    <a:pt x="189" y="336"/>
                  </a:cubicBezTo>
                  <a:cubicBezTo>
                    <a:pt x="189" y="477"/>
                    <a:pt x="237" y="538"/>
                    <a:pt x="328" y="538"/>
                  </a:cubicBezTo>
                  <a:close/>
                  <a:moveTo>
                    <a:pt x="325" y="0"/>
                  </a:moveTo>
                  <a:lnTo>
                    <a:pt x="325" y="0"/>
                  </a:lnTo>
                  <a:cubicBezTo>
                    <a:pt x="553" y="0"/>
                    <a:pt x="652" y="154"/>
                    <a:pt x="652" y="330"/>
                  </a:cubicBezTo>
                  <a:cubicBezTo>
                    <a:pt x="652" y="507"/>
                    <a:pt x="549" y="666"/>
                    <a:pt x="321" y="666"/>
                  </a:cubicBezTo>
                  <a:cubicBezTo>
                    <a:pt x="142" y="666"/>
                    <a:pt x="0" y="556"/>
                    <a:pt x="0" y="335"/>
                  </a:cubicBezTo>
                  <a:cubicBezTo>
                    <a:pt x="0" y="183"/>
                    <a:pt x="77" y="0"/>
                    <a:pt x="325" y="0"/>
                  </a:cubicBezTo>
                  <a:close/>
                </a:path>
              </a:pathLst>
            </a:custGeom>
            <a:solidFill>
              <a:srgbClr val="E0121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1AB6DA9A-8E5B-4426-A7F3-F70851E7DBB8}"/>
                </a:ext>
              </a:extLst>
            </p:cNvPr>
            <p:cNvSpPr>
              <a:spLocks/>
            </p:cNvSpPr>
            <p:nvPr/>
          </p:nvSpPr>
          <p:spPr bwMode="black">
            <a:xfrm>
              <a:off x="4439" y="2351"/>
              <a:ext cx="270" cy="458"/>
            </a:xfrm>
            <a:custGeom>
              <a:avLst/>
              <a:gdLst>
                <a:gd name="T0" fmla="*/ 0 w 382"/>
                <a:gd name="T1" fmla="*/ 9 h 641"/>
                <a:gd name="T2" fmla="*/ 0 w 382"/>
                <a:gd name="T3" fmla="*/ 9 h 641"/>
                <a:gd name="T4" fmla="*/ 168 w 382"/>
                <a:gd name="T5" fmla="*/ 9 h 641"/>
                <a:gd name="T6" fmla="*/ 168 w 382"/>
                <a:gd name="T7" fmla="*/ 130 h 641"/>
                <a:gd name="T8" fmla="*/ 382 w 382"/>
                <a:gd name="T9" fmla="*/ 8 h 641"/>
                <a:gd name="T10" fmla="*/ 382 w 382"/>
                <a:gd name="T11" fmla="*/ 174 h 641"/>
                <a:gd name="T12" fmla="*/ 184 w 382"/>
                <a:gd name="T13" fmla="*/ 331 h 641"/>
                <a:gd name="T14" fmla="*/ 184 w 382"/>
                <a:gd name="T15" fmla="*/ 641 h 641"/>
                <a:gd name="T16" fmla="*/ 0 w 382"/>
                <a:gd name="T17" fmla="*/ 641 h 641"/>
                <a:gd name="T18" fmla="*/ 0 w 382"/>
                <a:gd name="T19" fmla="*/ 9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2" h="641">
                  <a:moveTo>
                    <a:pt x="0" y="9"/>
                  </a:moveTo>
                  <a:lnTo>
                    <a:pt x="0" y="9"/>
                  </a:lnTo>
                  <a:lnTo>
                    <a:pt x="168" y="9"/>
                  </a:lnTo>
                  <a:lnTo>
                    <a:pt x="168" y="130"/>
                  </a:lnTo>
                  <a:cubicBezTo>
                    <a:pt x="191" y="76"/>
                    <a:pt x="233" y="0"/>
                    <a:pt x="382" y="8"/>
                  </a:cubicBezTo>
                  <a:lnTo>
                    <a:pt x="382" y="174"/>
                  </a:lnTo>
                  <a:cubicBezTo>
                    <a:pt x="195" y="156"/>
                    <a:pt x="184" y="252"/>
                    <a:pt x="184" y="331"/>
                  </a:cubicBezTo>
                  <a:lnTo>
                    <a:pt x="184" y="641"/>
                  </a:lnTo>
                  <a:lnTo>
                    <a:pt x="0" y="641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E0121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738AC2B7-F25D-4A0E-A315-933175A9B20A}"/>
                </a:ext>
              </a:extLst>
            </p:cNvPr>
            <p:cNvSpPr>
              <a:spLocks/>
            </p:cNvSpPr>
            <p:nvPr/>
          </p:nvSpPr>
          <p:spPr bwMode="black">
            <a:xfrm>
              <a:off x="4730" y="2350"/>
              <a:ext cx="1002" cy="471"/>
            </a:xfrm>
            <a:custGeom>
              <a:avLst/>
              <a:gdLst>
                <a:gd name="T0" fmla="*/ 1381 w 1415"/>
                <a:gd name="T1" fmla="*/ 102 h 659"/>
                <a:gd name="T2" fmla="*/ 1381 w 1415"/>
                <a:gd name="T3" fmla="*/ 102 h 659"/>
                <a:gd name="T4" fmla="*/ 1188 w 1415"/>
                <a:gd name="T5" fmla="*/ 1 h 659"/>
                <a:gd name="T6" fmla="*/ 985 w 1415"/>
                <a:gd name="T7" fmla="*/ 118 h 659"/>
                <a:gd name="T8" fmla="*/ 787 w 1415"/>
                <a:gd name="T9" fmla="*/ 0 h 659"/>
                <a:gd name="T10" fmla="*/ 594 w 1415"/>
                <a:gd name="T11" fmla="*/ 93 h 659"/>
                <a:gd name="T12" fmla="*/ 594 w 1415"/>
                <a:gd name="T13" fmla="*/ 10 h 659"/>
                <a:gd name="T14" fmla="*/ 586 w 1415"/>
                <a:gd name="T15" fmla="*/ 10 h 659"/>
                <a:gd name="T16" fmla="*/ 408 w 1415"/>
                <a:gd name="T17" fmla="*/ 10 h 659"/>
                <a:gd name="T18" fmla="*/ 406 w 1415"/>
                <a:gd name="T19" fmla="*/ 10 h 659"/>
                <a:gd name="T20" fmla="*/ 406 w 1415"/>
                <a:gd name="T21" fmla="*/ 331 h 659"/>
                <a:gd name="T22" fmla="*/ 287 w 1415"/>
                <a:gd name="T23" fmla="*/ 527 h 659"/>
                <a:gd name="T24" fmla="*/ 189 w 1415"/>
                <a:gd name="T25" fmla="*/ 389 h 659"/>
                <a:gd name="T26" fmla="*/ 189 w 1415"/>
                <a:gd name="T27" fmla="*/ 10 h 659"/>
                <a:gd name="T28" fmla="*/ 1 w 1415"/>
                <a:gd name="T29" fmla="*/ 10 h 659"/>
                <a:gd name="T30" fmla="*/ 1 w 1415"/>
                <a:gd name="T31" fmla="*/ 405 h 659"/>
                <a:gd name="T32" fmla="*/ 41 w 1415"/>
                <a:gd name="T33" fmla="*/ 575 h 659"/>
                <a:gd name="T34" fmla="*/ 232 w 1415"/>
                <a:gd name="T35" fmla="*/ 659 h 659"/>
                <a:gd name="T36" fmla="*/ 416 w 1415"/>
                <a:gd name="T37" fmla="*/ 563 h 659"/>
                <a:gd name="T38" fmla="*/ 416 w 1415"/>
                <a:gd name="T39" fmla="*/ 643 h 659"/>
                <a:gd name="T40" fmla="*/ 422 w 1415"/>
                <a:gd name="T41" fmla="*/ 643 h 659"/>
                <a:gd name="T42" fmla="*/ 597 w 1415"/>
                <a:gd name="T43" fmla="*/ 643 h 659"/>
                <a:gd name="T44" fmla="*/ 604 w 1415"/>
                <a:gd name="T45" fmla="*/ 643 h 659"/>
                <a:gd name="T46" fmla="*/ 604 w 1415"/>
                <a:gd name="T47" fmla="*/ 273 h 659"/>
                <a:gd name="T48" fmla="*/ 719 w 1415"/>
                <a:gd name="T49" fmla="*/ 131 h 659"/>
                <a:gd name="T50" fmla="*/ 821 w 1415"/>
                <a:gd name="T51" fmla="*/ 269 h 659"/>
                <a:gd name="T52" fmla="*/ 821 w 1415"/>
                <a:gd name="T53" fmla="*/ 643 h 659"/>
                <a:gd name="T54" fmla="*/ 1009 w 1415"/>
                <a:gd name="T55" fmla="*/ 643 h 659"/>
                <a:gd name="T56" fmla="*/ 1009 w 1415"/>
                <a:gd name="T57" fmla="*/ 328 h 659"/>
                <a:gd name="T58" fmla="*/ 1122 w 1415"/>
                <a:gd name="T59" fmla="*/ 131 h 659"/>
                <a:gd name="T60" fmla="*/ 1227 w 1415"/>
                <a:gd name="T61" fmla="*/ 273 h 659"/>
                <a:gd name="T62" fmla="*/ 1227 w 1415"/>
                <a:gd name="T63" fmla="*/ 643 h 659"/>
                <a:gd name="T64" fmla="*/ 1414 w 1415"/>
                <a:gd name="T65" fmla="*/ 643 h 659"/>
                <a:gd name="T66" fmla="*/ 1414 w 1415"/>
                <a:gd name="T67" fmla="*/ 288 h 659"/>
                <a:gd name="T68" fmla="*/ 1381 w 1415"/>
                <a:gd name="T69" fmla="*/ 102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15" h="659">
                  <a:moveTo>
                    <a:pt x="1381" y="102"/>
                  </a:moveTo>
                  <a:lnTo>
                    <a:pt x="1381" y="102"/>
                  </a:lnTo>
                  <a:cubicBezTo>
                    <a:pt x="1367" y="77"/>
                    <a:pt x="1315" y="1"/>
                    <a:pt x="1188" y="1"/>
                  </a:cubicBezTo>
                  <a:cubicBezTo>
                    <a:pt x="1123" y="1"/>
                    <a:pt x="1038" y="17"/>
                    <a:pt x="985" y="118"/>
                  </a:cubicBezTo>
                  <a:cubicBezTo>
                    <a:pt x="973" y="88"/>
                    <a:pt x="932" y="0"/>
                    <a:pt x="787" y="0"/>
                  </a:cubicBezTo>
                  <a:cubicBezTo>
                    <a:pt x="663" y="0"/>
                    <a:pt x="614" y="65"/>
                    <a:pt x="594" y="93"/>
                  </a:cubicBezTo>
                  <a:lnTo>
                    <a:pt x="594" y="10"/>
                  </a:lnTo>
                  <a:lnTo>
                    <a:pt x="586" y="10"/>
                  </a:lnTo>
                  <a:lnTo>
                    <a:pt x="408" y="10"/>
                  </a:lnTo>
                  <a:lnTo>
                    <a:pt x="406" y="10"/>
                  </a:lnTo>
                  <a:lnTo>
                    <a:pt x="406" y="331"/>
                  </a:lnTo>
                  <a:cubicBezTo>
                    <a:pt x="406" y="439"/>
                    <a:pt x="406" y="527"/>
                    <a:pt x="287" y="527"/>
                  </a:cubicBezTo>
                  <a:cubicBezTo>
                    <a:pt x="189" y="527"/>
                    <a:pt x="189" y="444"/>
                    <a:pt x="189" y="389"/>
                  </a:cubicBezTo>
                  <a:lnTo>
                    <a:pt x="189" y="10"/>
                  </a:lnTo>
                  <a:lnTo>
                    <a:pt x="1" y="10"/>
                  </a:lnTo>
                  <a:lnTo>
                    <a:pt x="1" y="405"/>
                  </a:lnTo>
                  <a:cubicBezTo>
                    <a:pt x="1" y="436"/>
                    <a:pt x="0" y="523"/>
                    <a:pt x="41" y="575"/>
                  </a:cubicBezTo>
                  <a:cubicBezTo>
                    <a:pt x="76" y="621"/>
                    <a:pt x="147" y="659"/>
                    <a:pt x="232" y="659"/>
                  </a:cubicBezTo>
                  <a:cubicBezTo>
                    <a:pt x="347" y="659"/>
                    <a:pt x="396" y="592"/>
                    <a:pt x="416" y="563"/>
                  </a:cubicBezTo>
                  <a:lnTo>
                    <a:pt x="416" y="643"/>
                  </a:lnTo>
                  <a:lnTo>
                    <a:pt x="422" y="643"/>
                  </a:lnTo>
                  <a:lnTo>
                    <a:pt x="597" y="643"/>
                  </a:lnTo>
                  <a:lnTo>
                    <a:pt x="604" y="643"/>
                  </a:lnTo>
                  <a:lnTo>
                    <a:pt x="604" y="273"/>
                  </a:lnTo>
                  <a:cubicBezTo>
                    <a:pt x="604" y="230"/>
                    <a:pt x="603" y="131"/>
                    <a:pt x="719" y="131"/>
                  </a:cubicBezTo>
                  <a:cubicBezTo>
                    <a:pt x="821" y="131"/>
                    <a:pt x="821" y="221"/>
                    <a:pt x="821" y="269"/>
                  </a:cubicBezTo>
                  <a:lnTo>
                    <a:pt x="821" y="643"/>
                  </a:lnTo>
                  <a:lnTo>
                    <a:pt x="1009" y="643"/>
                  </a:lnTo>
                  <a:lnTo>
                    <a:pt x="1009" y="328"/>
                  </a:lnTo>
                  <a:cubicBezTo>
                    <a:pt x="1009" y="234"/>
                    <a:pt x="1011" y="131"/>
                    <a:pt x="1122" y="131"/>
                  </a:cubicBezTo>
                  <a:cubicBezTo>
                    <a:pt x="1218" y="131"/>
                    <a:pt x="1227" y="206"/>
                    <a:pt x="1227" y="273"/>
                  </a:cubicBezTo>
                  <a:lnTo>
                    <a:pt x="1227" y="643"/>
                  </a:lnTo>
                  <a:lnTo>
                    <a:pt x="1414" y="643"/>
                  </a:lnTo>
                  <a:lnTo>
                    <a:pt x="1414" y="288"/>
                  </a:lnTo>
                  <a:cubicBezTo>
                    <a:pt x="1414" y="233"/>
                    <a:pt x="1415" y="157"/>
                    <a:pt x="1381" y="102"/>
                  </a:cubicBezTo>
                  <a:close/>
                </a:path>
              </a:pathLst>
            </a:custGeom>
            <a:solidFill>
              <a:srgbClr val="E0121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7977BEDB-59E7-4A05-B902-B0913E36C3C3}"/>
                </a:ext>
              </a:extLst>
            </p:cNvPr>
            <p:cNvSpPr>
              <a:spLocks/>
            </p:cNvSpPr>
            <p:nvPr/>
          </p:nvSpPr>
          <p:spPr bwMode="black">
            <a:xfrm>
              <a:off x="3654" y="2155"/>
              <a:ext cx="395" cy="654"/>
            </a:xfrm>
            <a:custGeom>
              <a:avLst/>
              <a:gdLst>
                <a:gd name="T0" fmla="*/ 558 w 558"/>
                <a:gd name="T1" fmla="*/ 282 h 915"/>
                <a:gd name="T2" fmla="*/ 558 w 558"/>
                <a:gd name="T3" fmla="*/ 282 h 915"/>
                <a:gd name="T4" fmla="*/ 354 w 558"/>
                <a:gd name="T5" fmla="*/ 282 h 915"/>
                <a:gd name="T6" fmla="*/ 354 w 558"/>
                <a:gd name="T7" fmla="*/ 212 h 915"/>
                <a:gd name="T8" fmla="*/ 452 w 558"/>
                <a:gd name="T9" fmla="*/ 130 h 915"/>
                <a:gd name="T10" fmla="*/ 493 w 558"/>
                <a:gd name="T11" fmla="*/ 134 h 915"/>
                <a:gd name="T12" fmla="*/ 493 w 558"/>
                <a:gd name="T13" fmla="*/ 6 h 915"/>
                <a:gd name="T14" fmla="*/ 393 w 558"/>
                <a:gd name="T15" fmla="*/ 0 h 915"/>
                <a:gd name="T16" fmla="*/ 176 w 558"/>
                <a:gd name="T17" fmla="*/ 200 h 915"/>
                <a:gd name="T18" fmla="*/ 176 w 558"/>
                <a:gd name="T19" fmla="*/ 282 h 915"/>
                <a:gd name="T20" fmla="*/ 0 w 558"/>
                <a:gd name="T21" fmla="*/ 282 h 915"/>
                <a:gd name="T22" fmla="*/ 106 w 558"/>
                <a:gd name="T23" fmla="*/ 421 h 915"/>
                <a:gd name="T24" fmla="*/ 176 w 558"/>
                <a:gd name="T25" fmla="*/ 421 h 915"/>
                <a:gd name="T26" fmla="*/ 176 w 558"/>
                <a:gd name="T27" fmla="*/ 915 h 915"/>
                <a:gd name="T28" fmla="*/ 354 w 558"/>
                <a:gd name="T29" fmla="*/ 915 h 915"/>
                <a:gd name="T30" fmla="*/ 354 w 558"/>
                <a:gd name="T31" fmla="*/ 421 h 915"/>
                <a:gd name="T32" fmla="*/ 437 w 558"/>
                <a:gd name="T33" fmla="*/ 421 h 915"/>
                <a:gd name="T34" fmla="*/ 472 w 558"/>
                <a:gd name="T35" fmla="*/ 361 h 915"/>
                <a:gd name="T36" fmla="*/ 558 w 558"/>
                <a:gd name="T37" fmla="*/ 282 h 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8" h="915">
                  <a:moveTo>
                    <a:pt x="558" y="282"/>
                  </a:moveTo>
                  <a:lnTo>
                    <a:pt x="558" y="282"/>
                  </a:lnTo>
                  <a:lnTo>
                    <a:pt x="354" y="282"/>
                  </a:lnTo>
                  <a:lnTo>
                    <a:pt x="354" y="212"/>
                  </a:lnTo>
                  <a:cubicBezTo>
                    <a:pt x="354" y="180"/>
                    <a:pt x="357" y="130"/>
                    <a:pt x="452" y="130"/>
                  </a:cubicBezTo>
                  <a:cubicBezTo>
                    <a:pt x="467" y="130"/>
                    <a:pt x="473" y="131"/>
                    <a:pt x="493" y="134"/>
                  </a:cubicBezTo>
                  <a:lnTo>
                    <a:pt x="493" y="6"/>
                  </a:lnTo>
                  <a:cubicBezTo>
                    <a:pt x="443" y="0"/>
                    <a:pt x="406" y="0"/>
                    <a:pt x="393" y="0"/>
                  </a:cubicBezTo>
                  <a:cubicBezTo>
                    <a:pt x="214" y="0"/>
                    <a:pt x="176" y="89"/>
                    <a:pt x="176" y="200"/>
                  </a:cubicBezTo>
                  <a:lnTo>
                    <a:pt x="176" y="282"/>
                  </a:lnTo>
                  <a:lnTo>
                    <a:pt x="0" y="282"/>
                  </a:lnTo>
                  <a:cubicBezTo>
                    <a:pt x="48" y="312"/>
                    <a:pt x="85" y="362"/>
                    <a:pt x="106" y="421"/>
                  </a:cubicBezTo>
                  <a:lnTo>
                    <a:pt x="176" y="421"/>
                  </a:lnTo>
                  <a:lnTo>
                    <a:pt x="176" y="915"/>
                  </a:lnTo>
                  <a:lnTo>
                    <a:pt x="354" y="915"/>
                  </a:lnTo>
                  <a:lnTo>
                    <a:pt x="354" y="421"/>
                  </a:lnTo>
                  <a:lnTo>
                    <a:pt x="437" y="421"/>
                  </a:lnTo>
                  <a:cubicBezTo>
                    <a:pt x="447" y="401"/>
                    <a:pt x="459" y="378"/>
                    <a:pt x="472" y="361"/>
                  </a:cubicBezTo>
                  <a:cubicBezTo>
                    <a:pt x="496" y="331"/>
                    <a:pt x="525" y="302"/>
                    <a:pt x="558" y="282"/>
                  </a:cubicBezTo>
                  <a:close/>
                </a:path>
              </a:pathLst>
            </a:custGeom>
            <a:solidFill>
              <a:srgbClr val="E0121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02D27C7E-272C-411E-9E72-88E1C41A2EB3}"/>
                </a:ext>
              </a:extLst>
            </p:cNvPr>
            <p:cNvSpPr>
              <a:spLocks/>
            </p:cNvSpPr>
            <p:nvPr/>
          </p:nvSpPr>
          <p:spPr bwMode="black">
            <a:xfrm>
              <a:off x="2736" y="2230"/>
              <a:ext cx="273" cy="584"/>
            </a:xfrm>
            <a:custGeom>
              <a:avLst/>
              <a:gdLst>
                <a:gd name="T0" fmla="*/ 217 w 385"/>
                <a:gd name="T1" fmla="*/ 0 h 816"/>
                <a:gd name="T2" fmla="*/ 217 w 385"/>
                <a:gd name="T3" fmla="*/ 0 h 816"/>
                <a:gd name="T4" fmla="*/ 118 w 385"/>
                <a:gd name="T5" fmla="*/ 0 h 816"/>
                <a:gd name="T6" fmla="*/ 118 w 385"/>
                <a:gd name="T7" fmla="*/ 177 h 816"/>
                <a:gd name="T8" fmla="*/ 0 w 385"/>
                <a:gd name="T9" fmla="*/ 177 h 816"/>
                <a:gd name="T10" fmla="*/ 0 w 385"/>
                <a:gd name="T11" fmla="*/ 276 h 816"/>
                <a:gd name="T12" fmla="*/ 118 w 385"/>
                <a:gd name="T13" fmla="*/ 276 h 816"/>
                <a:gd name="T14" fmla="*/ 118 w 385"/>
                <a:gd name="T15" fmla="*/ 640 h 816"/>
                <a:gd name="T16" fmla="*/ 315 w 385"/>
                <a:gd name="T17" fmla="*/ 816 h 816"/>
                <a:gd name="T18" fmla="*/ 385 w 385"/>
                <a:gd name="T19" fmla="*/ 813 h 816"/>
                <a:gd name="T20" fmla="*/ 385 w 385"/>
                <a:gd name="T21" fmla="*/ 719 h 816"/>
                <a:gd name="T22" fmla="*/ 317 w 385"/>
                <a:gd name="T23" fmla="*/ 720 h 816"/>
                <a:gd name="T24" fmla="*/ 217 w 385"/>
                <a:gd name="T25" fmla="*/ 629 h 816"/>
                <a:gd name="T26" fmla="*/ 217 w 385"/>
                <a:gd name="T27" fmla="*/ 276 h 816"/>
                <a:gd name="T28" fmla="*/ 355 w 385"/>
                <a:gd name="T29" fmla="*/ 276 h 816"/>
                <a:gd name="T30" fmla="*/ 355 w 385"/>
                <a:gd name="T31" fmla="*/ 177 h 816"/>
                <a:gd name="T32" fmla="*/ 217 w 385"/>
                <a:gd name="T33" fmla="*/ 177 h 816"/>
                <a:gd name="T34" fmla="*/ 217 w 385"/>
                <a:gd name="T35" fmla="*/ 0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5" h="816">
                  <a:moveTo>
                    <a:pt x="217" y="0"/>
                  </a:moveTo>
                  <a:lnTo>
                    <a:pt x="217" y="0"/>
                  </a:lnTo>
                  <a:lnTo>
                    <a:pt x="118" y="0"/>
                  </a:lnTo>
                  <a:lnTo>
                    <a:pt x="118" y="177"/>
                  </a:lnTo>
                  <a:lnTo>
                    <a:pt x="0" y="177"/>
                  </a:lnTo>
                  <a:lnTo>
                    <a:pt x="0" y="276"/>
                  </a:lnTo>
                  <a:lnTo>
                    <a:pt x="118" y="276"/>
                  </a:lnTo>
                  <a:lnTo>
                    <a:pt x="118" y="640"/>
                  </a:lnTo>
                  <a:cubicBezTo>
                    <a:pt x="118" y="757"/>
                    <a:pt x="198" y="816"/>
                    <a:pt x="315" y="816"/>
                  </a:cubicBezTo>
                  <a:cubicBezTo>
                    <a:pt x="346" y="816"/>
                    <a:pt x="362" y="816"/>
                    <a:pt x="385" y="813"/>
                  </a:cubicBezTo>
                  <a:lnTo>
                    <a:pt x="385" y="719"/>
                  </a:lnTo>
                  <a:cubicBezTo>
                    <a:pt x="352" y="723"/>
                    <a:pt x="340" y="721"/>
                    <a:pt x="317" y="720"/>
                  </a:cubicBezTo>
                  <a:cubicBezTo>
                    <a:pt x="254" y="717"/>
                    <a:pt x="217" y="691"/>
                    <a:pt x="217" y="629"/>
                  </a:cubicBezTo>
                  <a:lnTo>
                    <a:pt x="217" y="276"/>
                  </a:lnTo>
                  <a:lnTo>
                    <a:pt x="355" y="276"/>
                  </a:lnTo>
                  <a:lnTo>
                    <a:pt x="355" y="177"/>
                  </a:lnTo>
                  <a:lnTo>
                    <a:pt x="217" y="177"/>
                  </a:lnTo>
                  <a:lnTo>
                    <a:pt x="2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6927FC7F-6DBB-4254-9BBD-2577D6076CC2}"/>
                </a:ext>
              </a:extLst>
            </p:cNvPr>
            <p:cNvSpPr>
              <a:spLocks/>
            </p:cNvSpPr>
            <p:nvPr/>
          </p:nvSpPr>
          <p:spPr bwMode="black">
            <a:xfrm>
              <a:off x="3050" y="2354"/>
              <a:ext cx="665" cy="455"/>
            </a:xfrm>
            <a:custGeom>
              <a:avLst/>
              <a:gdLst>
                <a:gd name="T0" fmla="*/ 706 w 939"/>
                <a:gd name="T1" fmla="*/ 0 h 637"/>
                <a:gd name="T2" fmla="*/ 706 w 939"/>
                <a:gd name="T3" fmla="*/ 0 h 637"/>
                <a:gd name="T4" fmla="*/ 494 w 939"/>
                <a:gd name="T5" fmla="*/ 111 h 637"/>
                <a:gd name="T6" fmla="*/ 297 w 939"/>
                <a:gd name="T7" fmla="*/ 0 h 637"/>
                <a:gd name="T8" fmla="*/ 109 w 939"/>
                <a:gd name="T9" fmla="*/ 94 h 637"/>
                <a:gd name="T10" fmla="*/ 109 w 939"/>
                <a:gd name="T11" fmla="*/ 4 h 637"/>
                <a:gd name="T12" fmla="*/ 0 w 939"/>
                <a:gd name="T13" fmla="*/ 4 h 637"/>
                <a:gd name="T14" fmla="*/ 0 w 939"/>
                <a:gd name="T15" fmla="*/ 637 h 637"/>
                <a:gd name="T16" fmla="*/ 109 w 939"/>
                <a:gd name="T17" fmla="*/ 637 h 637"/>
                <a:gd name="T18" fmla="*/ 109 w 939"/>
                <a:gd name="T19" fmla="*/ 282 h 637"/>
                <a:gd name="T20" fmla="*/ 264 w 939"/>
                <a:gd name="T21" fmla="*/ 101 h 637"/>
                <a:gd name="T22" fmla="*/ 406 w 939"/>
                <a:gd name="T23" fmla="*/ 272 h 637"/>
                <a:gd name="T24" fmla="*/ 406 w 939"/>
                <a:gd name="T25" fmla="*/ 637 h 637"/>
                <a:gd name="T26" fmla="*/ 534 w 939"/>
                <a:gd name="T27" fmla="*/ 637 h 637"/>
                <a:gd name="T28" fmla="*/ 534 w 939"/>
                <a:gd name="T29" fmla="*/ 279 h 637"/>
                <a:gd name="T30" fmla="*/ 687 w 939"/>
                <a:gd name="T31" fmla="*/ 101 h 637"/>
                <a:gd name="T32" fmla="*/ 831 w 939"/>
                <a:gd name="T33" fmla="*/ 274 h 637"/>
                <a:gd name="T34" fmla="*/ 831 w 939"/>
                <a:gd name="T35" fmla="*/ 637 h 637"/>
                <a:gd name="T36" fmla="*/ 939 w 939"/>
                <a:gd name="T37" fmla="*/ 637 h 637"/>
                <a:gd name="T38" fmla="*/ 939 w 939"/>
                <a:gd name="T39" fmla="*/ 253 h 637"/>
                <a:gd name="T40" fmla="*/ 706 w 939"/>
                <a:gd name="T4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39" h="637">
                  <a:moveTo>
                    <a:pt x="706" y="0"/>
                  </a:moveTo>
                  <a:lnTo>
                    <a:pt x="706" y="0"/>
                  </a:lnTo>
                  <a:cubicBezTo>
                    <a:pt x="617" y="0"/>
                    <a:pt x="547" y="36"/>
                    <a:pt x="494" y="111"/>
                  </a:cubicBezTo>
                  <a:cubicBezTo>
                    <a:pt x="453" y="39"/>
                    <a:pt x="383" y="0"/>
                    <a:pt x="297" y="0"/>
                  </a:cubicBezTo>
                  <a:cubicBezTo>
                    <a:pt x="203" y="0"/>
                    <a:pt x="149" y="46"/>
                    <a:pt x="109" y="94"/>
                  </a:cubicBezTo>
                  <a:lnTo>
                    <a:pt x="109" y="4"/>
                  </a:lnTo>
                  <a:lnTo>
                    <a:pt x="0" y="4"/>
                  </a:lnTo>
                  <a:lnTo>
                    <a:pt x="0" y="637"/>
                  </a:lnTo>
                  <a:lnTo>
                    <a:pt x="109" y="637"/>
                  </a:lnTo>
                  <a:lnTo>
                    <a:pt x="109" y="282"/>
                  </a:lnTo>
                  <a:cubicBezTo>
                    <a:pt x="109" y="177"/>
                    <a:pt x="172" y="101"/>
                    <a:pt x="264" y="101"/>
                  </a:cubicBezTo>
                  <a:cubicBezTo>
                    <a:pt x="355" y="101"/>
                    <a:pt x="406" y="165"/>
                    <a:pt x="406" y="272"/>
                  </a:cubicBezTo>
                  <a:lnTo>
                    <a:pt x="406" y="637"/>
                  </a:lnTo>
                  <a:lnTo>
                    <a:pt x="534" y="637"/>
                  </a:lnTo>
                  <a:lnTo>
                    <a:pt x="534" y="279"/>
                  </a:lnTo>
                  <a:cubicBezTo>
                    <a:pt x="534" y="173"/>
                    <a:pt x="593" y="101"/>
                    <a:pt x="687" y="101"/>
                  </a:cubicBezTo>
                  <a:cubicBezTo>
                    <a:pt x="781" y="101"/>
                    <a:pt x="831" y="164"/>
                    <a:pt x="831" y="274"/>
                  </a:cubicBezTo>
                  <a:lnTo>
                    <a:pt x="831" y="637"/>
                  </a:lnTo>
                  <a:lnTo>
                    <a:pt x="939" y="637"/>
                  </a:lnTo>
                  <a:lnTo>
                    <a:pt x="939" y="253"/>
                  </a:lnTo>
                  <a:cubicBezTo>
                    <a:pt x="939" y="97"/>
                    <a:pt x="850" y="0"/>
                    <a:pt x="70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88B3DD1B-38A0-43C5-BC8B-A068BAB1562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0" y="5721350"/>
            <a:ext cx="2530475" cy="450850"/>
          </a:xfrm>
        </p:spPr>
        <p:txBody>
          <a:bodyPr anchor="b" anchorCtr="0"/>
          <a:lstStyle>
            <a:lvl1pPr marL="0" indent="0" algn="r">
              <a:buFontTx/>
              <a:buNone/>
              <a:defRPr sz="18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960199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Slide Cog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406400" y="2514600"/>
            <a:ext cx="6400800" cy="2133600"/>
          </a:xfrm>
          <a:prstGeom prst="rect">
            <a:avLst/>
          </a:prstGeom>
        </p:spPr>
        <p:txBody>
          <a:bodyPr anchor="t"/>
          <a:lstStyle>
            <a:lvl1pPr algn="l">
              <a:defRPr sz="5333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</a:t>
            </a:r>
            <a:br>
              <a:rPr lang="en-GB" dirty="0"/>
            </a:br>
            <a:r>
              <a:rPr lang="en-GB" dirty="0"/>
              <a:t>Master title style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2616200"/>
            <a:ext cx="203200" cy="8128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400" y="76201"/>
            <a:ext cx="1397000" cy="423415"/>
          </a:xfrm>
          <a:prstGeom prst="rect">
            <a:avLst/>
          </a:prstGeom>
        </p:spPr>
      </p:pic>
      <p:sp>
        <p:nvSpPr>
          <p:cNvPr id="7" name="object 3"/>
          <p:cNvSpPr txBox="1"/>
          <p:nvPr/>
        </p:nvSpPr>
        <p:spPr>
          <a:xfrm>
            <a:off x="9245602" y="6375400"/>
            <a:ext cx="2641599" cy="181310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82123" algn="r">
              <a:spcBef>
                <a:spcPts val="140"/>
              </a:spcBef>
            </a:pPr>
            <a:r>
              <a:rPr lang="is-IS" sz="1067" dirty="0">
                <a:solidFill>
                  <a:srgbClr val="999999"/>
                </a:solidFill>
              </a:rPr>
              <a:t>© 2018 TM Forum |</a:t>
            </a:r>
            <a:r>
              <a:rPr lang="is-IS" sz="1067" spc="107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1067" smtClean="0">
                <a:solidFill>
                  <a:srgbClr val="999999"/>
                </a:solidFill>
              </a:rPr>
              <a:pPr marL="82123" algn="r">
                <a:spcBef>
                  <a:spcPts val="140"/>
                </a:spcBef>
              </a:pPr>
              <a:t>‹#›</a:t>
            </a:fld>
            <a:endParaRPr lang="is-IS" sz="1067" dirty="0">
              <a:solidFill>
                <a:srgbClr val="9999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266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efault Slide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685800"/>
            <a:ext cx="11582400" cy="406400"/>
          </a:xfrm>
        </p:spPr>
        <p:txBody>
          <a:bodyPr anchor="b">
            <a:noAutofit/>
          </a:bodyPr>
          <a:lstStyle>
            <a:lvl1pPr marL="0" indent="0">
              <a:buNone/>
              <a:defRPr sz="2133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092201"/>
            <a:ext cx="11582400" cy="5181601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401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3809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Slide Co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6400" y="2514601"/>
            <a:ext cx="10363200" cy="1219199"/>
          </a:xfrm>
        </p:spPr>
        <p:txBody>
          <a:bodyPr anchor="t"/>
          <a:lstStyle>
            <a:lvl1pPr>
              <a:defRPr sz="5333">
                <a:solidFill>
                  <a:srgbClr val="1D2F3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566400" y="6371767"/>
            <a:ext cx="1524000" cy="4058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6400" y="5562600"/>
            <a:ext cx="4775200" cy="304800"/>
          </a:xfrm>
        </p:spPr>
        <p:txBody>
          <a:bodyPr anchor="ctr">
            <a:noAutofit/>
          </a:bodyPr>
          <a:lstStyle>
            <a:lvl1pPr marL="0" indent="0">
              <a:buNone/>
              <a:defRPr sz="1867">
                <a:solidFill>
                  <a:schemeClr val="accent3"/>
                </a:solidFill>
                <a:latin typeface="+mn-lt"/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1" hasCustomPrompt="1"/>
          </p:nvPr>
        </p:nvSpPr>
        <p:spPr>
          <a:xfrm>
            <a:off x="406400" y="5257800"/>
            <a:ext cx="4775200" cy="304800"/>
          </a:xfrm>
        </p:spPr>
        <p:txBody>
          <a:bodyPr anchor="ctr">
            <a:noAutofit/>
          </a:bodyPr>
          <a:lstStyle>
            <a:lvl1pPr marL="0" indent="0">
              <a:buNone/>
              <a:defRPr sz="1867">
                <a:solidFill>
                  <a:schemeClr val="tx1"/>
                </a:solidFill>
                <a:latin typeface="+mn-lt"/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16200"/>
            <a:ext cx="203200" cy="812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074196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2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7416800" y="5969000"/>
            <a:ext cx="4775200" cy="889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787400"/>
            <a:ext cx="12192000" cy="538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effectLst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6400" y="5562600"/>
            <a:ext cx="4775200" cy="304800"/>
          </a:xfrm>
        </p:spPr>
        <p:txBody>
          <a:bodyPr anchor="ctr">
            <a:noAutofit/>
          </a:bodyPr>
          <a:lstStyle>
            <a:lvl1pPr marL="0" indent="0">
              <a:buNone/>
              <a:defRPr sz="1867">
                <a:solidFill>
                  <a:schemeClr val="accent3"/>
                </a:solidFill>
                <a:latin typeface="+mn-lt"/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406400" y="5257800"/>
            <a:ext cx="4775200" cy="304800"/>
          </a:xfrm>
        </p:spPr>
        <p:txBody>
          <a:bodyPr anchor="ctr">
            <a:noAutofit/>
          </a:bodyPr>
          <a:lstStyle>
            <a:lvl1pPr marL="0" indent="0">
              <a:buNone/>
              <a:defRPr sz="1867">
                <a:solidFill>
                  <a:schemeClr val="tx1"/>
                </a:solidFill>
                <a:latin typeface="+mn-lt"/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7620000" y="0"/>
            <a:ext cx="457200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11" descr="TMForum_Logo2018.RedGray-CMYK-NE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76201"/>
            <a:ext cx="1422400" cy="431113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406400" y="2514601"/>
            <a:ext cx="6400800" cy="1219199"/>
          </a:xfrm>
        </p:spPr>
        <p:txBody>
          <a:bodyPr numCol="1" anchor="t"/>
          <a:lstStyle>
            <a:lvl1pPr>
              <a:defRPr sz="5333">
                <a:solidFill>
                  <a:srgbClr val="1D2F3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0" y="2616200"/>
            <a:ext cx="203200" cy="812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9963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3 -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"/>
            <a:ext cx="12192000" cy="6857999"/>
          </a:xfrm>
          <a:prstGeom prst="rect">
            <a:avLst/>
          </a:prstGeom>
          <a:solidFill>
            <a:srgbClr val="29313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400" y="76201"/>
            <a:ext cx="1397000" cy="423415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6400" y="5562600"/>
            <a:ext cx="4775200" cy="304800"/>
          </a:xfrm>
        </p:spPr>
        <p:txBody>
          <a:bodyPr anchor="ctr">
            <a:noAutofit/>
          </a:bodyPr>
          <a:lstStyle>
            <a:lvl1pPr marL="0" indent="0">
              <a:buNone/>
              <a:defRPr sz="1867">
                <a:solidFill>
                  <a:srgbClr val="FFFFFF"/>
                </a:solidFill>
                <a:latin typeface="+mn-lt"/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1" hasCustomPrompt="1"/>
          </p:nvPr>
        </p:nvSpPr>
        <p:spPr>
          <a:xfrm>
            <a:off x="406400" y="5257800"/>
            <a:ext cx="4775200" cy="304800"/>
          </a:xfrm>
        </p:spPr>
        <p:txBody>
          <a:bodyPr anchor="ctr">
            <a:noAutofit/>
          </a:bodyPr>
          <a:lstStyle>
            <a:lvl1pPr marL="0" indent="0">
              <a:buNone/>
              <a:defRPr sz="1867">
                <a:solidFill>
                  <a:srgbClr val="FFFFFF"/>
                </a:solidFill>
                <a:latin typeface="+mn-lt"/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0" y="2616200"/>
            <a:ext cx="203200" cy="8128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406400" y="2514601"/>
            <a:ext cx="10363200" cy="1219199"/>
          </a:xfrm>
        </p:spPr>
        <p:txBody>
          <a:bodyPr anchor="t"/>
          <a:lstStyle>
            <a:lvl1pPr>
              <a:defRPr sz="5333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6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685800"/>
            <a:ext cx="5689600" cy="5588000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685800"/>
            <a:ext cx="5791200" cy="5588000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203200" y="136356"/>
            <a:ext cx="10261600" cy="312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863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685800"/>
            <a:ext cx="5691717" cy="640560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97599"/>
            <a:ext cx="5691717" cy="4776201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1" y="685800"/>
            <a:ext cx="5795433" cy="640560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6001" y="1497599"/>
            <a:ext cx="5795433" cy="4776201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871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11582400" cy="1828800"/>
          </a:xfrm>
        </p:spPr>
        <p:txBody>
          <a:bodyPr>
            <a:normAutofit/>
          </a:bodyPr>
          <a:lstStyle>
            <a:lvl1pPr marL="0" indent="0">
              <a:buNone/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304800" y="4445000"/>
            <a:ext cx="2844800" cy="609600"/>
          </a:xfrm>
        </p:spPr>
        <p:txBody>
          <a:bodyPr>
            <a:noAutofit/>
          </a:bodyPr>
          <a:lstStyle>
            <a:lvl1pPr marL="0" indent="0">
              <a:buNone/>
              <a:defRPr sz="1467" i="1" baseline="0">
                <a:solidFill>
                  <a:srgbClr val="999999"/>
                </a:solidFill>
              </a:defRPr>
            </a:lvl1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0" name="Content Placeholder 8"/>
          <p:cNvSpPr>
            <a:spLocks noGrp="1"/>
          </p:cNvSpPr>
          <p:nvPr>
            <p:ph sz="quarter" idx="11" hasCustomPrompt="1"/>
          </p:nvPr>
        </p:nvSpPr>
        <p:spPr>
          <a:xfrm>
            <a:off x="304800" y="3937000"/>
            <a:ext cx="2844800" cy="304800"/>
          </a:xfrm>
        </p:spPr>
        <p:txBody>
          <a:bodyPr>
            <a:noAutofit/>
          </a:bodyPr>
          <a:lstStyle>
            <a:lvl1pPr marL="0" indent="0">
              <a:buNone/>
              <a:defRPr sz="2133" i="1" baseline="0">
                <a:solidFill>
                  <a:srgbClr val="999999"/>
                </a:solidFill>
              </a:defRPr>
            </a:lvl1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1" name="object 12"/>
          <p:cNvSpPr/>
          <p:nvPr/>
        </p:nvSpPr>
        <p:spPr>
          <a:xfrm>
            <a:off x="406400" y="4444999"/>
            <a:ext cx="711200" cy="60959"/>
          </a:xfrm>
          <a:custGeom>
            <a:avLst/>
            <a:gdLst/>
            <a:ahLst/>
            <a:cxnLst/>
            <a:rect l="l" t="t" r="r" b="b"/>
            <a:pathLst>
              <a:path w="628650">
                <a:moveTo>
                  <a:pt x="0" y="0"/>
                </a:moveTo>
                <a:lnTo>
                  <a:pt x="628230" y="0"/>
                </a:lnTo>
              </a:path>
            </a:pathLst>
          </a:custGeom>
          <a:ln w="6350">
            <a:solidFill>
              <a:srgbClr val="E8222C"/>
            </a:solidFill>
          </a:ln>
        </p:spPr>
        <p:txBody>
          <a:bodyPr wrap="square" lIns="0" tIns="0" rIns="0" bIns="0" rtlCol="0"/>
          <a:lstStyle/>
          <a:p>
            <a:endParaRPr sz="2400"/>
          </a:p>
        </p:txBody>
      </p:sp>
      <p:sp>
        <p:nvSpPr>
          <p:cNvPr id="14" name="Content Placeholder 8"/>
          <p:cNvSpPr>
            <a:spLocks noGrp="1"/>
          </p:cNvSpPr>
          <p:nvPr>
            <p:ph sz="quarter" idx="12" hasCustomPrompt="1"/>
          </p:nvPr>
        </p:nvSpPr>
        <p:spPr>
          <a:xfrm>
            <a:off x="304800" y="787400"/>
            <a:ext cx="2844800" cy="609600"/>
          </a:xfrm>
        </p:spPr>
        <p:txBody>
          <a:bodyPr>
            <a:noAutofit/>
          </a:bodyPr>
          <a:lstStyle>
            <a:lvl1pPr marL="0" indent="0">
              <a:buNone/>
              <a:defRPr sz="12800" i="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“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199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200" y="136356"/>
            <a:ext cx="10261600" cy="312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685800"/>
            <a:ext cx="11582400" cy="568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object 3"/>
          <p:cNvSpPr txBox="1"/>
          <p:nvPr/>
        </p:nvSpPr>
        <p:spPr>
          <a:xfrm>
            <a:off x="9347201" y="6477000"/>
            <a:ext cx="2641599" cy="181310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82123" algn="r">
              <a:spcBef>
                <a:spcPts val="140"/>
              </a:spcBef>
            </a:pPr>
            <a:r>
              <a:rPr lang="is-IS" sz="1067" dirty="0">
                <a:solidFill>
                  <a:srgbClr val="999999"/>
                </a:solidFill>
              </a:rPr>
              <a:t>© 2018 TM Forum |</a:t>
            </a:r>
            <a:r>
              <a:rPr lang="is-IS" sz="1067" spc="107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1067" smtClean="0">
                <a:solidFill>
                  <a:srgbClr val="999999"/>
                </a:solidFill>
              </a:rPr>
              <a:pPr marL="82123" algn="r">
                <a:spcBef>
                  <a:spcPts val="140"/>
                </a:spcBef>
              </a:pPr>
              <a:t>‹#›</a:t>
            </a:fld>
            <a:endParaRPr lang="is-IS" sz="1067" dirty="0">
              <a:solidFill>
                <a:srgbClr val="999999"/>
              </a:solidFill>
            </a:endParaRPr>
          </a:p>
        </p:txBody>
      </p:sp>
      <p:pic>
        <p:nvPicPr>
          <p:cNvPr id="8" name="Picture 7" descr="TMForum_Logo2018.RedGray-CMYK-NEW.pn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76201"/>
            <a:ext cx="1422400" cy="43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676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6" r:id="rId13"/>
  </p:sldLayoutIdLst>
  <p:txStyles>
    <p:titleStyle>
      <a:lvl1pPr algn="l" defTabSz="609585" rtl="0" eaLnBrk="1" latinLnBrk="0" hangingPunct="1">
        <a:spcBef>
          <a:spcPct val="0"/>
        </a:spcBef>
        <a:buNone/>
        <a:defRPr sz="2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14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»"/>
        <a:defRPr sz="14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400" y="76201"/>
            <a:ext cx="1397000" cy="423415"/>
          </a:xfrm>
          <a:prstGeom prst="rect">
            <a:avLst/>
          </a:prstGeom>
        </p:spPr>
      </p:pic>
      <p:sp>
        <p:nvSpPr>
          <p:cNvPr id="8" name="object 3"/>
          <p:cNvSpPr txBox="1"/>
          <p:nvPr/>
        </p:nvSpPr>
        <p:spPr>
          <a:xfrm>
            <a:off x="9245602" y="6375400"/>
            <a:ext cx="2641599" cy="181310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82123" algn="r">
              <a:spcBef>
                <a:spcPts val="140"/>
              </a:spcBef>
            </a:pPr>
            <a:r>
              <a:rPr lang="is-IS" sz="1067" dirty="0">
                <a:solidFill>
                  <a:srgbClr val="999999"/>
                </a:solidFill>
              </a:rPr>
              <a:t>© 2017 TM Forum |</a:t>
            </a:r>
            <a:r>
              <a:rPr lang="is-IS" sz="1067" spc="107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1067" smtClean="0">
                <a:solidFill>
                  <a:srgbClr val="999999"/>
                </a:solidFill>
              </a:rPr>
              <a:pPr marL="82123" algn="r">
                <a:spcBef>
                  <a:spcPts val="140"/>
                </a:spcBef>
              </a:pPr>
              <a:t>‹#›</a:t>
            </a:fld>
            <a:endParaRPr lang="is-IS" sz="1067" dirty="0">
              <a:solidFill>
                <a:srgbClr val="9999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030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81CCA6F-77D9-4E13-B919-BEA84B1BB4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4800" dirty="0" err="1"/>
              <a:t>Muti</a:t>
            </a:r>
            <a:r>
              <a:rPr lang="en-GB" sz="4800" dirty="0"/>
              <a:t> SDO Autonomous Network Coordination Workshop  Presentation </a:t>
            </a:r>
            <a:endParaRPr lang="en-US" sz="4267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E2E13BE7-1626-44AC-9243-572DB80DFE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28 </a:t>
            </a:r>
            <a:r>
              <a:rPr lang="en-GB" sz="2400" baseline="30000" dirty="0" err="1"/>
              <a:t>th</a:t>
            </a:r>
            <a:r>
              <a:rPr lang="en-GB" sz="2400" dirty="0"/>
              <a:t> Sept 2020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EA39F9-6AA1-427E-8467-CE8F357F302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TM Forum </a:t>
            </a:r>
          </a:p>
        </p:txBody>
      </p:sp>
    </p:spTree>
    <p:extLst>
      <p:ext uri="{BB962C8B-B14F-4D97-AF65-F5344CB8AC3E}">
        <p14:creationId xmlns:p14="http://schemas.microsoft.com/office/powerpoint/2010/main" val="390981350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F5FAE3B-FD3B-44B7-ACE2-5A9436B0B4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+mj-lt"/>
              <a:buAutoNum type="arabicPeriod"/>
            </a:pPr>
            <a:r>
              <a:rPr lang="en-US" b="1" i="0" dirty="0">
                <a:solidFill>
                  <a:srgbClr val="172B4D"/>
                </a:solidFill>
                <a:effectLst/>
                <a:latin typeface="-apple-system"/>
              </a:rPr>
              <a:t>Share information</a:t>
            </a: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 </a:t>
            </a:r>
            <a:b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and ideas on the vision, key points and activities of each organization developing AN solutions using their unique domain skills.</a:t>
            </a:r>
          </a:p>
          <a:p>
            <a:pPr algn="l">
              <a:buFont typeface="+mj-lt"/>
              <a:buAutoNum type="arabicPeriod"/>
            </a:pPr>
            <a:r>
              <a:rPr lang="en-US" b="1" i="0" dirty="0">
                <a:solidFill>
                  <a:srgbClr val="172B4D"/>
                </a:solidFill>
                <a:effectLst/>
                <a:latin typeface="-apple-system"/>
              </a:rPr>
              <a:t>Discuss the gaps</a:t>
            </a: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 </a:t>
            </a:r>
            <a:b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and key topics in industry activities for reaching industry consensus and building the collaboration ecosystem for E2E AN blueprint.</a:t>
            </a:r>
          </a:p>
          <a:p>
            <a:pPr algn="l">
              <a:buFont typeface="+mj-lt"/>
              <a:buAutoNum type="arabicPeriod"/>
            </a:pPr>
            <a:r>
              <a:rPr lang="en-US" b="1" i="0" dirty="0">
                <a:solidFill>
                  <a:srgbClr val="172B4D"/>
                </a:solidFill>
                <a:effectLst/>
                <a:latin typeface="-apple-system"/>
              </a:rPr>
              <a:t>Establish the collaboration proposal</a:t>
            </a: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 and </a:t>
            </a:r>
            <a:r>
              <a:rPr lang="en-US" b="1" i="0" dirty="0">
                <a:solidFill>
                  <a:srgbClr val="172B4D"/>
                </a:solidFill>
                <a:effectLst/>
                <a:latin typeface="-apple-system"/>
              </a:rPr>
              <a:t>technical topics of common interest</a:t>
            </a: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 </a:t>
            </a:r>
            <a:b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</a:b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as the basis for subsequent multi-SDO discussions for Autonomous Networks.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7A06DF4-C0C0-4189-9070-24EEDBB893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Workshop Objectives</a:t>
            </a:r>
          </a:p>
        </p:txBody>
      </p:sp>
    </p:spTree>
    <p:extLst>
      <p:ext uri="{BB962C8B-B14F-4D97-AF65-F5344CB8AC3E}">
        <p14:creationId xmlns:p14="http://schemas.microsoft.com/office/powerpoint/2010/main" val="2063461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E6D11FB-253D-40A9-9D9F-4581C99F69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7070680"/>
              </p:ext>
            </p:extLst>
          </p:nvPr>
        </p:nvGraphicFramePr>
        <p:xfrm>
          <a:off x="304800" y="685800"/>
          <a:ext cx="11582400" cy="4833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1446">
                  <a:extLst>
                    <a:ext uri="{9D8B030D-6E8A-4147-A177-3AD203B41FA5}">
                      <a16:colId xmlns:a16="http://schemas.microsoft.com/office/drawing/2014/main" val="522096018"/>
                    </a:ext>
                  </a:extLst>
                </a:gridCol>
                <a:gridCol w="6080154">
                  <a:extLst>
                    <a:ext uri="{9D8B030D-6E8A-4147-A177-3AD203B41FA5}">
                      <a16:colId xmlns:a16="http://schemas.microsoft.com/office/drawing/2014/main" val="4016526220"/>
                    </a:ext>
                  </a:extLst>
                </a:gridCol>
                <a:gridCol w="3860800">
                  <a:extLst>
                    <a:ext uri="{9D8B030D-6E8A-4147-A177-3AD203B41FA5}">
                      <a16:colId xmlns:a16="http://schemas.microsoft.com/office/drawing/2014/main" val="19761926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GB" b="1" dirty="0">
                          <a:solidFill>
                            <a:schemeClr val="bg1"/>
                          </a:solidFill>
                          <a:effectLst/>
                        </a:rPr>
                        <a:t>TIME BST ( GMT+1)</a:t>
                      </a:r>
                    </a:p>
                  </a:txBody>
                  <a:tcPr marL="31750" marR="31750" marT="22225" marB="22225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b="1">
                          <a:solidFill>
                            <a:schemeClr val="bg1"/>
                          </a:solidFill>
                          <a:effectLst/>
                        </a:rPr>
                        <a:t>Topic</a:t>
                      </a:r>
                    </a:p>
                  </a:txBody>
                  <a:tcPr marL="31750" marR="31750" marT="22225" marB="22225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b="1" dirty="0">
                          <a:solidFill>
                            <a:schemeClr val="bg1"/>
                          </a:solidFill>
                          <a:effectLst/>
                        </a:rPr>
                        <a:t>Lead</a:t>
                      </a:r>
                    </a:p>
                  </a:txBody>
                  <a:tcPr marL="31750" marR="31750" marT="22225" marB="22225"/>
                </a:tc>
                <a:extLst>
                  <a:ext uri="{0D108BD9-81ED-4DB2-BD59-A6C34878D82A}">
                    <a16:rowId xmlns:a16="http://schemas.microsoft.com/office/drawing/2014/main" val="23420865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09:00</a:t>
                      </a:r>
                    </a:p>
                  </a:txBody>
                  <a:tcPr marL="31750" marR="31750" marT="22225" marB="22225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Introduction and welcome</a:t>
                      </a:r>
                    </a:p>
                  </a:txBody>
                  <a:tcPr marL="31750" marR="31750" marT="22225" marB="22225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dirty="0">
                          <a:effectLst/>
                        </a:rPr>
                        <a:t>TM Forum representative</a:t>
                      </a:r>
                    </a:p>
                  </a:txBody>
                  <a:tcPr marL="31750" marR="31750" marT="22225" marB="22225"/>
                </a:tc>
                <a:extLst>
                  <a:ext uri="{0D108BD9-81ED-4DB2-BD59-A6C34878D82A}">
                    <a16:rowId xmlns:a16="http://schemas.microsoft.com/office/drawing/2014/main" val="408383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09:05</a:t>
                      </a:r>
                    </a:p>
                  </a:txBody>
                  <a:tcPr marL="31750" marR="31750" marT="22225" marB="22225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Round table attendee introductions</a:t>
                      </a:r>
                    </a:p>
                  </a:txBody>
                  <a:tcPr marL="31750" marR="31750" marT="22225" marB="22225"/>
                </a:tc>
                <a:tc>
                  <a:txBody>
                    <a:bodyPr/>
                    <a:lstStyle/>
                    <a:p>
                      <a:pPr algn="l" fontAlgn="t"/>
                      <a:endParaRPr lang="en-GB" dirty="0">
                        <a:effectLst/>
                      </a:endParaRPr>
                    </a:p>
                  </a:txBody>
                  <a:tcPr marL="31750" marR="31750" marT="22225" marB="22225"/>
                </a:tc>
                <a:extLst>
                  <a:ext uri="{0D108BD9-81ED-4DB2-BD59-A6C34878D82A}">
                    <a16:rowId xmlns:a16="http://schemas.microsoft.com/office/drawing/2014/main" val="938682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09:15</a:t>
                      </a:r>
                    </a:p>
                  </a:txBody>
                  <a:tcPr marL="31750" marR="31750" marT="22225" marB="22225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Overview of workshop and objectives</a:t>
                      </a:r>
                    </a:p>
                  </a:txBody>
                  <a:tcPr marL="31750" marR="31750" marT="22225" marB="22225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TMF Forum</a:t>
                      </a:r>
                    </a:p>
                  </a:txBody>
                  <a:tcPr marL="31750" marR="31750" marT="22225" marB="22225"/>
                </a:tc>
                <a:extLst>
                  <a:ext uri="{0D108BD9-81ED-4DB2-BD59-A6C34878D82A}">
                    <a16:rowId xmlns:a16="http://schemas.microsoft.com/office/drawing/2014/main" val="37205459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09:30</a:t>
                      </a:r>
                    </a:p>
                  </a:txBody>
                  <a:tcPr marL="31750" marR="31750" marT="22225" marB="22225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Share information on curent Autonomous Network activities</a:t>
                      </a:r>
                    </a:p>
                  </a:txBody>
                  <a:tcPr marL="31750" marR="31750" marT="22225" marB="22225"/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GB" dirty="0">
                          <a:effectLst/>
                        </a:rPr>
                      </a:br>
                      <a:endParaRPr lang="en-GB" dirty="0">
                        <a:effectLst/>
                      </a:endParaRPr>
                    </a:p>
                  </a:txBody>
                  <a:tcPr marL="31750" marR="31750" marT="22225" marB="22225"/>
                </a:tc>
                <a:extLst>
                  <a:ext uri="{0D108BD9-81ED-4DB2-BD59-A6C34878D82A}">
                    <a16:rowId xmlns:a16="http://schemas.microsoft.com/office/drawing/2014/main" val="19884499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10:00</a:t>
                      </a:r>
                    </a:p>
                  </a:txBody>
                  <a:tcPr marL="31750" marR="31750" marT="22225" marB="22225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Ditto</a:t>
                      </a:r>
                    </a:p>
                  </a:txBody>
                  <a:tcPr marL="31750" marR="31750" marT="22225" marB="22225"/>
                </a:tc>
                <a:tc>
                  <a:txBody>
                    <a:bodyPr/>
                    <a:lstStyle/>
                    <a:p>
                      <a:pPr algn="l" fontAlgn="t"/>
                      <a:endParaRPr lang="en-GB" dirty="0">
                        <a:effectLst/>
                      </a:endParaRPr>
                    </a:p>
                  </a:txBody>
                  <a:tcPr marL="31750" marR="31750" marT="22225" marB="22225"/>
                </a:tc>
                <a:extLst>
                  <a:ext uri="{0D108BD9-81ED-4DB2-BD59-A6C34878D82A}">
                    <a16:rowId xmlns:a16="http://schemas.microsoft.com/office/drawing/2014/main" val="2537120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10:30</a:t>
                      </a:r>
                    </a:p>
                  </a:txBody>
                  <a:tcPr marL="31750" marR="31750" marT="22225" marB="22225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Discussion of Industry Gaps</a:t>
                      </a:r>
                    </a:p>
                  </a:txBody>
                  <a:tcPr marL="31750" marR="31750" marT="22225" marB="22225"/>
                </a:tc>
                <a:tc>
                  <a:txBody>
                    <a:bodyPr/>
                    <a:lstStyle/>
                    <a:p>
                      <a:pPr algn="l" fontAlgn="t"/>
                      <a:endParaRPr lang="en-GB" dirty="0">
                        <a:effectLst/>
                      </a:endParaRPr>
                    </a:p>
                  </a:txBody>
                  <a:tcPr marL="31750" marR="31750" marT="22225" marB="22225"/>
                </a:tc>
                <a:extLst>
                  <a:ext uri="{0D108BD9-81ED-4DB2-BD59-A6C34878D82A}">
                    <a16:rowId xmlns:a16="http://schemas.microsoft.com/office/drawing/2014/main" val="2679138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11:00</a:t>
                      </a:r>
                    </a:p>
                  </a:txBody>
                  <a:tcPr marL="31750" marR="31750" marT="22225" marB="22225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>
                          <a:effectLst/>
                        </a:rPr>
                        <a:t>Open discussion on areas of common interest</a:t>
                      </a:r>
                    </a:p>
                  </a:txBody>
                  <a:tcPr marL="31750" marR="31750" marT="22225" marB="22225"/>
                </a:tc>
                <a:tc>
                  <a:txBody>
                    <a:bodyPr/>
                    <a:lstStyle/>
                    <a:p>
                      <a:pPr algn="l" fontAlgn="t"/>
                      <a:endParaRPr lang="en-GB" dirty="0">
                        <a:effectLst/>
                      </a:endParaRPr>
                    </a:p>
                  </a:txBody>
                  <a:tcPr marL="31750" marR="31750" marT="22225" marB="22225"/>
                </a:tc>
                <a:extLst>
                  <a:ext uri="{0D108BD9-81ED-4DB2-BD59-A6C34878D82A}">
                    <a16:rowId xmlns:a16="http://schemas.microsoft.com/office/drawing/2014/main" val="2206525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11:45</a:t>
                      </a:r>
                    </a:p>
                  </a:txBody>
                  <a:tcPr marL="31750" marR="31750" marT="22225" marB="22225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dirty="0" err="1">
                          <a:effectLst/>
                        </a:rPr>
                        <a:t>Summarise</a:t>
                      </a:r>
                      <a:r>
                        <a:rPr lang="en-US" dirty="0">
                          <a:effectLst/>
                        </a:rPr>
                        <a:t> and review next steps</a:t>
                      </a:r>
                    </a:p>
                  </a:txBody>
                  <a:tcPr marL="31750" marR="31750" marT="22225" marB="22225"/>
                </a:tc>
                <a:tc>
                  <a:txBody>
                    <a:bodyPr/>
                    <a:lstStyle/>
                    <a:p>
                      <a:pPr algn="l" fontAlgn="t"/>
                      <a:endParaRPr lang="en-GB" dirty="0">
                        <a:effectLst/>
                      </a:endParaRPr>
                    </a:p>
                  </a:txBody>
                  <a:tcPr marL="31750" marR="31750" marT="22225" marB="22225"/>
                </a:tc>
                <a:extLst>
                  <a:ext uri="{0D108BD9-81ED-4DB2-BD59-A6C34878D82A}">
                    <a16:rowId xmlns:a16="http://schemas.microsoft.com/office/drawing/2014/main" val="36085793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12:00</a:t>
                      </a:r>
                    </a:p>
                  </a:txBody>
                  <a:tcPr marL="31750" marR="31750" marT="22225" marB="22225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>
                          <a:effectLst/>
                        </a:rPr>
                        <a:t>Close</a:t>
                      </a:r>
                    </a:p>
                  </a:txBody>
                  <a:tcPr marL="31750" marR="31750" marT="22225" marB="22225"/>
                </a:tc>
                <a:tc>
                  <a:txBody>
                    <a:bodyPr/>
                    <a:lstStyle/>
                    <a:p>
                      <a:pPr algn="l" fontAlgn="t"/>
                      <a:endParaRPr lang="en-GB" dirty="0">
                        <a:effectLst/>
                      </a:endParaRPr>
                    </a:p>
                  </a:txBody>
                  <a:tcPr marL="31750" marR="31750" marT="22225" marB="22225"/>
                </a:tc>
                <a:extLst>
                  <a:ext uri="{0D108BD9-81ED-4DB2-BD59-A6C34878D82A}">
                    <a16:rowId xmlns:a16="http://schemas.microsoft.com/office/drawing/2014/main" val="1743797779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6436B2C5-B586-49C1-B309-B9491BE3C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Workshop Agenda: Draft update when agreed </a:t>
            </a:r>
          </a:p>
        </p:txBody>
      </p:sp>
    </p:spTree>
    <p:extLst>
      <p:ext uri="{BB962C8B-B14F-4D97-AF65-F5344CB8AC3E}">
        <p14:creationId xmlns:p14="http://schemas.microsoft.com/office/powerpoint/2010/main" val="4277609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C4A72C-CA11-430E-8439-CE11A3A7E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6180A1-41C1-4865-BD30-C8521C562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 of Industry challenge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44B957-E8EC-4408-BD37-BF8AD8F31BE8}"/>
              </a:ext>
            </a:extLst>
          </p:cNvPr>
          <p:cNvSpPr txBox="1"/>
          <p:nvPr/>
        </p:nvSpPr>
        <p:spPr>
          <a:xfrm rot="20589818">
            <a:off x="1589714" y="2474752"/>
            <a:ext cx="66852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Add overview of Business Architecture</a:t>
            </a:r>
          </a:p>
        </p:txBody>
      </p:sp>
    </p:spTree>
    <p:extLst>
      <p:ext uri="{BB962C8B-B14F-4D97-AF65-F5344CB8AC3E}">
        <p14:creationId xmlns:p14="http://schemas.microsoft.com/office/powerpoint/2010/main" val="237152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49EA51-9C12-4234-87E6-2DA75733A0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6180A1-41C1-4865-BD30-C8521C562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 of suggested areas for common agreement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44B957-E8EC-4408-BD37-BF8AD8F31BE8}"/>
              </a:ext>
            </a:extLst>
          </p:cNvPr>
          <p:cNvSpPr txBox="1"/>
          <p:nvPr/>
        </p:nvSpPr>
        <p:spPr>
          <a:xfrm rot="20589818">
            <a:off x="2528176" y="2474752"/>
            <a:ext cx="48083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Add list of concerns /topics</a:t>
            </a:r>
          </a:p>
        </p:txBody>
      </p:sp>
    </p:spTree>
    <p:extLst>
      <p:ext uri="{BB962C8B-B14F-4D97-AF65-F5344CB8AC3E}">
        <p14:creationId xmlns:p14="http://schemas.microsoft.com/office/powerpoint/2010/main" val="985510560"/>
      </p:ext>
    </p:extLst>
  </p:cSld>
  <p:clrMapOvr>
    <a:masterClrMapping/>
  </p:clrMapOvr>
</p:sld>
</file>

<file path=ppt/theme/theme1.xml><?xml version="1.0" encoding="utf-8"?>
<a:theme xmlns:a="http://schemas.openxmlformats.org/drawingml/2006/main" name="TMF2018">
  <a:themeElements>
    <a:clrScheme name="TMForum">
      <a:dk1>
        <a:srgbClr val="29313B"/>
      </a:dk1>
      <a:lt1>
        <a:sysClr val="window" lastClr="FFFFFF"/>
      </a:lt1>
      <a:dk2>
        <a:srgbClr val="29313B"/>
      </a:dk2>
      <a:lt2>
        <a:srgbClr val="FFFFFF"/>
      </a:lt2>
      <a:accent1>
        <a:srgbClr val="E0121D"/>
      </a:accent1>
      <a:accent2>
        <a:srgbClr val="29313B"/>
      </a:accent2>
      <a:accent3>
        <a:srgbClr val="999999"/>
      </a:accent3>
      <a:accent4>
        <a:srgbClr val="133595"/>
      </a:accent4>
      <a:accent5>
        <a:srgbClr val="572F7E"/>
      </a:accent5>
      <a:accent6>
        <a:srgbClr val="FD7F3A"/>
      </a:accent6>
      <a:hlink>
        <a:srgbClr val="E0121D"/>
      </a:hlink>
      <a:folHlink>
        <a:srgbClr val="9B1C1F"/>
      </a:folHlink>
    </a:clrScheme>
    <a:fontScheme name="Office 2">
      <a:majorFont>
        <a:latin typeface="Georg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MF2018" id="{9B947590-90B2-40BF-8F6B-3E63306877A5}" vid="{F87D310B-C6E4-4B34-8430-464ABAB51938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Georg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TMF2018</Template>
  <TotalTime>0</TotalTime>
  <Words>176</Words>
  <Application>Microsoft Office PowerPoint</Application>
  <PresentationFormat>Widescreen</PresentationFormat>
  <Paragraphs>36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-apple-system</vt:lpstr>
      <vt:lpstr>Arial</vt:lpstr>
      <vt:lpstr>Calibri</vt:lpstr>
      <vt:lpstr>Georgia</vt:lpstr>
      <vt:lpstr>TMF2018</vt:lpstr>
      <vt:lpstr>Custom Design</vt:lpstr>
      <vt:lpstr>Muti SDO Autonomous Network Coordination Workshop  Presentation </vt:lpstr>
      <vt:lpstr>Workshop Objectives</vt:lpstr>
      <vt:lpstr>Workshop Agenda: Draft update when agreed </vt:lpstr>
      <vt:lpstr>Overview of Industry challenge</vt:lpstr>
      <vt:lpstr>Overview of suggested areas for common agreement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Milham</dc:creator>
  <cp:lastModifiedBy>David Milham</cp:lastModifiedBy>
  <cp:revision>4</cp:revision>
  <dcterms:created xsi:type="dcterms:W3CDTF">2020-09-09T22:00:22Z</dcterms:created>
  <dcterms:modified xsi:type="dcterms:W3CDTF">2020-09-09T22:28:14Z</dcterms:modified>
</cp:coreProperties>
</file>