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4"/>
    <p:sldMasterId id="2147483696" r:id="rId5"/>
  </p:sldMasterIdLst>
  <p:notesMasterIdLst>
    <p:notesMasterId r:id="rId18"/>
  </p:notesMasterIdLst>
  <p:handoutMasterIdLst>
    <p:handoutMasterId r:id="rId19"/>
  </p:handoutMasterIdLst>
  <p:sldIdLst>
    <p:sldId id="5380" r:id="rId6"/>
    <p:sldId id="5382" r:id="rId7"/>
    <p:sldId id="4943" r:id="rId8"/>
    <p:sldId id="4251" r:id="rId9"/>
    <p:sldId id="259" r:id="rId10"/>
    <p:sldId id="4282" r:id="rId11"/>
    <p:sldId id="334" r:id="rId12"/>
    <p:sldId id="4945" r:id="rId13"/>
    <p:sldId id="5381" r:id="rId14"/>
    <p:sldId id="4927" r:id="rId15"/>
    <p:sldId id="5383" r:id="rId16"/>
    <p:sldId id="4871" r:id="rId17"/>
  </p:sldIdLst>
  <p:sldSz cx="9144000" cy="5143500" type="screen16x9"/>
  <p:notesSz cx="9144000" cy="51498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87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ng Sun" initials="DS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2F3A"/>
    <a:srgbClr val="D6262E"/>
    <a:srgbClr val="A7A9AC"/>
    <a:srgbClr val="DC1C22"/>
    <a:srgbClr val="9B1C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38" autoAdjust="0"/>
    <p:restoredTop sz="96047" autoAdjust="0"/>
  </p:normalViewPr>
  <p:slideViewPr>
    <p:cSldViewPr>
      <p:cViewPr varScale="1">
        <p:scale>
          <a:sx n="109" d="100"/>
          <a:sy n="109" d="100"/>
        </p:scale>
        <p:origin x="816" y="82"/>
      </p:cViewPr>
      <p:guideLst>
        <p:guide orient="horz" pos="2880"/>
        <p:guide pos="2160"/>
        <p:guide orient="horz"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FC6CD-BEFB-B94C-8B15-770EF6C645B9}" type="datetimeFigureOut">
              <a:rPr lang="en-US" smtClean="0"/>
              <a:t>9/27/2020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489108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4891088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D81D01-E8E2-2842-A249-96AC2997C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74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8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8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B47915-2D4A-44DD-A55B-A93F041E157C}" type="datetimeFigureOut">
              <a:rPr lang="en-US" smtClean="0"/>
              <a:t>9/27/2020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4525"/>
            <a:ext cx="3086100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2478088"/>
            <a:ext cx="7315200" cy="20288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4891088"/>
            <a:ext cx="3962400" cy="2587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4891088"/>
            <a:ext cx="3962400" cy="2587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8F246-B3C9-412E-BD0E-C290D7FBC3C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995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14350"/>
            <a:ext cx="8686800" cy="4191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152400" y="19542"/>
            <a:ext cx="76962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914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ver 3 - Background Imag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1D2F3A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1D2F3A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1885950"/>
            <a:ext cx="4267200" cy="830997"/>
          </a:xfrm>
        </p:spPr>
        <p:txBody>
          <a:bodyPr anchor="t"/>
          <a:lstStyle>
            <a:lvl1pPr>
              <a:defRPr sz="2400">
                <a:solidFill>
                  <a:srgbClr val="1D2F3A"/>
                </a:solidFill>
              </a:defRPr>
            </a:lvl1pPr>
          </a:lstStyle>
          <a:p>
            <a:r>
              <a:rPr lang="en-GB" dirty="0"/>
              <a:t>Click to edit Master title here</a:t>
            </a:r>
            <a:br>
              <a:rPr lang="en-GB" dirty="0"/>
            </a:br>
            <a:r>
              <a:rPr lang="en-GB" dirty="0"/>
              <a:t>Click to edit Master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162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514350"/>
            <a:ext cx="4267200" cy="4191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514350"/>
            <a:ext cx="4343400" cy="4191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52400" y="19542"/>
            <a:ext cx="76962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36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514350"/>
            <a:ext cx="4268788" cy="480420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123199"/>
            <a:ext cx="4268788" cy="358215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514350"/>
            <a:ext cx="4346575" cy="480420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1123199"/>
            <a:ext cx="4346575" cy="358215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524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28750"/>
            <a:ext cx="8686800" cy="13716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228600" y="3333750"/>
            <a:ext cx="2133600" cy="457200"/>
          </a:xfrm>
        </p:spPr>
        <p:txBody>
          <a:bodyPr>
            <a:noAutofit/>
          </a:bodyPr>
          <a:lstStyle>
            <a:lvl1pPr marL="0" indent="0">
              <a:buNone/>
              <a:defRPr sz="1100" i="1" baseline="0">
                <a:solidFill>
                  <a:srgbClr val="999999"/>
                </a:solidFill>
              </a:defRPr>
            </a:lvl1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1" hasCustomPrompt="1"/>
          </p:nvPr>
        </p:nvSpPr>
        <p:spPr>
          <a:xfrm>
            <a:off x="228600" y="2952750"/>
            <a:ext cx="2133600" cy="228600"/>
          </a:xfrm>
        </p:spPr>
        <p:txBody>
          <a:bodyPr>
            <a:noAutofit/>
          </a:bodyPr>
          <a:lstStyle>
            <a:lvl1pPr marL="0" indent="0">
              <a:buNone/>
              <a:defRPr sz="1600" i="1" baseline="0">
                <a:solidFill>
                  <a:srgbClr val="999999"/>
                </a:solidFill>
              </a:defRPr>
            </a:lvl1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1" name="object 12"/>
          <p:cNvSpPr/>
          <p:nvPr userDrawn="1"/>
        </p:nvSpPr>
        <p:spPr>
          <a:xfrm>
            <a:off x="304800" y="3333749"/>
            <a:ext cx="533400" cy="45719"/>
          </a:xfrm>
          <a:custGeom>
            <a:avLst/>
            <a:gdLst/>
            <a:ahLst/>
            <a:cxnLst/>
            <a:rect l="l" t="t" r="r" b="b"/>
            <a:pathLst>
              <a:path w="628650">
                <a:moveTo>
                  <a:pt x="0" y="0"/>
                </a:moveTo>
                <a:lnTo>
                  <a:pt x="628230" y="0"/>
                </a:lnTo>
              </a:path>
            </a:pathLst>
          </a:custGeom>
          <a:ln w="6350">
            <a:solidFill>
              <a:srgbClr val="E8222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2" hasCustomPrompt="1"/>
          </p:nvPr>
        </p:nvSpPr>
        <p:spPr>
          <a:xfrm>
            <a:off x="228600" y="590550"/>
            <a:ext cx="2133600" cy="457200"/>
          </a:xfrm>
        </p:spPr>
        <p:txBody>
          <a:bodyPr>
            <a:noAutofit/>
          </a:bodyPr>
          <a:lstStyle>
            <a:lvl1pPr marL="0" indent="0">
              <a:buNone/>
              <a:defRPr sz="9600" i="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“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02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Examp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228600" y="514350"/>
            <a:ext cx="4268788" cy="480420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123199"/>
            <a:ext cx="4268788" cy="358215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246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Exam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228600" y="514350"/>
            <a:ext cx="4268788" cy="480420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228600" y="1123199"/>
            <a:ext cx="4268788" cy="358215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678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3141" y="53578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662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inese 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2A38214-5857-FC4E-B923-056100E16BC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6667" y="342101"/>
            <a:ext cx="8052335" cy="74505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2572"/>
              </a:lnSpc>
              <a:spcBef>
                <a:spcPct val="0"/>
              </a:spcBef>
              <a:buNone/>
              <a:defRPr sz="2399" baseline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445247" indent="0" algn="ctr">
              <a:buNone/>
              <a:defRPr sz="1948"/>
            </a:lvl2pPr>
            <a:lvl3pPr marL="890492" indent="0" algn="ctr">
              <a:buNone/>
              <a:defRPr sz="1753"/>
            </a:lvl3pPr>
            <a:lvl4pPr marL="1335740" indent="0" algn="ctr">
              <a:buNone/>
              <a:defRPr sz="1559"/>
            </a:lvl4pPr>
            <a:lvl5pPr marL="1780985" indent="0" algn="ctr">
              <a:buNone/>
              <a:defRPr sz="1559"/>
            </a:lvl5pPr>
            <a:lvl6pPr marL="2226232" indent="0" algn="ctr">
              <a:buNone/>
              <a:defRPr sz="1559"/>
            </a:lvl6pPr>
            <a:lvl7pPr marL="2671478" indent="0" algn="ctr">
              <a:buNone/>
              <a:defRPr sz="1559"/>
            </a:lvl7pPr>
            <a:lvl8pPr marL="3116726" indent="0" algn="ctr">
              <a:buNone/>
              <a:defRPr sz="1559"/>
            </a:lvl8pPr>
            <a:lvl9pPr marL="3561971" indent="0" algn="ctr">
              <a:buNone/>
              <a:defRPr sz="1559"/>
            </a:lvl9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A4EAA63-3827-DA40-B921-C01084B9DA8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44304" y="1126493"/>
            <a:ext cx="8047025" cy="3517844"/>
          </a:xfrm>
          <a:prstGeom prst="rect">
            <a:avLst/>
          </a:prstGeom>
        </p:spPr>
        <p:txBody>
          <a:bodyPr lIns="0" tIns="0" rIns="0" bIns="0"/>
          <a:lstStyle>
            <a:lvl1pPr marL="9276" indent="0">
              <a:lnSpc>
                <a:spcPct val="100000"/>
              </a:lnSpc>
              <a:spcBef>
                <a:spcPct val="0"/>
              </a:spcBef>
              <a:buFontTx/>
              <a:buNone/>
              <a:tabLst>
                <a:tab pos="905953" algn="ctr"/>
              </a:tabLst>
              <a:defRPr sz="1349" baseline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394229" indent="-128318">
              <a:buFont typeface="Arial" panose="020B0604020202020204" pitchFamily="34" charset="0"/>
              <a:buChar char="•"/>
              <a:tabLst>
                <a:tab pos="905953" algn="ctr"/>
              </a:tabLst>
              <a:defRPr sz="974" baseline="0"/>
            </a:lvl2pPr>
            <a:lvl3pPr marL="394229" indent="-128318">
              <a:buFont typeface="Arial" panose="020B0604020202020204" pitchFamily="34" charset="0"/>
              <a:buChar char="•"/>
              <a:tabLst>
                <a:tab pos="905953" algn="ctr"/>
              </a:tabLst>
              <a:defRPr sz="974" baseline="0"/>
            </a:lvl3pPr>
            <a:lvl4pPr marL="394229" indent="-128318">
              <a:buFont typeface="Arial" panose="020B0604020202020204" pitchFamily="34" charset="0"/>
              <a:buChar char="•"/>
              <a:tabLst>
                <a:tab pos="905953" algn="ctr"/>
              </a:tabLst>
              <a:defRPr sz="974" baseline="0"/>
            </a:lvl4pPr>
            <a:lvl5pPr marL="394229" indent="-128318">
              <a:buFont typeface="Arial" panose="020B0604020202020204" pitchFamily="34" charset="0"/>
              <a:buChar char="•"/>
              <a:tabLst>
                <a:tab pos="905953" algn="ctr"/>
              </a:tabLst>
              <a:defRPr sz="974" baseline="0"/>
            </a:lvl5pPr>
          </a:lstStyle>
          <a:p>
            <a:pPr lvl="0"/>
            <a:r>
              <a:rPr lang="en-US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3480579654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pos="3842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47F4655-A2FE-4175-AEB0-24C34EDAF3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ltGray">
          <a:xfrm>
            <a:off x="0" y="2571"/>
            <a:ext cx="9144000" cy="514092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83CD93C-D726-4990-A014-7FA65EC3FB35}"/>
              </a:ext>
            </a:extLst>
          </p:cNvPr>
          <p:cNvSpPr/>
          <p:nvPr userDrawn="1"/>
        </p:nvSpPr>
        <p:spPr bwMode="white">
          <a:xfrm>
            <a:off x="0" y="435606"/>
            <a:ext cx="9144000" cy="4495800"/>
          </a:xfrm>
          <a:prstGeom prst="rect">
            <a:avLst/>
          </a:prstGeom>
          <a:gradFill>
            <a:gsLst>
              <a:gs pos="0">
                <a:srgbClr val="0070C0"/>
              </a:gs>
              <a:gs pos="0">
                <a:sysClr val="windowText" lastClr="000000">
                  <a:alpha val="0"/>
                </a:sysClr>
              </a:gs>
              <a:gs pos="100000">
                <a:sysClr val="windowText" lastClr="000000">
                  <a:alpha val="0"/>
                </a:sysClr>
              </a:gs>
              <a:gs pos="30000">
                <a:sysClr val="windowText" lastClr="000000">
                  <a:alpha val="65000"/>
                </a:sysClr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5764" y="1371600"/>
            <a:ext cx="8370092" cy="553998"/>
          </a:xfrm>
        </p:spPr>
        <p:txBody>
          <a:bodyPr bIns="0" anchor="t" anchorCtr="0"/>
          <a:lstStyle>
            <a:lvl1pPr algn="l">
              <a:defRPr sz="3300" spc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5763" y="2571750"/>
            <a:ext cx="8370093" cy="1371600"/>
          </a:xfrm>
        </p:spPr>
        <p:txBody>
          <a:bodyPr/>
          <a:lstStyle>
            <a:lvl1pPr marL="0" indent="0" algn="l">
              <a:buNone/>
              <a:defRPr sz="1800"/>
            </a:lvl1pPr>
            <a:lvl2pPr marL="342917" indent="0" algn="ctr">
              <a:buNone/>
              <a:defRPr sz="1501"/>
            </a:lvl2pPr>
            <a:lvl3pPr marL="685834" indent="0" algn="ctr">
              <a:buNone/>
              <a:defRPr sz="1351"/>
            </a:lvl3pPr>
            <a:lvl4pPr marL="1028751" indent="0" algn="ctr">
              <a:buNone/>
              <a:defRPr sz="1200"/>
            </a:lvl4pPr>
            <a:lvl5pPr marL="1371669" indent="0" algn="ctr">
              <a:buNone/>
              <a:defRPr sz="1200"/>
            </a:lvl5pPr>
            <a:lvl6pPr marL="1714586" indent="0" algn="ctr">
              <a:buNone/>
              <a:defRPr sz="1200"/>
            </a:lvl6pPr>
            <a:lvl7pPr marL="2057503" indent="0" algn="ctr">
              <a:buNone/>
              <a:defRPr sz="1200"/>
            </a:lvl7pPr>
            <a:lvl8pPr marL="2400420" indent="0" algn="ctr">
              <a:buNone/>
              <a:defRPr sz="1200"/>
            </a:lvl8pPr>
            <a:lvl9pPr marL="2743337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598808-2D06-4413-9F99-48BB7736E04D}"/>
              </a:ext>
            </a:extLst>
          </p:cNvPr>
          <p:cNvGrpSpPr>
            <a:grpSpLocks noChangeAspect="1"/>
          </p:cNvGrpSpPr>
          <p:nvPr userDrawn="1"/>
        </p:nvGrpSpPr>
        <p:grpSpPr bwMode="black">
          <a:xfrm>
            <a:off x="7791451" y="135732"/>
            <a:ext cx="965597" cy="215938"/>
            <a:chOff x="2736" y="2155"/>
            <a:chExt cx="2996" cy="670"/>
          </a:xfrm>
          <a:solidFill>
            <a:srgbClr val="FFFFFF"/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17B9ED5A-D6A0-41FC-A3F6-E9FE2D882633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3955" y="2349"/>
              <a:ext cx="462" cy="476"/>
            </a:xfrm>
            <a:custGeom>
              <a:avLst/>
              <a:gdLst>
                <a:gd name="T0" fmla="*/ 328 w 652"/>
                <a:gd name="T1" fmla="*/ 538 h 666"/>
                <a:gd name="T2" fmla="*/ 328 w 652"/>
                <a:gd name="T3" fmla="*/ 538 h 666"/>
                <a:gd name="T4" fmla="*/ 463 w 652"/>
                <a:gd name="T5" fmla="*/ 322 h 666"/>
                <a:gd name="T6" fmla="*/ 325 w 652"/>
                <a:gd name="T7" fmla="*/ 123 h 666"/>
                <a:gd name="T8" fmla="*/ 189 w 652"/>
                <a:gd name="T9" fmla="*/ 336 h 666"/>
                <a:gd name="T10" fmla="*/ 328 w 652"/>
                <a:gd name="T11" fmla="*/ 538 h 666"/>
                <a:gd name="T12" fmla="*/ 325 w 652"/>
                <a:gd name="T13" fmla="*/ 0 h 666"/>
                <a:gd name="T14" fmla="*/ 325 w 652"/>
                <a:gd name="T15" fmla="*/ 0 h 666"/>
                <a:gd name="T16" fmla="*/ 652 w 652"/>
                <a:gd name="T17" fmla="*/ 330 h 666"/>
                <a:gd name="T18" fmla="*/ 321 w 652"/>
                <a:gd name="T19" fmla="*/ 666 h 666"/>
                <a:gd name="T20" fmla="*/ 0 w 652"/>
                <a:gd name="T21" fmla="*/ 335 h 666"/>
                <a:gd name="T22" fmla="*/ 325 w 652"/>
                <a:gd name="T23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2" h="666">
                  <a:moveTo>
                    <a:pt x="328" y="538"/>
                  </a:moveTo>
                  <a:lnTo>
                    <a:pt x="328" y="538"/>
                  </a:lnTo>
                  <a:cubicBezTo>
                    <a:pt x="409" y="538"/>
                    <a:pt x="463" y="489"/>
                    <a:pt x="463" y="322"/>
                  </a:cubicBezTo>
                  <a:cubicBezTo>
                    <a:pt x="463" y="239"/>
                    <a:pt x="447" y="123"/>
                    <a:pt x="325" y="123"/>
                  </a:cubicBezTo>
                  <a:cubicBezTo>
                    <a:pt x="190" y="123"/>
                    <a:pt x="189" y="279"/>
                    <a:pt x="189" y="336"/>
                  </a:cubicBezTo>
                  <a:cubicBezTo>
                    <a:pt x="189" y="477"/>
                    <a:pt x="237" y="538"/>
                    <a:pt x="328" y="538"/>
                  </a:cubicBezTo>
                  <a:close/>
                  <a:moveTo>
                    <a:pt x="325" y="0"/>
                  </a:moveTo>
                  <a:lnTo>
                    <a:pt x="325" y="0"/>
                  </a:lnTo>
                  <a:cubicBezTo>
                    <a:pt x="553" y="0"/>
                    <a:pt x="652" y="154"/>
                    <a:pt x="652" y="330"/>
                  </a:cubicBezTo>
                  <a:cubicBezTo>
                    <a:pt x="652" y="507"/>
                    <a:pt x="549" y="666"/>
                    <a:pt x="321" y="666"/>
                  </a:cubicBezTo>
                  <a:cubicBezTo>
                    <a:pt x="142" y="666"/>
                    <a:pt x="0" y="556"/>
                    <a:pt x="0" y="335"/>
                  </a:cubicBezTo>
                  <a:cubicBezTo>
                    <a:pt x="0" y="183"/>
                    <a:pt x="77" y="0"/>
                    <a:pt x="325" y="0"/>
                  </a:cubicBezTo>
                  <a:close/>
                </a:path>
              </a:pathLst>
            </a:custGeom>
            <a:solidFill>
              <a:srgbClr val="E012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AB6DA9A-8E5B-4426-A7F3-F70851E7DBB8}"/>
                </a:ext>
              </a:extLst>
            </p:cNvPr>
            <p:cNvSpPr>
              <a:spLocks/>
            </p:cNvSpPr>
            <p:nvPr/>
          </p:nvSpPr>
          <p:spPr bwMode="black">
            <a:xfrm>
              <a:off x="4439" y="2351"/>
              <a:ext cx="270" cy="458"/>
            </a:xfrm>
            <a:custGeom>
              <a:avLst/>
              <a:gdLst>
                <a:gd name="T0" fmla="*/ 0 w 382"/>
                <a:gd name="T1" fmla="*/ 9 h 641"/>
                <a:gd name="T2" fmla="*/ 0 w 382"/>
                <a:gd name="T3" fmla="*/ 9 h 641"/>
                <a:gd name="T4" fmla="*/ 168 w 382"/>
                <a:gd name="T5" fmla="*/ 9 h 641"/>
                <a:gd name="T6" fmla="*/ 168 w 382"/>
                <a:gd name="T7" fmla="*/ 130 h 641"/>
                <a:gd name="T8" fmla="*/ 382 w 382"/>
                <a:gd name="T9" fmla="*/ 8 h 641"/>
                <a:gd name="T10" fmla="*/ 382 w 382"/>
                <a:gd name="T11" fmla="*/ 174 h 641"/>
                <a:gd name="T12" fmla="*/ 184 w 382"/>
                <a:gd name="T13" fmla="*/ 331 h 641"/>
                <a:gd name="T14" fmla="*/ 184 w 382"/>
                <a:gd name="T15" fmla="*/ 641 h 641"/>
                <a:gd name="T16" fmla="*/ 0 w 382"/>
                <a:gd name="T17" fmla="*/ 641 h 641"/>
                <a:gd name="T18" fmla="*/ 0 w 382"/>
                <a:gd name="T19" fmla="*/ 9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2" h="641">
                  <a:moveTo>
                    <a:pt x="0" y="9"/>
                  </a:moveTo>
                  <a:lnTo>
                    <a:pt x="0" y="9"/>
                  </a:lnTo>
                  <a:lnTo>
                    <a:pt x="168" y="9"/>
                  </a:lnTo>
                  <a:lnTo>
                    <a:pt x="168" y="130"/>
                  </a:lnTo>
                  <a:cubicBezTo>
                    <a:pt x="191" y="76"/>
                    <a:pt x="233" y="0"/>
                    <a:pt x="382" y="8"/>
                  </a:cubicBezTo>
                  <a:lnTo>
                    <a:pt x="382" y="174"/>
                  </a:lnTo>
                  <a:cubicBezTo>
                    <a:pt x="195" y="156"/>
                    <a:pt x="184" y="252"/>
                    <a:pt x="184" y="331"/>
                  </a:cubicBezTo>
                  <a:lnTo>
                    <a:pt x="184" y="641"/>
                  </a:lnTo>
                  <a:lnTo>
                    <a:pt x="0" y="64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E012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738AC2B7-F25D-4A0E-A315-933175A9B20A}"/>
                </a:ext>
              </a:extLst>
            </p:cNvPr>
            <p:cNvSpPr>
              <a:spLocks/>
            </p:cNvSpPr>
            <p:nvPr/>
          </p:nvSpPr>
          <p:spPr bwMode="black">
            <a:xfrm>
              <a:off x="4730" y="2350"/>
              <a:ext cx="1002" cy="471"/>
            </a:xfrm>
            <a:custGeom>
              <a:avLst/>
              <a:gdLst>
                <a:gd name="T0" fmla="*/ 1381 w 1415"/>
                <a:gd name="T1" fmla="*/ 102 h 659"/>
                <a:gd name="T2" fmla="*/ 1381 w 1415"/>
                <a:gd name="T3" fmla="*/ 102 h 659"/>
                <a:gd name="T4" fmla="*/ 1188 w 1415"/>
                <a:gd name="T5" fmla="*/ 1 h 659"/>
                <a:gd name="T6" fmla="*/ 985 w 1415"/>
                <a:gd name="T7" fmla="*/ 118 h 659"/>
                <a:gd name="T8" fmla="*/ 787 w 1415"/>
                <a:gd name="T9" fmla="*/ 0 h 659"/>
                <a:gd name="T10" fmla="*/ 594 w 1415"/>
                <a:gd name="T11" fmla="*/ 93 h 659"/>
                <a:gd name="T12" fmla="*/ 594 w 1415"/>
                <a:gd name="T13" fmla="*/ 10 h 659"/>
                <a:gd name="T14" fmla="*/ 586 w 1415"/>
                <a:gd name="T15" fmla="*/ 10 h 659"/>
                <a:gd name="T16" fmla="*/ 408 w 1415"/>
                <a:gd name="T17" fmla="*/ 10 h 659"/>
                <a:gd name="T18" fmla="*/ 406 w 1415"/>
                <a:gd name="T19" fmla="*/ 10 h 659"/>
                <a:gd name="T20" fmla="*/ 406 w 1415"/>
                <a:gd name="T21" fmla="*/ 331 h 659"/>
                <a:gd name="T22" fmla="*/ 287 w 1415"/>
                <a:gd name="T23" fmla="*/ 527 h 659"/>
                <a:gd name="T24" fmla="*/ 189 w 1415"/>
                <a:gd name="T25" fmla="*/ 389 h 659"/>
                <a:gd name="T26" fmla="*/ 189 w 1415"/>
                <a:gd name="T27" fmla="*/ 10 h 659"/>
                <a:gd name="T28" fmla="*/ 1 w 1415"/>
                <a:gd name="T29" fmla="*/ 10 h 659"/>
                <a:gd name="T30" fmla="*/ 1 w 1415"/>
                <a:gd name="T31" fmla="*/ 405 h 659"/>
                <a:gd name="T32" fmla="*/ 41 w 1415"/>
                <a:gd name="T33" fmla="*/ 575 h 659"/>
                <a:gd name="T34" fmla="*/ 232 w 1415"/>
                <a:gd name="T35" fmla="*/ 659 h 659"/>
                <a:gd name="T36" fmla="*/ 416 w 1415"/>
                <a:gd name="T37" fmla="*/ 563 h 659"/>
                <a:gd name="T38" fmla="*/ 416 w 1415"/>
                <a:gd name="T39" fmla="*/ 643 h 659"/>
                <a:gd name="T40" fmla="*/ 422 w 1415"/>
                <a:gd name="T41" fmla="*/ 643 h 659"/>
                <a:gd name="T42" fmla="*/ 597 w 1415"/>
                <a:gd name="T43" fmla="*/ 643 h 659"/>
                <a:gd name="T44" fmla="*/ 604 w 1415"/>
                <a:gd name="T45" fmla="*/ 643 h 659"/>
                <a:gd name="T46" fmla="*/ 604 w 1415"/>
                <a:gd name="T47" fmla="*/ 273 h 659"/>
                <a:gd name="T48" fmla="*/ 719 w 1415"/>
                <a:gd name="T49" fmla="*/ 131 h 659"/>
                <a:gd name="T50" fmla="*/ 821 w 1415"/>
                <a:gd name="T51" fmla="*/ 269 h 659"/>
                <a:gd name="T52" fmla="*/ 821 w 1415"/>
                <a:gd name="T53" fmla="*/ 643 h 659"/>
                <a:gd name="T54" fmla="*/ 1009 w 1415"/>
                <a:gd name="T55" fmla="*/ 643 h 659"/>
                <a:gd name="T56" fmla="*/ 1009 w 1415"/>
                <a:gd name="T57" fmla="*/ 328 h 659"/>
                <a:gd name="T58" fmla="*/ 1122 w 1415"/>
                <a:gd name="T59" fmla="*/ 131 h 659"/>
                <a:gd name="T60" fmla="*/ 1227 w 1415"/>
                <a:gd name="T61" fmla="*/ 273 h 659"/>
                <a:gd name="T62" fmla="*/ 1227 w 1415"/>
                <a:gd name="T63" fmla="*/ 643 h 659"/>
                <a:gd name="T64" fmla="*/ 1414 w 1415"/>
                <a:gd name="T65" fmla="*/ 643 h 659"/>
                <a:gd name="T66" fmla="*/ 1414 w 1415"/>
                <a:gd name="T67" fmla="*/ 288 h 659"/>
                <a:gd name="T68" fmla="*/ 1381 w 1415"/>
                <a:gd name="T69" fmla="*/ 102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15" h="659">
                  <a:moveTo>
                    <a:pt x="1381" y="102"/>
                  </a:moveTo>
                  <a:lnTo>
                    <a:pt x="1381" y="102"/>
                  </a:lnTo>
                  <a:cubicBezTo>
                    <a:pt x="1367" y="77"/>
                    <a:pt x="1315" y="1"/>
                    <a:pt x="1188" y="1"/>
                  </a:cubicBezTo>
                  <a:cubicBezTo>
                    <a:pt x="1123" y="1"/>
                    <a:pt x="1038" y="17"/>
                    <a:pt x="985" y="118"/>
                  </a:cubicBezTo>
                  <a:cubicBezTo>
                    <a:pt x="973" y="88"/>
                    <a:pt x="932" y="0"/>
                    <a:pt x="787" y="0"/>
                  </a:cubicBezTo>
                  <a:cubicBezTo>
                    <a:pt x="663" y="0"/>
                    <a:pt x="614" y="65"/>
                    <a:pt x="594" y="93"/>
                  </a:cubicBezTo>
                  <a:lnTo>
                    <a:pt x="594" y="10"/>
                  </a:lnTo>
                  <a:lnTo>
                    <a:pt x="586" y="10"/>
                  </a:lnTo>
                  <a:lnTo>
                    <a:pt x="408" y="10"/>
                  </a:lnTo>
                  <a:lnTo>
                    <a:pt x="406" y="10"/>
                  </a:lnTo>
                  <a:lnTo>
                    <a:pt x="406" y="331"/>
                  </a:lnTo>
                  <a:cubicBezTo>
                    <a:pt x="406" y="439"/>
                    <a:pt x="406" y="527"/>
                    <a:pt x="287" y="527"/>
                  </a:cubicBezTo>
                  <a:cubicBezTo>
                    <a:pt x="189" y="527"/>
                    <a:pt x="189" y="444"/>
                    <a:pt x="189" y="389"/>
                  </a:cubicBezTo>
                  <a:lnTo>
                    <a:pt x="189" y="10"/>
                  </a:lnTo>
                  <a:lnTo>
                    <a:pt x="1" y="10"/>
                  </a:lnTo>
                  <a:lnTo>
                    <a:pt x="1" y="405"/>
                  </a:lnTo>
                  <a:cubicBezTo>
                    <a:pt x="1" y="436"/>
                    <a:pt x="0" y="523"/>
                    <a:pt x="41" y="575"/>
                  </a:cubicBezTo>
                  <a:cubicBezTo>
                    <a:pt x="76" y="621"/>
                    <a:pt x="147" y="659"/>
                    <a:pt x="232" y="659"/>
                  </a:cubicBezTo>
                  <a:cubicBezTo>
                    <a:pt x="347" y="659"/>
                    <a:pt x="396" y="592"/>
                    <a:pt x="416" y="563"/>
                  </a:cubicBezTo>
                  <a:lnTo>
                    <a:pt x="416" y="643"/>
                  </a:lnTo>
                  <a:lnTo>
                    <a:pt x="422" y="643"/>
                  </a:lnTo>
                  <a:lnTo>
                    <a:pt x="597" y="643"/>
                  </a:lnTo>
                  <a:lnTo>
                    <a:pt x="604" y="643"/>
                  </a:lnTo>
                  <a:lnTo>
                    <a:pt x="604" y="273"/>
                  </a:lnTo>
                  <a:cubicBezTo>
                    <a:pt x="604" y="230"/>
                    <a:pt x="603" y="131"/>
                    <a:pt x="719" y="131"/>
                  </a:cubicBezTo>
                  <a:cubicBezTo>
                    <a:pt x="821" y="131"/>
                    <a:pt x="821" y="221"/>
                    <a:pt x="821" y="269"/>
                  </a:cubicBezTo>
                  <a:lnTo>
                    <a:pt x="821" y="643"/>
                  </a:lnTo>
                  <a:lnTo>
                    <a:pt x="1009" y="643"/>
                  </a:lnTo>
                  <a:lnTo>
                    <a:pt x="1009" y="328"/>
                  </a:lnTo>
                  <a:cubicBezTo>
                    <a:pt x="1009" y="234"/>
                    <a:pt x="1011" y="131"/>
                    <a:pt x="1122" y="131"/>
                  </a:cubicBezTo>
                  <a:cubicBezTo>
                    <a:pt x="1218" y="131"/>
                    <a:pt x="1227" y="206"/>
                    <a:pt x="1227" y="273"/>
                  </a:cubicBezTo>
                  <a:lnTo>
                    <a:pt x="1227" y="643"/>
                  </a:lnTo>
                  <a:lnTo>
                    <a:pt x="1414" y="643"/>
                  </a:lnTo>
                  <a:lnTo>
                    <a:pt x="1414" y="288"/>
                  </a:lnTo>
                  <a:cubicBezTo>
                    <a:pt x="1414" y="233"/>
                    <a:pt x="1415" y="157"/>
                    <a:pt x="1381" y="102"/>
                  </a:cubicBezTo>
                  <a:close/>
                </a:path>
              </a:pathLst>
            </a:custGeom>
            <a:solidFill>
              <a:srgbClr val="E012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977BEDB-59E7-4A05-B902-B0913E36C3C3}"/>
                </a:ext>
              </a:extLst>
            </p:cNvPr>
            <p:cNvSpPr>
              <a:spLocks/>
            </p:cNvSpPr>
            <p:nvPr/>
          </p:nvSpPr>
          <p:spPr bwMode="black">
            <a:xfrm>
              <a:off x="3654" y="2155"/>
              <a:ext cx="395" cy="654"/>
            </a:xfrm>
            <a:custGeom>
              <a:avLst/>
              <a:gdLst>
                <a:gd name="T0" fmla="*/ 558 w 558"/>
                <a:gd name="T1" fmla="*/ 282 h 915"/>
                <a:gd name="T2" fmla="*/ 558 w 558"/>
                <a:gd name="T3" fmla="*/ 282 h 915"/>
                <a:gd name="T4" fmla="*/ 354 w 558"/>
                <a:gd name="T5" fmla="*/ 282 h 915"/>
                <a:gd name="T6" fmla="*/ 354 w 558"/>
                <a:gd name="T7" fmla="*/ 212 h 915"/>
                <a:gd name="T8" fmla="*/ 452 w 558"/>
                <a:gd name="T9" fmla="*/ 130 h 915"/>
                <a:gd name="T10" fmla="*/ 493 w 558"/>
                <a:gd name="T11" fmla="*/ 134 h 915"/>
                <a:gd name="T12" fmla="*/ 493 w 558"/>
                <a:gd name="T13" fmla="*/ 6 h 915"/>
                <a:gd name="T14" fmla="*/ 393 w 558"/>
                <a:gd name="T15" fmla="*/ 0 h 915"/>
                <a:gd name="T16" fmla="*/ 176 w 558"/>
                <a:gd name="T17" fmla="*/ 200 h 915"/>
                <a:gd name="T18" fmla="*/ 176 w 558"/>
                <a:gd name="T19" fmla="*/ 282 h 915"/>
                <a:gd name="T20" fmla="*/ 0 w 558"/>
                <a:gd name="T21" fmla="*/ 282 h 915"/>
                <a:gd name="T22" fmla="*/ 106 w 558"/>
                <a:gd name="T23" fmla="*/ 421 h 915"/>
                <a:gd name="T24" fmla="*/ 176 w 558"/>
                <a:gd name="T25" fmla="*/ 421 h 915"/>
                <a:gd name="T26" fmla="*/ 176 w 558"/>
                <a:gd name="T27" fmla="*/ 915 h 915"/>
                <a:gd name="T28" fmla="*/ 354 w 558"/>
                <a:gd name="T29" fmla="*/ 915 h 915"/>
                <a:gd name="T30" fmla="*/ 354 w 558"/>
                <a:gd name="T31" fmla="*/ 421 h 915"/>
                <a:gd name="T32" fmla="*/ 437 w 558"/>
                <a:gd name="T33" fmla="*/ 421 h 915"/>
                <a:gd name="T34" fmla="*/ 472 w 558"/>
                <a:gd name="T35" fmla="*/ 361 h 915"/>
                <a:gd name="T36" fmla="*/ 558 w 558"/>
                <a:gd name="T37" fmla="*/ 282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8" h="915">
                  <a:moveTo>
                    <a:pt x="558" y="282"/>
                  </a:moveTo>
                  <a:lnTo>
                    <a:pt x="558" y="282"/>
                  </a:lnTo>
                  <a:lnTo>
                    <a:pt x="354" y="282"/>
                  </a:lnTo>
                  <a:lnTo>
                    <a:pt x="354" y="212"/>
                  </a:lnTo>
                  <a:cubicBezTo>
                    <a:pt x="354" y="180"/>
                    <a:pt x="357" y="130"/>
                    <a:pt x="452" y="130"/>
                  </a:cubicBezTo>
                  <a:cubicBezTo>
                    <a:pt x="467" y="130"/>
                    <a:pt x="473" y="131"/>
                    <a:pt x="493" y="134"/>
                  </a:cubicBezTo>
                  <a:lnTo>
                    <a:pt x="493" y="6"/>
                  </a:lnTo>
                  <a:cubicBezTo>
                    <a:pt x="443" y="0"/>
                    <a:pt x="406" y="0"/>
                    <a:pt x="393" y="0"/>
                  </a:cubicBezTo>
                  <a:cubicBezTo>
                    <a:pt x="214" y="0"/>
                    <a:pt x="176" y="89"/>
                    <a:pt x="176" y="200"/>
                  </a:cubicBezTo>
                  <a:lnTo>
                    <a:pt x="176" y="282"/>
                  </a:lnTo>
                  <a:lnTo>
                    <a:pt x="0" y="282"/>
                  </a:lnTo>
                  <a:cubicBezTo>
                    <a:pt x="48" y="312"/>
                    <a:pt x="85" y="362"/>
                    <a:pt x="106" y="421"/>
                  </a:cubicBezTo>
                  <a:lnTo>
                    <a:pt x="176" y="421"/>
                  </a:lnTo>
                  <a:lnTo>
                    <a:pt x="176" y="915"/>
                  </a:lnTo>
                  <a:lnTo>
                    <a:pt x="354" y="915"/>
                  </a:lnTo>
                  <a:lnTo>
                    <a:pt x="354" y="421"/>
                  </a:lnTo>
                  <a:lnTo>
                    <a:pt x="437" y="421"/>
                  </a:lnTo>
                  <a:cubicBezTo>
                    <a:pt x="447" y="401"/>
                    <a:pt x="459" y="378"/>
                    <a:pt x="472" y="361"/>
                  </a:cubicBezTo>
                  <a:cubicBezTo>
                    <a:pt x="496" y="331"/>
                    <a:pt x="525" y="302"/>
                    <a:pt x="558" y="282"/>
                  </a:cubicBezTo>
                  <a:close/>
                </a:path>
              </a:pathLst>
            </a:custGeom>
            <a:solidFill>
              <a:srgbClr val="E012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02D27C7E-272C-411E-9E72-88E1C41A2EB3}"/>
                </a:ext>
              </a:extLst>
            </p:cNvPr>
            <p:cNvSpPr>
              <a:spLocks/>
            </p:cNvSpPr>
            <p:nvPr/>
          </p:nvSpPr>
          <p:spPr bwMode="black">
            <a:xfrm>
              <a:off x="2736" y="2230"/>
              <a:ext cx="273" cy="584"/>
            </a:xfrm>
            <a:custGeom>
              <a:avLst/>
              <a:gdLst>
                <a:gd name="T0" fmla="*/ 217 w 385"/>
                <a:gd name="T1" fmla="*/ 0 h 816"/>
                <a:gd name="T2" fmla="*/ 217 w 385"/>
                <a:gd name="T3" fmla="*/ 0 h 816"/>
                <a:gd name="T4" fmla="*/ 118 w 385"/>
                <a:gd name="T5" fmla="*/ 0 h 816"/>
                <a:gd name="T6" fmla="*/ 118 w 385"/>
                <a:gd name="T7" fmla="*/ 177 h 816"/>
                <a:gd name="T8" fmla="*/ 0 w 385"/>
                <a:gd name="T9" fmla="*/ 177 h 816"/>
                <a:gd name="T10" fmla="*/ 0 w 385"/>
                <a:gd name="T11" fmla="*/ 276 h 816"/>
                <a:gd name="T12" fmla="*/ 118 w 385"/>
                <a:gd name="T13" fmla="*/ 276 h 816"/>
                <a:gd name="T14" fmla="*/ 118 w 385"/>
                <a:gd name="T15" fmla="*/ 640 h 816"/>
                <a:gd name="T16" fmla="*/ 315 w 385"/>
                <a:gd name="T17" fmla="*/ 816 h 816"/>
                <a:gd name="T18" fmla="*/ 385 w 385"/>
                <a:gd name="T19" fmla="*/ 813 h 816"/>
                <a:gd name="T20" fmla="*/ 385 w 385"/>
                <a:gd name="T21" fmla="*/ 719 h 816"/>
                <a:gd name="T22" fmla="*/ 317 w 385"/>
                <a:gd name="T23" fmla="*/ 720 h 816"/>
                <a:gd name="T24" fmla="*/ 217 w 385"/>
                <a:gd name="T25" fmla="*/ 629 h 816"/>
                <a:gd name="T26" fmla="*/ 217 w 385"/>
                <a:gd name="T27" fmla="*/ 276 h 816"/>
                <a:gd name="T28" fmla="*/ 355 w 385"/>
                <a:gd name="T29" fmla="*/ 276 h 816"/>
                <a:gd name="T30" fmla="*/ 355 w 385"/>
                <a:gd name="T31" fmla="*/ 177 h 816"/>
                <a:gd name="T32" fmla="*/ 217 w 385"/>
                <a:gd name="T33" fmla="*/ 177 h 816"/>
                <a:gd name="T34" fmla="*/ 217 w 385"/>
                <a:gd name="T35" fmla="*/ 0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5" h="816">
                  <a:moveTo>
                    <a:pt x="217" y="0"/>
                  </a:moveTo>
                  <a:lnTo>
                    <a:pt x="217" y="0"/>
                  </a:lnTo>
                  <a:lnTo>
                    <a:pt x="118" y="0"/>
                  </a:lnTo>
                  <a:lnTo>
                    <a:pt x="118" y="177"/>
                  </a:lnTo>
                  <a:lnTo>
                    <a:pt x="0" y="177"/>
                  </a:lnTo>
                  <a:lnTo>
                    <a:pt x="0" y="276"/>
                  </a:lnTo>
                  <a:lnTo>
                    <a:pt x="118" y="276"/>
                  </a:lnTo>
                  <a:lnTo>
                    <a:pt x="118" y="640"/>
                  </a:lnTo>
                  <a:cubicBezTo>
                    <a:pt x="118" y="757"/>
                    <a:pt x="198" y="816"/>
                    <a:pt x="315" y="816"/>
                  </a:cubicBezTo>
                  <a:cubicBezTo>
                    <a:pt x="346" y="816"/>
                    <a:pt x="362" y="816"/>
                    <a:pt x="385" y="813"/>
                  </a:cubicBezTo>
                  <a:lnTo>
                    <a:pt x="385" y="719"/>
                  </a:lnTo>
                  <a:cubicBezTo>
                    <a:pt x="352" y="723"/>
                    <a:pt x="340" y="721"/>
                    <a:pt x="317" y="720"/>
                  </a:cubicBezTo>
                  <a:cubicBezTo>
                    <a:pt x="254" y="717"/>
                    <a:pt x="217" y="691"/>
                    <a:pt x="217" y="629"/>
                  </a:cubicBezTo>
                  <a:lnTo>
                    <a:pt x="217" y="276"/>
                  </a:lnTo>
                  <a:lnTo>
                    <a:pt x="355" y="276"/>
                  </a:lnTo>
                  <a:lnTo>
                    <a:pt x="355" y="177"/>
                  </a:lnTo>
                  <a:lnTo>
                    <a:pt x="217" y="177"/>
                  </a:lnTo>
                  <a:lnTo>
                    <a:pt x="2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6927FC7F-6DBB-4254-9BBD-2577D6076CC2}"/>
                </a:ext>
              </a:extLst>
            </p:cNvPr>
            <p:cNvSpPr>
              <a:spLocks/>
            </p:cNvSpPr>
            <p:nvPr/>
          </p:nvSpPr>
          <p:spPr bwMode="black">
            <a:xfrm>
              <a:off x="3050" y="2354"/>
              <a:ext cx="665" cy="455"/>
            </a:xfrm>
            <a:custGeom>
              <a:avLst/>
              <a:gdLst>
                <a:gd name="T0" fmla="*/ 706 w 939"/>
                <a:gd name="T1" fmla="*/ 0 h 637"/>
                <a:gd name="T2" fmla="*/ 706 w 939"/>
                <a:gd name="T3" fmla="*/ 0 h 637"/>
                <a:gd name="T4" fmla="*/ 494 w 939"/>
                <a:gd name="T5" fmla="*/ 111 h 637"/>
                <a:gd name="T6" fmla="*/ 297 w 939"/>
                <a:gd name="T7" fmla="*/ 0 h 637"/>
                <a:gd name="T8" fmla="*/ 109 w 939"/>
                <a:gd name="T9" fmla="*/ 94 h 637"/>
                <a:gd name="T10" fmla="*/ 109 w 939"/>
                <a:gd name="T11" fmla="*/ 4 h 637"/>
                <a:gd name="T12" fmla="*/ 0 w 939"/>
                <a:gd name="T13" fmla="*/ 4 h 637"/>
                <a:gd name="T14" fmla="*/ 0 w 939"/>
                <a:gd name="T15" fmla="*/ 637 h 637"/>
                <a:gd name="T16" fmla="*/ 109 w 939"/>
                <a:gd name="T17" fmla="*/ 637 h 637"/>
                <a:gd name="T18" fmla="*/ 109 w 939"/>
                <a:gd name="T19" fmla="*/ 282 h 637"/>
                <a:gd name="T20" fmla="*/ 264 w 939"/>
                <a:gd name="T21" fmla="*/ 101 h 637"/>
                <a:gd name="T22" fmla="*/ 406 w 939"/>
                <a:gd name="T23" fmla="*/ 272 h 637"/>
                <a:gd name="T24" fmla="*/ 406 w 939"/>
                <a:gd name="T25" fmla="*/ 637 h 637"/>
                <a:gd name="T26" fmla="*/ 534 w 939"/>
                <a:gd name="T27" fmla="*/ 637 h 637"/>
                <a:gd name="T28" fmla="*/ 534 w 939"/>
                <a:gd name="T29" fmla="*/ 279 h 637"/>
                <a:gd name="T30" fmla="*/ 687 w 939"/>
                <a:gd name="T31" fmla="*/ 101 h 637"/>
                <a:gd name="T32" fmla="*/ 831 w 939"/>
                <a:gd name="T33" fmla="*/ 274 h 637"/>
                <a:gd name="T34" fmla="*/ 831 w 939"/>
                <a:gd name="T35" fmla="*/ 637 h 637"/>
                <a:gd name="T36" fmla="*/ 939 w 939"/>
                <a:gd name="T37" fmla="*/ 637 h 637"/>
                <a:gd name="T38" fmla="*/ 939 w 939"/>
                <a:gd name="T39" fmla="*/ 253 h 637"/>
                <a:gd name="T40" fmla="*/ 706 w 939"/>
                <a:gd name="T4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39" h="637">
                  <a:moveTo>
                    <a:pt x="706" y="0"/>
                  </a:moveTo>
                  <a:lnTo>
                    <a:pt x="706" y="0"/>
                  </a:lnTo>
                  <a:cubicBezTo>
                    <a:pt x="617" y="0"/>
                    <a:pt x="547" y="36"/>
                    <a:pt x="494" y="111"/>
                  </a:cubicBezTo>
                  <a:cubicBezTo>
                    <a:pt x="453" y="39"/>
                    <a:pt x="383" y="0"/>
                    <a:pt x="297" y="0"/>
                  </a:cubicBezTo>
                  <a:cubicBezTo>
                    <a:pt x="203" y="0"/>
                    <a:pt x="149" y="46"/>
                    <a:pt x="109" y="94"/>
                  </a:cubicBezTo>
                  <a:lnTo>
                    <a:pt x="109" y="4"/>
                  </a:lnTo>
                  <a:lnTo>
                    <a:pt x="0" y="4"/>
                  </a:lnTo>
                  <a:lnTo>
                    <a:pt x="0" y="637"/>
                  </a:lnTo>
                  <a:lnTo>
                    <a:pt x="109" y="637"/>
                  </a:lnTo>
                  <a:lnTo>
                    <a:pt x="109" y="282"/>
                  </a:lnTo>
                  <a:cubicBezTo>
                    <a:pt x="109" y="177"/>
                    <a:pt x="172" y="101"/>
                    <a:pt x="264" y="101"/>
                  </a:cubicBezTo>
                  <a:cubicBezTo>
                    <a:pt x="355" y="101"/>
                    <a:pt x="406" y="165"/>
                    <a:pt x="406" y="272"/>
                  </a:cubicBezTo>
                  <a:lnTo>
                    <a:pt x="406" y="637"/>
                  </a:lnTo>
                  <a:lnTo>
                    <a:pt x="534" y="637"/>
                  </a:lnTo>
                  <a:lnTo>
                    <a:pt x="534" y="279"/>
                  </a:lnTo>
                  <a:cubicBezTo>
                    <a:pt x="534" y="173"/>
                    <a:pt x="593" y="101"/>
                    <a:pt x="687" y="101"/>
                  </a:cubicBezTo>
                  <a:cubicBezTo>
                    <a:pt x="781" y="101"/>
                    <a:pt x="831" y="164"/>
                    <a:pt x="831" y="274"/>
                  </a:cubicBezTo>
                  <a:lnTo>
                    <a:pt x="831" y="637"/>
                  </a:lnTo>
                  <a:lnTo>
                    <a:pt x="939" y="637"/>
                  </a:lnTo>
                  <a:lnTo>
                    <a:pt x="939" y="253"/>
                  </a:lnTo>
                  <a:cubicBezTo>
                    <a:pt x="939" y="97"/>
                    <a:pt x="850" y="0"/>
                    <a:pt x="70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8B3DD1B-38A0-43C5-BC8B-A068BAB1562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58001" y="4291012"/>
            <a:ext cx="1897856" cy="338138"/>
          </a:xfrm>
        </p:spPr>
        <p:txBody>
          <a:bodyPr anchor="b" anchorCtr="0"/>
          <a:lstStyle>
            <a:lvl1pPr marL="0" indent="0" algn="r">
              <a:buFontTx/>
              <a:buNone/>
              <a:defRPr sz="135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7683601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 Cogs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8153400" cy="70788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7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669FAC4C-B145-504E-BD11-8456FA7CA6CD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834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fault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514350"/>
            <a:ext cx="8686800" cy="304800"/>
          </a:xfrm>
        </p:spPr>
        <p:txBody>
          <a:bodyPr anchor="b">
            <a:no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819150"/>
            <a:ext cx="8686800" cy="38862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968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 Cogs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8153400" cy="70788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7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49D2F9FD-A8D1-494C-BC6D-FB3D8FA529F4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1390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 Cogs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8153400" cy="70788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7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7C63AD4C-0243-6247-A72B-24C92E1D1F36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0677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 Cogs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8153400" cy="16002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7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63AA37A1-2037-5742-BBA6-078CFAE9D3FD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3703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 Cogs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8153400" cy="16002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7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0B22669F-1ABE-E646-A12C-51D9C0551099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518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439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 Co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7772400" cy="707886"/>
          </a:xfrm>
        </p:spPr>
        <p:txBody>
          <a:bodyPr anchor="t">
            <a:normAutofit/>
          </a:bodyPr>
          <a:lstStyle>
            <a:lvl1pPr>
              <a:defRPr sz="4000">
                <a:solidFill>
                  <a:srgbClr val="1D2F3A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7924800" y="4778825"/>
            <a:ext cx="1143000" cy="3044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056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 Co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1885951"/>
            <a:ext cx="7772400" cy="914399"/>
          </a:xfrm>
        </p:spPr>
        <p:txBody>
          <a:bodyPr anchor="t"/>
          <a:lstStyle>
            <a:lvl1pPr>
              <a:defRPr sz="2400">
                <a:solidFill>
                  <a:srgbClr val="1D2F3A"/>
                </a:solidFill>
              </a:defRPr>
            </a:lvl1pPr>
          </a:lstStyle>
          <a:p>
            <a:r>
              <a:rPr lang="en-GB" dirty="0"/>
              <a:t>Click to edit Master title style 2 line title</a:t>
            </a:r>
            <a:br>
              <a:rPr lang="en-GB" dirty="0"/>
            </a:br>
            <a:r>
              <a:rPr lang="en-GB" dirty="0"/>
              <a:t>Click to edit Master title style 2 line title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7924800" y="4778825"/>
            <a:ext cx="1143000" cy="3044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77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5562600" y="4476750"/>
            <a:ext cx="3581400" cy="666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0" y="590550"/>
            <a:ext cx="9144000" cy="403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5715000" y="0"/>
            <a:ext cx="3429000" cy="5143500"/>
          </a:xfrm>
        </p:spPr>
        <p:txBody>
          <a:bodyPr/>
          <a:lstStyle/>
          <a:p>
            <a:endParaRPr lang="en-US"/>
          </a:p>
        </p:txBody>
      </p:sp>
      <p:pic>
        <p:nvPicPr>
          <p:cNvPr id="12" name="Picture 11" descr="TMForum_Logo2018.RedGray-CMYK-NEW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57150"/>
            <a:ext cx="1066800" cy="323335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1885950"/>
            <a:ext cx="5334000" cy="914399"/>
          </a:xfrm>
        </p:spPr>
        <p:txBody>
          <a:bodyPr numCol="1" anchor="t"/>
          <a:lstStyle>
            <a:lvl1pPr>
              <a:defRPr sz="2400">
                <a:solidFill>
                  <a:srgbClr val="1D2F3A"/>
                </a:solidFill>
              </a:defRPr>
            </a:lvl1pPr>
          </a:lstStyle>
          <a:p>
            <a:r>
              <a:rPr lang="en-GB" dirty="0"/>
              <a:t>Click to edit Master title style 2 line</a:t>
            </a:r>
            <a:br>
              <a:rPr lang="en-GB" dirty="0"/>
            </a:br>
            <a:r>
              <a:rPr lang="en-GB" dirty="0"/>
              <a:t>Click to edit Master title style 2 line</a:t>
            </a:r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484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3 -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"/>
            <a:ext cx="9144000" cy="5143499"/>
          </a:xfrm>
          <a:prstGeom prst="rect">
            <a:avLst/>
          </a:prstGeom>
          <a:solidFill>
            <a:srgbClr val="29313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7772400" cy="914399"/>
          </a:xfrm>
        </p:spPr>
        <p:txBody>
          <a:bodyPr anchor="t">
            <a:normAutofit/>
          </a:bodyPr>
          <a:lstStyle>
            <a:lvl1pPr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856C31F8-B3FF-A748-8590-9D4F89F73851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386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3 -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"/>
            <a:ext cx="9144000" cy="5143499"/>
          </a:xfrm>
          <a:prstGeom prst="rect">
            <a:avLst/>
          </a:prstGeom>
          <a:solidFill>
            <a:srgbClr val="29313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1885950"/>
            <a:ext cx="7772400" cy="914399"/>
          </a:xfrm>
        </p:spPr>
        <p:txBody>
          <a:bodyPr anchor="t"/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Click to edit Master title style 2 line title</a:t>
            </a:r>
            <a:br>
              <a:rPr lang="en-GB" dirty="0"/>
            </a:br>
            <a:r>
              <a:rPr lang="en-GB" dirty="0"/>
              <a:t>Click to edit Master title style 2 line title</a:t>
            </a:r>
            <a:endParaRPr lang="en-US" dirty="0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81A54989-9A9D-C94B-91BE-7FA170FA81D0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31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3 - Background Imag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04800" y="41719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accent2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1" hasCustomPrompt="1"/>
          </p:nvPr>
        </p:nvSpPr>
        <p:spPr>
          <a:xfrm>
            <a:off x="304800" y="3943350"/>
            <a:ext cx="3581400" cy="228600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2"/>
                </a:solidFill>
                <a:latin typeface="+mn-lt"/>
              </a:defRPr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1962150"/>
            <a:ext cx="152400" cy="6096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1885950"/>
            <a:ext cx="4267200" cy="830997"/>
          </a:xfrm>
        </p:spPr>
        <p:txBody>
          <a:bodyPr anchor="t"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here</a:t>
            </a:r>
            <a:br>
              <a:rPr lang="en-GB" dirty="0"/>
            </a:br>
            <a:r>
              <a:rPr lang="en-GB" dirty="0"/>
              <a:t>Click to edit Master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316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19542"/>
            <a:ext cx="76962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514350"/>
            <a:ext cx="86868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7" name="object 3"/>
          <p:cNvSpPr txBox="1"/>
          <p:nvPr userDrawn="1"/>
        </p:nvSpPr>
        <p:spPr>
          <a:xfrm>
            <a:off x="7010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  <p:pic>
        <p:nvPicPr>
          <p:cNvPr id="8" name="Picture 7" descr="TMForum_Logo2018.RedGray-CMYK-NEW.png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1000" y="57150"/>
            <a:ext cx="1066800" cy="323335"/>
          </a:xfrm>
          <a:prstGeom prst="rect">
            <a:avLst/>
          </a:prstGeom>
        </p:spPr>
      </p:pic>
      <p:sp>
        <p:nvSpPr>
          <p:cNvPr id="6" name="object 3">
            <a:extLst>
              <a:ext uri="{FF2B5EF4-FFF2-40B4-BE49-F238E27FC236}">
                <a16:creationId xmlns:a16="http://schemas.microsoft.com/office/drawing/2014/main" id="{85AEB36D-A630-6748-AF73-1CCBE733D6BF}"/>
              </a:ext>
            </a:extLst>
          </p:cNvPr>
          <p:cNvSpPr txBox="1"/>
          <p:nvPr userDrawn="1"/>
        </p:nvSpPr>
        <p:spPr>
          <a:xfrm>
            <a:off x="152400" y="48577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l">
              <a:spcBef>
                <a:spcPts val="105"/>
              </a:spcBef>
            </a:pPr>
            <a:r>
              <a:rPr lang="en-US" sz="800" b="0" i="0" u="none" strike="noStrike" kern="120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#</a:t>
            </a:r>
            <a:r>
              <a:rPr lang="en-US" sz="800" b="0" i="0" u="none" strike="noStrike" kern="1200" dirty="0" err="1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TMFDigital</a:t>
            </a:r>
            <a:endParaRPr lang="is-IS" sz="8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461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95" r:id="rId2"/>
    <p:sldLayoutId id="2147483688" r:id="rId3"/>
    <p:sldLayoutId id="2147483670" r:id="rId4"/>
    <p:sldLayoutId id="2147483697" r:id="rId5"/>
    <p:sldLayoutId id="2147483692" r:id="rId6"/>
    <p:sldLayoutId id="2147483687" r:id="rId7"/>
    <p:sldLayoutId id="2147483698" r:id="rId8"/>
    <p:sldLayoutId id="2147483702" r:id="rId9"/>
    <p:sldLayoutId id="2147483704" r:id="rId10"/>
    <p:sldLayoutId id="2147483673" r:id="rId11"/>
    <p:sldLayoutId id="2147483674" r:id="rId12"/>
    <p:sldLayoutId id="2147483691" r:id="rId13"/>
    <p:sldLayoutId id="2147483689" r:id="rId14"/>
    <p:sldLayoutId id="2147483690" r:id="rId15"/>
    <p:sldLayoutId id="2147483705" r:id="rId16"/>
    <p:sldLayoutId id="2147483706" r:id="rId17"/>
    <p:sldLayoutId id="2147483707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050" y="57150"/>
            <a:ext cx="1047750" cy="317561"/>
          </a:xfrm>
          <a:prstGeom prst="rect">
            <a:avLst/>
          </a:prstGeom>
        </p:spPr>
      </p:pic>
      <p:sp>
        <p:nvSpPr>
          <p:cNvPr id="8" name="object 3"/>
          <p:cNvSpPr txBox="1"/>
          <p:nvPr userDrawn="1"/>
        </p:nvSpPr>
        <p:spPr>
          <a:xfrm>
            <a:off x="6934201" y="4781550"/>
            <a:ext cx="1981199" cy="135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1594" algn="r">
              <a:spcBef>
                <a:spcPts val="105"/>
              </a:spcBef>
            </a:pPr>
            <a:r>
              <a:rPr lang="is-IS" sz="800" dirty="0">
                <a:solidFill>
                  <a:srgbClr val="999999"/>
                </a:solidFill>
              </a:rPr>
              <a:t>© 2019 TM Forum |</a:t>
            </a:r>
            <a:r>
              <a:rPr lang="is-IS" sz="800" spc="80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800" smtClean="0">
                <a:solidFill>
                  <a:srgbClr val="999999"/>
                </a:solidFill>
              </a:rPr>
              <a:t>‹#›</a:t>
            </a:fld>
            <a:endParaRPr lang="is-IS" sz="800" dirty="0">
              <a:solidFill>
                <a:srgbClr val="9999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134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9" r:id="rId2"/>
    <p:sldLayoutId id="2147483700" r:id="rId3"/>
    <p:sldLayoutId id="2147483701" r:id="rId4"/>
    <p:sldLayoutId id="2147483703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1CCA6F-77D9-4E13-B919-BEA84B1BB4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 err="1"/>
              <a:t>Muti</a:t>
            </a:r>
            <a:r>
              <a:rPr lang="en-GB" sz="3600" dirty="0"/>
              <a:t> SDO Autonomous Network Coordination Workshop  Presentation </a:t>
            </a:r>
            <a:endParaRPr lang="en-US" sz="3200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E2E13BE7-1626-44AC-9243-572DB80DFE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28 </a:t>
            </a:r>
            <a:r>
              <a:rPr lang="en-GB" baseline="30000" dirty="0" err="1"/>
              <a:t>th</a:t>
            </a:r>
            <a:r>
              <a:rPr lang="en-GB" dirty="0"/>
              <a:t> Sept 2020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EA39F9-6AA1-427E-8467-CE8F357F30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TM Forum </a:t>
            </a:r>
          </a:p>
        </p:txBody>
      </p:sp>
    </p:spTree>
    <p:extLst>
      <p:ext uri="{BB962C8B-B14F-4D97-AF65-F5344CB8AC3E}">
        <p14:creationId xmlns:p14="http://schemas.microsoft.com/office/powerpoint/2010/main" val="3909813501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6609212-4188-41BE-AC67-B0407F13E5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内容占位符 6">
            <a:extLst>
              <a:ext uri="{FF2B5EF4-FFF2-40B4-BE49-F238E27FC236}">
                <a16:creationId xmlns:a16="http://schemas.microsoft.com/office/drawing/2014/main" id="{D400B9AF-3DD9-4651-AF05-5FE588B11452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标题 4">
            <a:extLst>
              <a:ext uri="{FF2B5EF4-FFF2-40B4-BE49-F238E27FC236}">
                <a16:creationId xmlns:a16="http://schemas.microsoft.com/office/drawing/2014/main" id="{5543C82C-BCA7-47BD-8336-FF138DE838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4267200" cy="461665"/>
          </a:xfrm>
        </p:spPr>
        <p:txBody>
          <a:bodyPr/>
          <a:lstStyle/>
          <a:p>
            <a:r>
              <a:rPr lang="en-US" altLang="zh-CN" dirty="0"/>
              <a:t>Thank you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4751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3D7BB-0FAB-4570-9442-D2EB6ED5BB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Supplementary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37C8B-A245-4365-BD75-F0C640ADEC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F1EEB1-4D1C-47F1-9001-D8BB3F592DB1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807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8D55B-C8E8-4811-8770-6A4C64915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61355"/>
            <a:ext cx="7886700" cy="403888"/>
          </a:xfr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GB" dirty="0"/>
              <a:t>Concept of Autonomous Networks</a:t>
            </a:r>
            <a:endParaRPr 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452DEEA8-87AA-407F-8A30-7381E78EEF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5304" y="1047750"/>
            <a:ext cx="8475296" cy="3886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dirty="0"/>
              <a:t>Autonomous Networks aim to :</a:t>
            </a:r>
          </a:p>
          <a:p>
            <a:r>
              <a:rPr lang="en-US" altLang="zh-CN" dirty="0"/>
              <a:t>Provide fully automated Zero-X (zero wait, zero touch, zero trouble) innovative, critical network/ICT services for vertical industries users and consumers, and </a:t>
            </a:r>
          </a:p>
          <a:p>
            <a:r>
              <a:rPr lang="en-US" altLang="zh-CN" dirty="0"/>
              <a:t>Support Self-X (self-serving, self-fulfilling and self-assuring) network/ICT infrastructures and services for enabling digital transformation of vertical and telecom industries through full lifecycle of operations</a:t>
            </a:r>
          </a:p>
          <a:p>
            <a:r>
              <a:rPr lang="en-US" altLang="zh-CN" dirty="0"/>
              <a:t>Offer disruptive services for innovative user experience, mission critical services based on fully automated lifecycle operations and self-organizing, dynamic optimized resource</a:t>
            </a:r>
          </a:p>
          <a:p>
            <a:r>
              <a:rPr lang="en-US" altLang="zh-CN" dirty="0"/>
              <a:t>Comprise of simplified network architecture, virtualized components, automating agents and intelligent decision engines to create intelligent automated business/network operations for the closed-loop of new digital business</a:t>
            </a:r>
          </a:p>
          <a:p>
            <a:endParaRPr lang="en-US" altLang="zh-CN" dirty="0"/>
          </a:p>
          <a:p>
            <a:endParaRPr lang="zh-CN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558590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F5FAE3B-FD3B-44B7-ACE2-5A9436B0B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172B4D"/>
                </a:solidFill>
                <a:effectLst/>
                <a:latin typeface="-apple-system"/>
              </a:rPr>
              <a:t>Share information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 </a:t>
            </a:r>
            <a:b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and ideas on the vision, key points and activities of each organization developing AN solutions using their unique domain skills.</a:t>
            </a: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172B4D"/>
                </a:solidFill>
                <a:effectLst/>
                <a:latin typeface="-apple-system"/>
              </a:rPr>
              <a:t>Discuss the common interests 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 </a:t>
            </a:r>
            <a:b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and key topics in industry activities for reaching industry consensus and building the collaboration ecosystem for E2E AN blueprint.</a:t>
            </a: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172B4D"/>
                </a:solidFill>
                <a:effectLst/>
                <a:latin typeface="-apple-system"/>
              </a:rPr>
              <a:t>Establish the collaboration proposal mechanism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 and </a:t>
            </a:r>
            <a:r>
              <a:rPr lang="en-US" b="1" i="0" dirty="0">
                <a:solidFill>
                  <a:srgbClr val="172B4D"/>
                </a:solidFill>
                <a:effectLst/>
                <a:latin typeface="-apple-system"/>
              </a:rPr>
              <a:t>technical topics of common interest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 </a:t>
            </a:r>
            <a:b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as the basis for subsequent multi-SDO discussions for Autonomous Networks.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A06DF4-C0C0-4189-9070-24EEDBB89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Workshop Objectives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F92999-D0A4-4FFE-8B3E-2BD0BEC1AA44}"/>
              </a:ext>
            </a:extLst>
          </p:cNvPr>
          <p:cNvSpPr txBox="1"/>
          <p:nvPr/>
        </p:nvSpPr>
        <p:spPr>
          <a:xfrm>
            <a:off x="381000" y="3638550"/>
            <a:ext cx="7757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Focus: </a:t>
            </a:r>
            <a:r>
              <a:rPr lang="en-GB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Identify areas of common interest for discussion in subsequent meetings </a:t>
            </a:r>
          </a:p>
        </p:txBody>
      </p:sp>
    </p:spTree>
    <p:extLst>
      <p:ext uri="{BB962C8B-B14F-4D97-AF65-F5344CB8AC3E}">
        <p14:creationId xmlns:p14="http://schemas.microsoft.com/office/powerpoint/2010/main" val="2063461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304800" y="1885950"/>
            <a:ext cx="7772400" cy="914399"/>
          </a:xfrm>
        </p:spPr>
        <p:txBody>
          <a:bodyPr/>
          <a:lstStyle/>
          <a:p>
            <a:r>
              <a:rPr lang="en-GB" sz="2800" dirty="0"/>
              <a:t>Autonomous Networks</a:t>
            </a:r>
            <a:br>
              <a:rPr lang="en-GB" sz="2800" dirty="0"/>
            </a:br>
            <a:r>
              <a:rPr lang="en-US" sz="1400" dirty="0"/>
              <a:t>– </a:t>
            </a:r>
            <a:r>
              <a:rPr lang="en-US" altLang="zh-CN" sz="1400" dirty="0"/>
              <a:t>Challenges and motivations (Multi SDO Workshop</a:t>
            </a:r>
            <a:r>
              <a:rPr lang="zh-CN" altLang="en-US" sz="1400" dirty="0"/>
              <a:t>）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81F86-68D1-46A4-8739-51EA58DA8660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9943FB1-FC36-4B62-B0FA-B8F0B2F552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540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20EB3-D8C3-4174-9754-2B711F30A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09550"/>
            <a:ext cx="7696200" cy="707886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zh-CN" dirty="0"/>
              <a:t>Challenges of Telecom/ICT Industry                                      </a:t>
            </a:r>
            <a:br>
              <a:rPr lang="en-US" altLang="zh-CN" dirty="0"/>
            </a:br>
            <a:r>
              <a:rPr lang="en-US" altLang="zh-CN" dirty="0"/>
              <a:t>-Architectural innovation to solve the </a:t>
            </a:r>
            <a:r>
              <a:rPr lang="en-US" altLang="zh-CN"/>
              <a:t>structural problems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53AC23-8E22-44F9-953B-CA42CCF473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104111"/>
            <a:ext cx="9144000" cy="2597112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583DEB34-A941-49F2-8D5B-E42DDC5942EF}"/>
              </a:ext>
            </a:extLst>
          </p:cNvPr>
          <p:cNvSpPr txBox="1"/>
          <p:nvPr/>
        </p:nvSpPr>
        <p:spPr>
          <a:xfrm>
            <a:off x="838200" y="3920395"/>
            <a:ext cx="7638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The whole </a:t>
            </a:r>
            <a:r>
              <a:rPr lang="en-US" altLang="zh-CN" sz="1400" dirty="0">
                <a:cs typeface="Arial" panose="020B0604020202020204" pitchFamily="34" charset="0"/>
              </a:rPr>
              <a:t>Telecom/ICT</a:t>
            </a:r>
            <a:r>
              <a:rPr lang="en-US" sz="1400" dirty="0">
                <a:cs typeface="Arial" panose="020B0604020202020204" pitchFamily="34" charset="0"/>
              </a:rPr>
              <a:t> industry is facing the challenges of revenue growth, business collaboration, operations efficiency and TCO, which led to the reduction of profit margin, sales and innovation</a:t>
            </a:r>
          </a:p>
        </p:txBody>
      </p:sp>
    </p:spTree>
    <p:extLst>
      <p:ext uri="{BB962C8B-B14F-4D97-AF65-F5344CB8AC3E}">
        <p14:creationId xmlns:p14="http://schemas.microsoft.com/office/powerpoint/2010/main" val="3708701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08417" y="267438"/>
            <a:ext cx="8631824" cy="400110"/>
          </a:xfrm>
        </p:spPr>
        <p:txBody>
          <a:bodyPr>
            <a:noAutofit/>
          </a:bodyPr>
          <a:lstStyle/>
          <a:p>
            <a:pPr algn="l"/>
            <a:r>
              <a:rPr lang="en-US" altLang="zh-CN" dirty="0"/>
              <a:t>Opportunities</a:t>
            </a:r>
            <a:r>
              <a:rPr lang="en-US" altLang="zh-CN" sz="2100" b="1" dirty="0">
                <a:latin typeface="+mn-lt"/>
              </a:rPr>
              <a:t> </a:t>
            </a:r>
            <a:r>
              <a:rPr lang="en-US" altLang="zh-CN" dirty="0"/>
              <a:t>to Telecom/ICT Industry --- “Zero X” Experience </a:t>
            </a:r>
            <a:br>
              <a:rPr lang="en-US" altLang="zh-CN" dirty="0"/>
            </a:br>
            <a:r>
              <a:rPr lang="en-US" altLang="zh-CN" dirty="0"/>
              <a:t>                                                 </a:t>
            </a:r>
            <a:r>
              <a:rPr lang="en-US" altLang="zh-CN" sz="1600" dirty="0"/>
              <a:t>- Autonomous Networks/ICT Services for Intelligent Society</a:t>
            </a:r>
            <a:endParaRPr lang="en-US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EABB4064-9CE2-4443-94AA-889D80C264D2}"/>
              </a:ext>
            </a:extLst>
          </p:cNvPr>
          <p:cNvSpPr txBox="1"/>
          <p:nvPr/>
        </p:nvSpPr>
        <p:spPr>
          <a:xfrm>
            <a:off x="5547938" y="1697186"/>
            <a:ext cx="123142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b="1" dirty="0"/>
              <a:t>Smart government</a:t>
            </a:r>
            <a:endParaRPr lang="zh-CN" altLang="en-US" sz="1050" b="1" dirty="0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1A185529-A9B6-43EF-A842-2AD6A7D7F1B4}"/>
              </a:ext>
            </a:extLst>
          </p:cNvPr>
          <p:cNvSpPr txBox="1"/>
          <p:nvPr/>
        </p:nvSpPr>
        <p:spPr>
          <a:xfrm>
            <a:off x="7294887" y="1691263"/>
            <a:ext cx="8322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b="1" dirty="0"/>
              <a:t>Smart xxx…</a:t>
            </a:r>
            <a:endParaRPr lang="zh-CN" altLang="en-US" sz="1050" b="1" dirty="0"/>
          </a:p>
        </p:txBody>
      </p:sp>
      <p:sp>
        <p:nvSpPr>
          <p:cNvPr id="39" name="右大括号 38">
            <a:extLst>
              <a:ext uri="{FF2B5EF4-FFF2-40B4-BE49-F238E27FC236}">
                <a16:creationId xmlns:a16="http://schemas.microsoft.com/office/drawing/2014/main" id="{A04822EC-F2B7-4146-8FCB-F5F203BC568D}"/>
              </a:ext>
            </a:extLst>
          </p:cNvPr>
          <p:cNvSpPr/>
          <p:nvPr/>
        </p:nvSpPr>
        <p:spPr>
          <a:xfrm rot="16200000" flipH="1">
            <a:off x="4601702" y="-1482536"/>
            <a:ext cx="293941" cy="6752406"/>
          </a:xfrm>
          <a:prstGeom prst="rightBrace">
            <a:avLst>
              <a:gd name="adj1" fmla="val 142062"/>
              <a:gd name="adj2" fmla="val 57299"/>
            </a:avLst>
          </a:prstGeom>
          <a:ln>
            <a:solidFill>
              <a:schemeClr val="bg1">
                <a:lumMod val="50000"/>
              </a:schemeClr>
            </a:solidFill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DBB9F59A-C185-44EA-BAEC-2AE51581DE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470" y="819256"/>
            <a:ext cx="1509419" cy="922004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28669D30-7AAA-4383-BF20-27CAA7BE53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597" y="858908"/>
            <a:ext cx="1781486" cy="897702"/>
          </a:xfrm>
          <a:prstGeom prst="rect">
            <a:avLst/>
          </a:prstGeom>
        </p:spPr>
      </p:pic>
      <p:sp>
        <p:nvSpPr>
          <p:cNvPr id="40" name="文本框 39">
            <a:extLst>
              <a:ext uri="{FF2B5EF4-FFF2-40B4-BE49-F238E27FC236}">
                <a16:creationId xmlns:a16="http://schemas.microsoft.com/office/drawing/2014/main" id="{2F3658D4-9B15-4C70-81F4-B5E6F9683EC2}"/>
              </a:ext>
            </a:extLst>
          </p:cNvPr>
          <p:cNvSpPr txBox="1"/>
          <p:nvPr/>
        </p:nvSpPr>
        <p:spPr>
          <a:xfrm>
            <a:off x="1680064" y="1712251"/>
            <a:ext cx="7489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b="1" dirty="0"/>
              <a:t>Smart city</a:t>
            </a:r>
            <a:endParaRPr lang="zh-CN" altLang="en-US" sz="1050" b="1" dirty="0"/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22DA7AB9-394A-4939-A302-10D0E31C1398}"/>
              </a:ext>
            </a:extLst>
          </p:cNvPr>
          <p:cNvSpPr txBox="1"/>
          <p:nvPr/>
        </p:nvSpPr>
        <p:spPr>
          <a:xfrm>
            <a:off x="3421053" y="1695175"/>
            <a:ext cx="101181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b="1" dirty="0"/>
              <a:t>Smart industry</a:t>
            </a:r>
            <a:endParaRPr lang="zh-CN" altLang="en-US" sz="1050" b="1" dirty="0"/>
          </a:p>
        </p:txBody>
      </p:sp>
      <p:pic>
        <p:nvPicPr>
          <p:cNvPr id="43" name="图片 42">
            <a:extLst>
              <a:ext uri="{FF2B5EF4-FFF2-40B4-BE49-F238E27FC236}">
                <a16:creationId xmlns:a16="http://schemas.microsoft.com/office/drawing/2014/main" id="{DFB1A826-9287-4D04-A20B-9A86F78F22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333" y="876255"/>
            <a:ext cx="1434450" cy="853205"/>
          </a:xfrm>
          <a:prstGeom prst="rect">
            <a:avLst/>
          </a:prstGeom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id="{F52608CE-A78F-4250-9853-17A2C9C1DBD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5628" y="872573"/>
            <a:ext cx="1325845" cy="879851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id="{FB0F30CF-0D38-49DA-9717-0E0D5FA194A3}"/>
              </a:ext>
            </a:extLst>
          </p:cNvPr>
          <p:cNvGrpSpPr/>
          <p:nvPr/>
        </p:nvGrpSpPr>
        <p:grpSpPr>
          <a:xfrm>
            <a:off x="4131676" y="1933372"/>
            <a:ext cx="2279963" cy="1481543"/>
            <a:chOff x="5352308" y="2583305"/>
            <a:chExt cx="1641832" cy="1321814"/>
          </a:xfrm>
        </p:grpSpPr>
        <p:pic>
          <p:nvPicPr>
            <p:cNvPr id="45" name="图片 44">
              <a:extLst>
                <a:ext uri="{FF2B5EF4-FFF2-40B4-BE49-F238E27FC236}">
                  <a16:creationId xmlns:a16="http://schemas.microsoft.com/office/drawing/2014/main" id="{0A60D5AF-5779-4615-A457-E624314F4AA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2308" y="2583305"/>
              <a:ext cx="1641832" cy="1321814"/>
            </a:xfrm>
            <a:prstGeom prst="rect">
              <a:avLst/>
            </a:prstGeom>
          </p:spPr>
        </p:pic>
        <p:sp>
          <p:nvSpPr>
            <p:cNvPr id="46" name="椭圆 45">
              <a:extLst>
                <a:ext uri="{FF2B5EF4-FFF2-40B4-BE49-F238E27FC236}">
                  <a16:creationId xmlns:a16="http://schemas.microsoft.com/office/drawing/2014/main" id="{36070AC6-2DE6-43CC-9F0C-0D6438389F92}"/>
                </a:ext>
              </a:extLst>
            </p:cNvPr>
            <p:cNvSpPr/>
            <p:nvPr/>
          </p:nvSpPr>
          <p:spPr>
            <a:xfrm>
              <a:off x="6000619" y="3098223"/>
              <a:ext cx="312149" cy="33077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A284D63E-AA89-4570-8F5B-D66FCE083AF3}"/>
                </a:ext>
              </a:extLst>
            </p:cNvPr>
            <p:cNvSpPr txBox="1"/>
            <p:nvPr/>
          </p:nvSpPr>
          <p:spPr>
            <a:xfrm>
              <a:off x="5975105" y="3101097"/>
              <a:ext cx="409764" cy="329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</a:rPr>
                <a:t>ICT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2EF2FCE-EC2A-4DC6-AE03-5E30B44B5DF0}"/>
              </a:ext>
            </a:extLst>
          </p:cNvPr>
          <p:cNvGrpSpPr/>
          <p:nvPr/>
        </p:nvGrpSpPr>
        <p:grpSpPr>
          <a:xfrm>
            <a:off x="195774" y="2015938"/>
            <a:ext cx="9006272" cy="2857470"/>
            <a:chOff x="195774" y="2015938"/>
            <a:chExt cx="9006272" cy="2857470"/>
          </a:xfrm>
        </p:grpSpPr>
        <p:sp>
          <p:nvSpPr>
            <p:cNvPr id="52" name="矩形 51">
              <a:extLst>
                <a:ext uri="{FF2B5EF4-FFF2-40B4-BE49-F238E27FC236}">
                  <a16:creationId xmlns:a16="http://schemas.microsoft.com/office/drawing/2014/main" id="{ECB8334B-6554-4EEF-BDB5-1BC7B6A7DE06}"/>
                </a:ext>
              </a:extLst>
            </p:cNvPr>
            <p:cNvSpPr/>
            <p:nvPr/>
          </p:nvSpPr>
          <p:spPr>
            <a:xfrm>
              <a:off x="6195146" y="2336652"/>
              <a:ext cx="3006900" cy="6117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14291" indent="-214291" defTabSz="685480">
                <a:buFont typeface="Wingdings" panose="05000000000000000000" pitchFamily="2" charset="2"/>
                <a:buChar char="ü"/>
              </a:pPr>
              <a:r>
                <a:rPr lang="en-US" altLang="zh-CN" sz="1125" dirty="0">
                  <a:ea typeface="微软雅黑" panose="020B0503020204020204" pitchFamily="34" charset="-122"/>
                </a:rPr>
                <a:t>Enablement of business collaboration &amp; ecosystem between verticals and network/ICT service providers</a:t>
              </a:r>
            </a:p>
          </p:txBody>
        </p:sp>
        <p:pic>
          <p:nvPicPr>
            <p:cNvPr id="44" name="图片 43">
              <a:extLst>
                <a:ext uri="{FF2B5EF4-FFF2-40B4-BE49-F238E27FC236}">
                  <a16:creationId xmlns:a16="http://schemas.microsoft.com/office/drawing/2014/main" id="{D07D316A-E169-42AB-ADD7-35C4A6FED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5176" y="3371317"/>
              <a:ext cx="1882640" cy="1111119"/>
            </a:xfrm>
            <a:prstGeom prst="rect">
              <a:avLst/>
            </a:prstGeom>
          </p:spPr>
        </p:pic>
        <p:pic>
          <p:nvPicPr>
            <p:cNvPr id="42" name="图片 41">
              <a:extLst>
                <a:ext uri="{FF2B5EF4-FFF2-40B4-BE49-F238E27FC236}">
                  <a16:creationId xmlns:a16="http://schemas.microsoft.com/office/drawing/2014/main" id="{F6710B0A-4912-4E60-B180-4F43C8282B0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57910" y="3342104"/>
              <a:ext cx="1882640" cy="1111119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id="{58DB2651-ED2B-446E-A134-2BB9A6954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14024" y="3388121"/>
              <a:ext cx="1882640" cy="1111119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1979000" y="4434826"/>
              <a:ext cx="2404980" cy="438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85480"/>
              <a:r>
                <a:rPr lang="en-US" altLang="zh-CN" sz="1125" b="1" dirty="0">
                  <a:solidFill>
                    <a:srgbClr val="9BBB59">
                      <a:lumMod val="50000"/>
                    </a:srgbClr>
                  </a:solidFill>
                  <a:ea typeface="微软雅黑" panose="020B0503020204020204" pitchFamily="34" charset="-122"/>
                </a:rPr>
                <a:t>Autonomous</a:t>
              </a:r>
            </a:p>
            <a:p>
              <a:pPr marL="0" lvl="1" algn="ctr" defTabSz="685480"/>
              <a:endParaRPr lang="en-US" altLang="zh-CN" sz="300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  <a:p>
              <a:pPr marL="0" lvl="1" algn="ctr" defTabSz="914180"/>
              <a:r>
                <a:rPr lang="en-US" altLang="zh-CN" sz="825" b="1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Network</a:t>
              </a:r>
            </a:p>
          </p:txBody>
        </p:sp>
        <p:sp>
          <p:nvSpPr>
            <p:cNvPr id="6" name="矩形 5">
              <a:hlinkClick r:id="" action="ppaction://noaction"/>
            </p:cNvPr>
            <p:cNvSpPr/>
            <p:nvPr/>
          </p:nvSpPr>
          <p:spPr>
            <a:xfrm>
              <a:off x="6487402" y="4434826"/>
              <a:ext cx="2024310" cy="438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85480"/>
              <a:r>
                <a:rPr lang="en-US" altLang="zh-CN" sz="1125" b="1" dirty="0">
                  <a:solidFill>
                    <a:srgbClr val="F79646">
                      <a:lumMod val="75000"/>
                    </a:srgbClr>
                  </a:solidFill>
                  <a:ea typeface="微软雅黑" panose="020B0503020204020204" pitchFamily="34" charset="-122"/>
                </a:rPr>
                <a:t>All-inclusive</a:t>
              </a:r>
            </a:p>
            <a:p>
              <a:pPr algn="ctr" defTabSz="685480"/>
              <a:endParaRPr lang="en-US" altLang="zh-CN" sz="300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  <a:p>
              <a:pPr algn="ctr" defTabSz="685480"/>
              <a:r>
                <a:rPr lang="en-US" altLang="zh-CN" sz="825" b="1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Services</a:t>
              </a:r>
            </a:p>
          </p:txBody>
        </p:sp>
        <p:sp>
          <p:nvSpPr>
            <p:cNvPr id="7" name="矩形 6">
              <a:hlinkClick r:id="" action="ppaction://noaction"/>
            </p:cNvPr>
            <p:cNvSpPr/>
            <p:nvPr/>
          </p:nvSpPr>
          <p:spPr>
            <a:xfrm>
              <a:off x="4254420" y="4434826"/>
              <a:ext cx="2064209" cy="438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85480"/>
              <a:r>
                <a:rPr lang="en-US" altLang="zh-CN" sz="1125" b="1" dirty="0">
                  <a:solidFill>
                    <a:srgbClr val="4F81BD">
                      <a:lumMod val="50000"/>
                    </a:srgbClr>
                  </a:solidFill>
                  <a:ea typeface="微软雅黑" panose="020B0503020204020204" pitchFamily="34" charset="-122"/>
                </a:rPr>
                <a:t>Agile</a:t>
              </a:r>
            </a:p>
            <a:p>
              <a:pPr marL="0" lvl="1" algn="ctr" defTabSz="685480"/>
              <a:endParaRPr lang="en-US" altLang="zh-CN" sz="300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  <a:p>
              <a:pPr marL="0" lvl="1" algn="ctr" defTabSz="914180"/>
              <a:r>
                <a:rPr lang="en-US" altLang="zh-CN" sz="825" b="1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Operations</a:t>
              </a: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2106244" y="4549539"/>
              <a:ext cx="354939" cy="0"/>
            </a:xfrm>
            <a:prstGeom prst="line">
              <a:avLst/>
            </a:prstGeom>
            <a:ln w="47625">
              <a:solidFill>
                <a:srgbClr val="667644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8004251" y="4556754"/>
              <a:ext cx="413322" cy="0"/>
            </a:xfrm>
            <a:prstGeom prst="line">
              <a:avLst/>
            </a:prstGeom>
            <a:ln w="47625">
              <a:solidFill>
                <a:srgbClr val="E46C0A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3964395" y="4549539"/>
              <a:ext cx="904930" cy="0"/>
            </a:xfrm>
            <a:prstGeom prst="line">
              <a:avLst/>
            </a:prstGeom>
            <a:ln w="47625">
              <a:gradFill flip="none" rotWithShape="1">
                <a:gsLst>
                  <a:gs pos="0">
                    <a:srgbClr val="4F6228"/>
                  </a:gs>
                  <a:gs pos="100000">
                    <a:srgbClr val="254061"/>
                  </a:gs>
                </a:gsLst>
                <a:lin ang="0" scaled="1"/>
                <a:tileRect/>
              </a:gra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H="1">
              <a:off x="5904493" y="4549539"/>
              <a:ext cx="873336" cy="0"/>
            </a:xfrm>
            <a:prstGeom prst="line">
              <a:avLst/>
            </a:prstGeom>
            <a:ln w="47625">
              <a:gradFill flip="none" rotWithShape="1">
                <a:gsLst>
                  <a:gs pos="0">
                    <a:srgbClr val="E46C0A"/>
                  </a:gs>
                  <a:gs pos="100000">
                    <a:srgbClr val="254061"/>
                  </a:gs>
                </a:gsLst>
                <a:lin ang="0" scaled="1"/>
                <a:tileRect/>
              </a:gra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矩形 15"/>
            <p:cNvSpPr/>
            <p:nvPr/>
          </p:nvSpPr>
          <p:spPr>
            <a:xfrm>
              <a:off x="2602876" y="3531601"/>
              <a:ext cx="1066097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85822"/>
              <a:r>
                <a:rPr lang="en-US" altLang="zh-CN" sz="1500" b="1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  <a:cs typeface="Arial Unicode MS" panose="020B0604020202020204" pitchFamily="34" charset="-122"/>
                </a:rPr>
                <a:t>Zero Wait</a:t>
              </a:r>
              <a:endParaRPr lang="en-US" altLang="zh-CN" sz="1501" b="1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" name="矩形 16">
              <a:hlinkClick r:id="rId8" action="ppaction://hlinksldjump"/>
            </p:cNvPr>
            <p:cNvSpPr/>
            <p:nvPr/>
          </p:nvSpPr>
          <p:spPr>
            <a:xfrm>
              <a:off x="6801017" y="3525865"/>
              <a:ext cx="1397078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85822"/>
              <a:r>
                <a:rPr lang="en-US" altLang="zh-CN" sz="1500" b="1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Zero Trouble</a:t>
              </a:r>
              <a:endParaRPr lang="en-US" altLang="zh-CN" sz="900" b="1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487172" y="3898538"/>
              <a:ext cx="510268" cy="276999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defTabSz="685822">
                <a:spcAft>
                  <a:spcPct val="35000"/>
                </a:spcAft>
              </a:pPr>
              <a:r>
                <a:rPr lang="en-US" altLang="zh-CN" sz="1200" b="1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  <a:cs typeface="Arial Unicode MS" panose="020B0604020202020204" pitchFamily="34" charset="-122"/>
                </a:rPr>
                <a:t>Swift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178542" y="3823281"/>
              <a:ext cx="634789" cy="49859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rgbClr val="FF0000"/>
                  </a:solidFill>
                </a:defRPr>
              </a:lvl1pPr>
            </a:lstStyle>
            <a:p>
              <a:pPr marL="128572" indent="-128572" defTabSz="685822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750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Launch</a:t>
              </a:r>
            </a:p>
            <a:p>
              <a:pPr marL="128572" indent="-128572" defTabSz="685822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750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Delivery</a:t>
              </a:r>
            </a:p>
            <a:p>
              <a:pPr marL="128572" indent="-128572" defTabSz="685822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750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Care</a:t>
              </a:r>
              <a:endParaRPr lang="el-GR" altLang="zh-CN" sz="750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 rot="16200000">
              <a:off x="2816659" y="4065831"/>
              <a:ext cx="539802" cy="13496"/>
            </a:xfrm>
            <a:prstGeom prst="rect">
              <a:avLst/>
            </a:prstGeom>
            <a:gradFill flip="none" rotWithShape="1">
              <a:gsLst>
                <a:gs pos="0">
                  <a:srgbClr val="03D4A8">
                    <a:alpha val="0"/>
                  </a:srgbClr>
                </a:gs>
                <a:gs pos="50000">
                  <a:srgbClr val="00B0F0"/>
                </a:gs>
                <a:gs pos="100000">
                  <a:srgbClr val="03D4A8">
                    <a:alpha val="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128597" indent="-128597" algn="ctr" defTabSz="685852">
                <a:buFont typeface="Arial" panose="020B0604020202020204" pitchFamily="34" charset="0"/>
                <a:buChar char="•"/>
                <a:defRPr/>
              </a:pPr>
              <a:endParaRPr lang="zh-CN" altLang="en-US" sz="1350" kern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6" name="矩形 25">
              <a:hlinkClick r:id="" action="ppaction://noaction"/>
            </p:cNvPr>
            <p:cNvSpPr/>
            <p:nvPr/>
          </p:nvSpPr>
          <p:spPr>
            <a:xfrm>
              <a:off x="4390392" y="3859280"/>
              <a:ext cx="964486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defTabSz="685822">
                <a:spcAft>
                  <a:spcPct val="35000"/>
                </a:spcAft>
              </a:pPr>
              <a:r>
                <a:rPr lang="en-US" altLang="zh-CN" sz="1200" b="1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  <a:cs typeface="Arial Unicode MS" panose="020B0604020202020204" pitchFamily="34" charset="-122"/>
                </a:rPr>
                <a:t> Simplified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286524" y="3791347"/>
              <a:ext cx="846386" cy="498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28572" indent="-128572" defTabSz="685822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750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Operating</a:t>
              </a:r>
            </a:p>
            <a:p>
              <a:pPr marL="128572" indent="-128572" defTabSz="685822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750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Development</a:t>
              </a:r>
            </a:p>
            <a:p>
              <a:pPr marL="128572" indent="-128572" defTabSz="685822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750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Maintenance</a:t>
              </a:r>
            </a:p>
          </p:txBody>
        </p:sp>
        <p:sp>
          <p:nvSpPr>
            <p:cNvPr id="25" name="矩形 24"/>
            <p:cNvSpPr/>
            <p:nvPr/>
          </p:nvSpPr>
          <p:spPr>
            <a:xfrm rot="16200000">
              <a:off x="5008795" y="4031563"/>
              <a:ext cx="539802" cy="13496"/>
            </a:xfrm>
            <a:prstGeom prst="rect">
              <a:avLst/>
            </a:prstGeom>
            <a:gradFill flip="none" rotWithShape="1">
              <a:gsLst>
                <a:gs pos="0">
                  <a:srgbClr val="03D4A8">
                    <a:alpha val="0"/>
                  </a:srgbClr>
                </a:gs>
                <a:gs pos="50000">
                  <a:srgbClr val="00B0F0"/>
                </a:gs>
                <a:gs pos="100000">
                  <a:srgbClr val="03D4A8">
                    <a:alpha val="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128597" indent="-128597" algn="ctr" defTabSz="685852">
                <a:buFont typeface="Arial" panose="020B0604020202020204" pitchFamily="34" charset="0"/>
                <a:buChar char="•"/>
                <a:defRPr/>
              </a:pPr>
              <a:endParaRPr lang="zh-CN" altLang="en-US" sz="1350" kern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1" name="矩形 30">
              <a:hlinkClick r:id="" action="ppaction://noaction"/>
            </p:cNvPr>
            <p:cNvSpPr/>
            <p:nvPr/>
          </p:nvSpPr>
          <p:spPr>
            <a:xfrm>
              <a:off x="6720599" y="3819954"/>
              <a:ext cx="740651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defTabSz="685822"/>
              <a:r>
                <a:rPr lang="en-US" altLang="zh-CN" sz="1200" b="1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Self-healing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397297" y="3797633"/>
              <a:ext cx="857607" cy="49859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128572" indent="-128572" defTabSz="685822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750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Business</a:t>
              </a:r>
            </a:p>
            <a:p>
              <a:pPr marL="128572" indent="-128572" defTabSz="685822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750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Services</a:t>
              </a:r>
            </a:p>
            <a:p>
              <a:pPr marL="128572" indent="-128572" defTabSz="685822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750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</a:rPr>
                <a:t>Infrastructure</a:t>
              </a:r>
            </a:p>
          </p:txBody>
        </p:sp>
        <p:sp>
          <p:nvSpPr>
            <p:cNvPr id="30" name="矩形 29"/>
            <p:cNvSpPr/>
            <p:nvPr/>
          </p:nvSpPr>
          <p:spPr>
            <a:xfrm rot="16200000">
              <a:off x="7135125" y="4082437"/>
              <a:ext cx="539801" cy="13496"/>
            </a:xfrm>
            <a:prstGeom prst="rect">
              <a:avLst/>
            </a:prstGeom>
            <a:gradFill flip="none" rotWithShape="1">
              <a:gsLst>
                <a:gs pos="0">
                  <a:srgbClr val="03D4A8">
                    <a:alpha val="0"/>
                  </a:srgbClr>
                </a:gs>
                <a:gs pos="50000">
                  <a:srgbClr val="00B0F0"/>
                </a:gs>
                <a:gs pos="100000">
                  <a:srgbClr val="03D4A8">
                    <a:alpha val="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128597" indent="-128597" algn="ctr" defTabSz="685852">
                <a:buFont typeface="Arial" panose="020B0604020202020204" pitchFamily="34" charset="0"/>
                <a:buChar char="•"/>
                <a:defRPr/>
              </a:pPr>
              <a:endParaRPr lang="zh-CN" altLang="en-US" sz="1350" kern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3" name="矩形 32">
              <a:hlinkClick r:id="" action="ppaction://noaction"/>
            </p:cNvPr>
            <p:cNvSpPr/>
            <p:nvPr/>
          </p:nvSpPr>
          <p:spPr>
            <a:xfrm>
              <a:off x="4766094" y="3503791"/>
              <a:ext cx="1164719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85822"/>
              <a:r>
                <a:rPr lang="en-US" altLang="zh-CN" sz="1500" b="1" dirty="0">
                  <a:solidFill>
                    <a:prstClr val="black">
                      <a:lumMod val="95000"/>
                      <a:lumOff val="5000"/>
                    </a:prstClr>
                  </a:solidFill>
                  <a:ea typeface="微软雅黑" panose="020B0503020204020204" pitchFamily="34" charset="-122"/>
                  <a:cs typeface="Arial Unicode MS" panose="020B0604020202020204" pitchFamily="34" charset="-122"/>
                </a:rPr>
                <a:t>Zero Touch</a:t>
              </a:r>
              <a:endParaRPr lang="en-US" altLang="zh-CN" sz="900" b="1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451869" y="3899010"/>
              <a:ext cx="875693" cy="278602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lvl="1" algn="ctr" defTabSz="685822">
                <a:lnSpc>
                  <a:spcPct val="150000"/>
                </a:lnSpc>
                <a:buClr>
                  <a:srgbClr val="CC9900"/>
                </a:buClr>
              </a:pPr>
              <a:endParaRPr lang="en-US" altLang="zh-CN" sz="900" b="1" dirty="0">
                <a:solidFill>
                  <a:prstClr val="black">
                    <a:lumMod val="95000"/>
                    <a:lumOff val="5000"/>
                  </a:prst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BD24E804-7F2D-40CC-ACEE-CC4267B42B0B}"/>
                </a:ext>
              </a:extLst>
            </p:cNvPr>
            <p:cNvSpPr/>
            <p:nvPr/>
          </p:nvSpPr>
          <p:spPr>
            <a:xfrm>
              <a:off x="195774" y="2179097"/>
              <a:ext cx="2019144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350" b="1">
                  <a:solidFill>
                    <a:schemeClr val="accent5">
                      <a:lumMod val="75000"/>
                    </a:schemeClr>
                  </a:solidFill>
                </a:rPr>
                <a:t>“Zero X” </a:t>
              </a:r>
              <a:r>
                <a:rPr lang="en-US" altLang="zh-CN" sz="1350" b="1" dirty="0">
                  <a:solidFill>
                    <a:schemeClr val="accent5">
                      <a:lumMod val="75000"/>
                    </a:schemeClr>
                  </a:solidFill>
                </a:rPr>
                <a:t>Experience </a:t>
              </a:r>
              <a:endParaRPr lang="zh-CN" altLang="en-US" sz="135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EC427E81-D084-4FB9-9026-27599F347FC4}"/>
                </a:ext>
              </a:extLst>
            </p:cNvPr>
            <p:cNvSpPr txBox="1"/>
            <p:nvPr/>
          </p:nvSpPr>
          <p:spPr>
            <a:xfrm>
              <a:off x="225181" y="2558623"/>
              <a:ext cx="1706210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14291" indent="-214291">
                <a:buFont typeface="Wingdings" panose="05000000000000000000" pitchFamily="2" charset="2"/>
                <a:buChar char="ü"/>
              </a:pPr>
              <a:r>
                <a:rPr lang="en-US" altLang="zh-CN" sz="1350" b="1" dirty="0">
                  <a:solidFill>
                    <a:schemeClr val="accent5">
                      <a:lumMod val="75000"/>
                    </a:schemeClr>
                  </a:solidFill>
                </a:rPr>
                <a:t>Make the simplicity to the users</a:t>
              </a:r>
            </a:p>
            <a:p>
              <a:pPr marL="214291" indent="-214291">
                <a:buFont typeface="Wingdings" panose="05000000000000000000" pitchFamily="2" charset="2"/>
                <a:buChar char="ü"/>
              </a:pPr>
              <a:r>
                <a:rPr lang="en-US" altLang="zh-CN" sz="1350" b="1" dirty="0">
                  <a:solidFill>
                    <a:schemeClr val="accent5">
                      <a:lumMod val="75000"/>
                    </a:schemeClr>
                  </a:solidFill>
                </a:rPr>
                <a:t>Leave the complexity with the providers</a:t>
              </a:r>
              <a:endParaRPr lang="zh-CN" altLang="en-US" sz="135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2" name="左大括号 1">
              <a:extLst>
                <a:ext uri="{FF2B5EF4-FFF2-40B4-BE49-F238E27FC236}">
                  <a16:creationId xmlns:a16="http://schemas.microsoft.com/office/drawing/2014/main" id="{5C7ABBFF-DE09-4E76-897C-B33C1ACE6138}"/>
                </a:ext>
              </a:extLst>
            </p:cNvPr>
            <p:cNvSpPr/>
            <p:nvPr/>
          </p:nvSpPr>
          <p:spPr>
            <a:xfrm>
              <a:off x="1832478" y="2041332"/>
              <a:ext cx="275320" cy="2159908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48" name="矩形 47">
              <a:extLst>
                <a:ext uri="{FF2B5EF4-FFF2-40B4-BE49-F238E27FC236}">
                  <a16:creationId xmlns:a16="http://schemas.microsoft.com/office/drawing/2014/main" id="{E3612B9A-57FF-4BDD-9F50-9C01AA70D148}"/>
                </a:ext>
              </a:extLst>
            </p:cNvPr>
            <p:cNvSpPr/>
            <p:nvPr/>
          </p:nvSpPr>
          <p:spPr>
            <a:xfrm>
              <a:off x="1986489" y="2369718"/>
              <a:ext cx="2644352" cy="6117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14291" indent="-214291" defTabSz="685480">
                <a:buFont typeface="Wingdings" panose="05000000000000000000" pitchFamily="2" charset="2"/>
                <a:buChar char="ü"/>
              </a:pPr>
              <a:r>
                <a:rPr lang="en-US" altLang="zh-CN" sz="1125" dirty="0">
                  <a:ea typeface="微软雅黑" panose="020B0503020204020204" pitchFamily="34" charset="-122"/>
                </a:rPr>
                <a:t>One stop, real-time, on demand, automated</a:t>
              </a:r>
              <a:r>
                <a:rPr lang="zh-CN" altLang="en-US" sz="1125" dirty="0">
                  <a:ea typeface="微软雅黑" panose="020B0503020204020204" pitchFamily="34" charset="-122"/>
                </a:rPr>
                <a:t>，</a:t>
              </a:r>
              <a:r>
                <a:rPr lang="en-US" altLang="zh-CN" sz="1125" dirty="0">
                  <a:ea typeface="微软雅黑" panose="020B0503020204020204" pitchFamily="34" charset="-122"/>
                </a:rPr>
                <a:t>E2E full lifecycle network/ICT services </a:t>
              </a:r>
              <a:endParaRPr lang="en-US" altLang="zh-CN" sz="825" dirty="0">
                <a:ea typeface="微软雅黑" panose="020B0503020204020204" pitchFamily="34" charset="-122"/>
              </a:endParaRPr>
            </a:p>
          </p:txBody>
        </p:sp>
        <p:sp>
          <p:nvSpPr>
            <p:cNvPr id="50" name="矩形 49">
              <a:extLst>
                <a:ext uri="{FF2B5EF4-FFF2-40B4-BE49-F238E27FC236}">
                  <a16:creationId xmlns:a16="http://schemas.microsoft.com/office/drawing/2014/main" id="{025DF5E3-2E17-44E8-9EAB-B02E70F0BDD3}"/>
                </a:ext>
              </a:extLst>
            </p:cNvPr>
            <p:cNvSpPr/>
            <p:nvPr/>
          </p:nvSpPr>
          <p:spPr>
            <a:xfrm>
              <a:off x="2213376" y="2063718"/>
              <a:ext cx="1636704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480"/>
              <a:r>
                <a:rPr lang="en-US" altLang="zh-CN" sz="1500" b="1" dirty="0">
                  <a:solidFill>
                    <a:srgbClr val="0097CC"/>
                  </a:solidFill>
                  <a:ea typeface="微软雅黑" panose="020B0503020204020204" pitchFamily="34" charset="-122"/>
                </a:rPr>
                <a:t>As a Service</a:t>
              </a:r>
            </a:p>
          </p:txBody>
        </p:sp>
        <p:sp>
          <p:nvSpPr>
            <p:cNvPr id="53" name="矩形 52">
              <a:extLst>
                <a:ext uri="{FF2B5EF4-FFF2-40B4-BE49-F238E27FC236}">
                  <a16:creationId xmlns:a16="http://schemas.microsoft.com/office/drawing/2014/main" id="{9FCE1C9B-5D1B-402F-8B1E-438DDA57D48B}"/>
                </a:ext>
              </a:extLst>
            </p:cNvPr>
            <p:cNvSpPr/>
            <p:nvPr/>
          </p:nvSpPr>
          <p:spPr>
            <a:xfrm>
              <a:off x="6387916" y="2015938"/>
              <a:ext cx="1636704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480"/>
              <a:r>
                <a:rPr lang="en-US" altLang="zh-CN" sz="1500" b="1" dirty="0">
                  <a:solidFill>
                    <a:srgbClr val="0097CC"/>
                  </a:solidFill>
                  <a:ea typeface="微软雅黑" panose="020B0503020204020204" pitchFamily="34" charset="-122"/>
                </a:rPr>
                <a:t>As a Platform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1486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400" y="94627"/>
            <a:ext cx="7696200" cy="707886"/>
          </a:xfrm>
        </p:spPr>
        <p:txBody>
          <a:bodyPr/>
          <a:lstStyle/>
          <a:p>
            <a:r>
              <a:rPr lang="en-US" altLang="zh-CN" dirty="0"/>
              <a:t>Objectives of AN: Enabling cross industries’ digital transformation through autonomous networks/ICT services &amp; infrastructure</a:t>
            </a:r>
            <a:endParaRPr lang="zh-CN" alt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62976DA-8046-498C-B902-9660CE1167A2}"/>
              </a:ext>
            </a:extLst>
          </p:cNvPr>
          <p:cNvGrpSpPr/>
          <p:nvPr/>
        </p:nvGrpSpPr>
        <p:grpSpPr>
          <a:xfrm>
            <a:off x="3347864" y="1195882"/>
            <a:ext cx="2155710" cy="2751735"/>
            <a:chOff x="1287877" y="769107"/>
            <a:chExt cx="2155710" cy="2751735"/>
          </a:xfrm>
        </p:grpSpPr>
        <p:sp>
          <p:nvSpPr>
            <p:cNvPr id="4" name="文本框 3"/>
            <p:cNvSpPr txBox="1"/>
            <p:nvPr/>
          </p:nvSpPr>
          <p:spPr>
            <a:xfrm>
              <a:off x="2020446" y="769107"/>
              <a:ext cx="561372" cy="32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99" b="1" dirty="0"/>
                <a:t>As-is</a:t>
              </a:r>
              <a:endParaRPr lang="zh-CN" altLang="en-US" sz="1499" b="1" dirty="0"/>
            </a:p>
          </p:txBody>
        </p:sp>
        <p:sp>
          <p:nvSpPr>
            <p:cNvPr id="11" name="矩形 10"/>
            <p:cNvSpPr/>
            <p:nvPr/>
          </p:nvSpPr>
          <p:spPr>
            <a:xfrm>
              <a:off x="1287877" y="1236116"/>
              <a:ext cx="2155710" cy="526321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49" dirty="0"/>
                <a:t>Hard-to-use, </a:t>
              </a:r>
            </a:p>
            <a:p>
              <a:pPr algn="ctr"/>
              <a:r>
                <a:rPr lang="en-US" altLang="zh-CN" sz="1349" dirty="0"/>
                <a:t>Lack of key capabilities</a:t>
              </a:r>
              <a:endParaRPr lang="zh-CN" altLang="en-US" sz="1349" dirty="0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87877" y="2096525"/>
              <a:ext cx="2155710" cy="526321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49" dirty="0"/>
                <a:t>Predefined, static, </a:t>
              </a:r>
            </a:p>
            <a:p>
              <a:pPr algn="ctr"/>
              <a:r>
                <a:rPr lang="en-US" altLang="zh-CN" sz="1349" dirty="0"/>
                <a:t>silo, commodity</a:t>
              </a:r>
              <a:endParaRPr lang="zh-CN" altLang="en-US" sz="1349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1287877" y="2994521"/>
              <a:ext cx="2155710" cy="526321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49" dirty="0"/>
                <a:t>Complicated, Fragmented, Manual, Inefficient</a:t>
              </a:r>
              <a:endParaRPr lang="zh-CN" altLang="en-US" sz="1349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F1C8B02-EDC0-4B7C-9269-378A03F571A5}"/>
              </a:ext>
            </a:extLst>
          </p:cNvPr>
          <p:cNvGrpSpPr/>
          <p:nvPr/>
        </p:nvGrpSpPr>
        <p:grpSpPr>
          <a:xfrm>
            <a:off x="6060487" y="1164802"/>
            <a:ext cx="2155711" cy="2792551"/>
            <a:chOff x="6059954" y="728291"/>
            <a:chExt cx="2155711" cy="2792551"/>
          </a:xfrm>
        </p:grpSpPr>
        <p:sp>
          <p:nvSpPr>
            <p:cNvPr id="5" name="文本框 4"/>
            <p:cNvSpPr txBox="1"/>
            <p:nvPr/>
          </p:nvSpPr>
          <p:spPr>
            <a:xfrm>
              <a:off x="6737823" y="728291"/>
              <a:ext cx="623312" cy="3230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99" b="1" dirty="0"/>
                <a:t>To-be</a:t>
              </a:r>
              <a:endParaRPr lang="zh-CN" altLang="en-US" sz="1499" b="1" dirty="0"/>
            </a:p>
          </p:txBody>
        </p:sp>
        <p:sp>
          <p:nvSpPr>
            <p:cNvPr id="13" name="矩形 12"/>
            <p:cNvSpPr/>
            <p:nvPr/>
          </p:nvSpPr>
          <p:spPr>
            <a:xfrm>
              <a:off x="6059955" y="1245163"/>
              <a:ext cx="2155710" cy="5263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49" dirty="0"/>
                <a:t>Easy-to-use, </a:t>
              </a:r>
            </a:p>
            <a:p>
              <a:pPr algn="ctr"/>
              <a:r>
                <a:rPr lang="en-US" altLang="zh-CN" sz="1349" dirty="0"/>
                <a:t>Meets all business needs</a:t>
              </a:r>
              <a:endParaRPr lang="zh-CN" altLang="en-US" sz="1349" dirty="0"/>
            </a:p>
          </p:txBody>
        </p:sp>
        <p:sp>
          <p:nvSpPr>
            <p:cNvPr id="14" name="矩形 13"/>
            <p:cNvSpPr/>
            <p:nvPr/>
          </p:nvSpPr>
          <p:spPr>
            <a:xfrm>
              <a:off x="6059954" y="2096525"/>
              <a:ext cx="2155710" cy="5263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49" dirty="0"/>
                <a:t>Flexible, dynamic, collaborative, customized</a:t>
              </a:r>
              <a:endParaRPr lang="zh-CN" altLang="en-US" sz="1349" dirty="0"/>
            </a:p>
          </p:txBody>
        </p:sp>
        <p:sp>
          <p:nvSpPr>
            <p:cNvPr id="17" name="矩形 16"/>
            <p:cNvSpPr/>
            <p:nvPr/>
          </p:nvSpPr>
          <p:spPr>
            <a:xfrm>
              <a:off x="6059954" y="2994521"/>
              <a:ext cx="2155710" cy="52632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349" dirty="0"/>
                <a:t>Simplified, Integrated, Automated, Intelligent</a:t>
              </a:r>
              <a:endParaRPr lang="zh-CN" altLang="en-US" sz="1349" dirty="0"/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id="{AFA25E5A-7FF9-4777-BE71-433180996251}"/>
              </a:ext>
            </a:extLst>
          </p:cNvPr>
          <p:cNvSpPr txBox="1"/>
          <p:nvPr/>
        </p:nvSpPr>
        <p:spPr>
          <a:xfrm>
            <a:off x="152400" y="1596461"/>
            <a:ext cx="3008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/>
              <a:t>Network/ICT services: </a:t>
            </a:r>
          </a:p>
          <a:p>
            <a:pPr algn="ctr"/>
            <a:r>
              <a:rPr lang="en-US" altLang="zh-CN" sz="1400" dirty="0"/>
              <a:t>Fully automated, intelligent 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AA1795F7-D2B9-4815-87A1-DFBA9FC55182}"/>
              </a:ext>
            </a:extLst>
          </p:cNvPr>
          <p:cNvSpPr txBox="1"/>
          <p:nvPr/>
        </p:nvSpPr>
        <p:spPr>
          <a:xfrm>
            <a:off x="431540" y="2533341"/>
            <a:ext cx="3008451" cy="507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49" b="1" dirty="0"/>
              <a:t>Production &amp; commercialization:</a:t>
            </a:r>
          </a:p>
          <a:p>
            <a:pPr algn="ctr"/>
            <a:r>
              <a:rPr lang="en-US" altLang="zh-CN" sz="1349" dirty="0"/>
              <a:t>Flexible, Collaborative</a:t>
            </a:r>
            <a:endParaRPr lang="zh-CN" altLang="en-US" sz="1349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74F24313-4F0E-4734-BCCE-669BA937CD72}"/>
              </a:ext>
            </a:extLst>
          </p:cNvPr>
          <p:cNvSpPr txBox="1"/>
          <p:nvPr/>
        </p:nvSpPr>
        <p:spPr>
          <a:xfrm>
            <a:off x="611560" y="3439839"/>
            <a:ext cx="2496269" cy="507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49" b="1" dirty="0"/>
              <a:t>Architecture &amp; Operations:</a:t>
            </a:r>
          </a:p>
          <a:p>
            <a:pPr algn="ctr"/>
            <a:r>
              <a:rPr lang="en-US" altLang="zh-CN" sz="1349" dirty="0"/>
              <a:t>Simplified, Automated</a:t>
            </a:r>
            <a:endParaRPr lang="zh-CN" altLang="en-US" sz="1349" dirty="0"/>
          </a:p>
        </p:txBody>
      </p:sp>
      <p:sp>
        <p:nvSpPr>
          <p:cNvPr id="10" name="箭头: 右 9">
            <a:extLst>
              <a:ext uri="{FF2B5EF4-FFF2-40B4-BE49-F238E27FC236}">
                <a16:creationId xmlns:a16="http://schemas.microsoft.com/office/drawing/2014/main" id="{C2BF0C1A-F305-4EEC-A432-760BF30DC999}"/>
              </a:ext>
            </a:extLst>
          </p:cNvPr>
          <p:cNvSpPr/>
          <p:nvPr/>
        </p:nvSpPr>
        <p:spPr>
          <a:xfrm>
            <a:off x="5638015" y="1858757"/>
            <a:ext cx="288032" cy="1175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798AC49-9C2C-475D-AB33-E6E3A65F951B}"/>
              </a:ext>
            </a:extLst>
          </p:cNvPr>
          <p:cNvSpPr txBox="1"/>
          <p:nvPr/>
        </p:nvSpPr>
        <p:spPr>
          <a:xfrm>
            <a:off x="1146806" y="1164801"/>
            <a:ext cx="1019638" cy="32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99" b="1" dirty="0"/>
              <a:t>Objectives</a:t>
            </a:r>
            <a:endParaRPr lang="zh-CN" altLang="en-US" sz="1499" b="1" dirty="0"/>
          </a:p>
        </p:txBody>
      </p:sp>
      <p:sp>
        <p:nvSpPr>
          <p:cNvPr id="24" name="箭头: 右 23">
            <a:extLst>
              <a:ext uri="{FF2B5EF4-FFF2-40B4-BE49-F238E27FC236}">
                <a16:creationId xmlns:a16="http://schemas.microsoft.com/office/drawing/2014/main" id="{58EF5B6C-0705-4E69-9B8F-A545589F410B}"/>
              </a:ext>
            </a:extLst>
          </p:cNvPr>
          <p:cNvSpPr/>
          <p:nvPr/>
        </p:nvSpPr>
        <p:spPr>
          <a:xfrm>
            <a:off x="5645333" y="2736836"/>
            <a:ext cx="288032" cy="1175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箭头: 右 24">
            <a:extLst>
              <a:ext uri="{FF2B5EF4-FFF2-40B4-BE49-F238E27FC236}">
                <a16:creationId xmlns:a16="http://schemas.microsoft.com/office/drawing/2014/main" id="{4670A601-362E-4B10-A8F4-A3E051A948B6}"/>
              </a:ext>
            </a:extLst>
          </p:cNvPr>
          <p:cNvSpPr/>
          <p:nvPr/>
        </p:nvSpPr>
        <p:spPr>
          <a:xfrm>
            <a:off x="5645333" y="3634832"/>
            <a:ext cx="288032" cy="1175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022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1"/>
          <p:cNvSpPr>
            <a:spLocks noGrp="1"/>
          </p:cNvSpPr>
          <p:nvPr>
            <p:ph type="subTitle" idx="1"/>
          </p:nvPr>
        </p:nvSpPr>
        <p:spPr>
          <a:xfrm>
            <a:off x="43776" y="244721"/>
            <a:ext cx="8610520" cy="401777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z="2000" dirty="0">
                <a:latin typeface="+mj-lt"/>
                <a:ea typeface="+mj-ea"/>
                <a:cs typeface="+mj-cs"/>
              </a:rPr>
              <a:t>Enabling new collaboration &amp; ecosystem models by Autonomous Networks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DCC53844-C5E6-4DDF-ADE8-94D651DE314F}"/>
              </a:ext>
            </a:extLst>
          </p:cNvPr>
          <p:cNvGrpSpPr/>
          <p:nvPr/>
        </p:nvGrpSpPr>
        <p:grpSpPr>
          <a:xfrm>
            <a:off x="460568" y="726035"/>
            <a:ext cx="8222863" cy="3770673"/>
            <a:chOff x="542582" y="1093891"/>
            <a:chExt cx="10968100" cy="502952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t="10444"/>
            <a:stretch/>
          </p:blipFill>
          <p:spPr>
            <a:xfrm>
              <a:off x="542582" y="1093891"/>
              <a:ext cx="10968100" cy="5029528"/>
            </a:xfrm>
            <a:prstGeom prst="rect">
              <a:avLst/>
            </a:prstGeom>
          </p:spPr>
        </p:pic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A646A3AB-68BC-48FD-B09B-3E3427C0D59E}"/>
                </a:ext>
              </a:extLst>
            </p:cNvPr>
            <p:cNvSpPr txBox="1"/>
            <p:nvPr/>
          </p:nvSpPr>
          <p:spPr>
            <a:xfrm>
              <a:off x="7329665" y="1810292"/>
              <a:ext cx="3240861" cy="58500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29313B"/>
                  </a:solidFill>
                </a:rPr>
                <a:t>Self-operating</a:t>
              </a:r>
            </a:p>
            <a:p>
              <a:pPr algn="ctr"/>
              <a:r>
                <a:rPr lang="en-US" sz="1050" dirty="0">
                  <a:solidFill>
                    <a:srgbClr val="29313B"/>
                  </a:solidFill>
                </a:rPr>
                <a:t>(self-serving, self-fulfilling, self-assuring)</a:t>
              </a:r>
            </a:p>
          </p:txBody>
        </p:sp>
      </p:grpSp>
      <p:sp>
        <p:nvSpPr>
          <p:cNvPr id="7" name="Rectangle 6"/>
          <p:cNvSpPr/>
          <p:nvPr/>
        </p:nvSpPr>
        <p:spPr>
          <a:xfrm>
            <a:off x="5638800" y="5169404"/>
            <a:ext cx="1762124" cy="419100"/>
          </a:xfrm>
          <a:prstGeom prst="rect">
            <a:avLst/>
          </a:prstGeom>
          <a:solidFill>
            <a:srgbClr val="DC1C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Dong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11F0FE-512C-4204-8BA2-86A953EE716E}"/>
              </a:ext>
            </a:extLst>
          </p:cNvPr>
          <p:cNvSpPr txBox="1"/>
          <p:nvPr/>
        </p:nvSpPr>
        <p:spPr>
          <a:xfrm>
            <a:off x="0" y="4427232"/>
            <a:ext cx="33557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•	Digital partner collaboration and ecosystem model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B03431-93F0-4D17-A050-1E7E46186568}"/>
              </a:ext>
            </a:extLst>
          </p:cNvPr>
          <p:cNvSpPr txBox="1"/>
          <p:nvPr/>
        </p:nvSpPr>
        <p:spPr>
          <a:xfrm>
            <a:off x="3276600" y="4388447"/>
            <a:ext cx="28715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800" b="1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Collaborative production model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886535E-B039-4348-A301-67FA4169354B}"/>
              </a:ext>
            </a:extLst>
          </p:cNvPr>
          <p:cNvSpPr txBox="1"/>
          <p:nvPr/>
        </p:nvSpPr>
        <p:spPr>
          <a:xfrm>
            <a:off x="6019800" y="4365335"/>
            <a:ext cx="30118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1800" b="1" dirty="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  <a:t>Knowledge-as-a-service operations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04153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2C7D2D68-21A1-43B1-8E89-221DADC9CE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000" y="209550"/>
            <a:ext cx="8052335" cy="745050"/>
          </a:xfr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sz="2000" dirty="0">
                <a:latin typeface="+mj-lt"/>
                <a:ea typeface="+mj-ea"/>
                <a:cs typeface="+mj-cs"/>
              </a:rPr>
              <a:t>Takeaways: The success of AN requires the collaboration across the industry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94F730-9CC8-4127-9B52-D4BB1E031EC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>
            <a:normAutofit/>
          </a:bodyPr>
          <a:lstStyle/>
          <a:p>
            <a:pPr marL="295026" indent="-285750">
              <a:buFont typeface="Wingdings" panose="05000000000000000000" pitchFamily="2" charset="2"/>
              <a:buChar char="q"/>
            </a:pPr>
            <a:r>
              <a:rPr lang="en-US" sz="1600" dirty="0"/>
              <a:t>Existing siloed solutions have not yet demonstrated enough business value</a:t>
            </a:r>
          </a:p>
          <a:p>
            <a:pPr marL="679979" lvl="1" indent="-285750">
              <a:buFont typeface="Wingdings" panose="05000000000000000000" pitchFamily="2" charset="2"/>
              <a:buChar char="ü"/>
            </a:pPr>
            <a:r>
              <a:rPr lang="en-US" sz="1400" dirty="0"/>
              <a:t>Fragmented point solutions, only solve the problems of specific segments</a:t>
            </a:r>
          </a:p>
          <a:p>
            <a:pPr marL="679979" lvl="1" indent="-285750">
              <a:buFont typeface="Wingdings" panose="05000000000000000000" pitchFamily="2" charset="2"/>
              <a:buChar char="ü"/>
            </a:pPr>
            <a:r>
              <a:rPr lang="en-US" sz="1400" dirty="0"/>
              <a:t>Lack of E2E view/framework, no interoperability, too complicated/costly integration</a:t>
            </a:r>
          </a:p>
          <a:p>
            <a:pPr marL="679979" lvl="1" indent="-285750">
              <a:buFont typeface="Wingdings" panose="05000000000000000000" pitchFamily="2" charset="2"/>
              <a:buChar char="ü"/>
            </a:pPr>
            <a:r>
              <a:rPr lang="en-US" sz="1400" dirty="0"/>
              <a:t>Lack of common metrics to measure and verify the outcome, not attractive/cool to the end users (compared to autonomous vehicles)  </a:t>
            </a:r>
          </a:p>
          <a:p>
            <a:pPr marL="679979" lvl="1" indent="-285750">
              <a:buFont typeface="Wingdings" panose="05000000000000000000" pitchFamily="2" charset="2"/>
              <a:buChar char="ü"/>
            </a:pPr>
            <a:r>
              <a:rPr lang="en-US" sz="1400" dirty="0"/>
              <a:t>Lack of industry ecosystem and collaboration as digital partners to make win-win solution</a:t>
            </a:r>
          </a:p>
          <a:p>
            <a:pPr lvl="1" indent="0">
              <a:buNone/>
            </a:pPr>
            <a:endParaRPr lang="en-US" sz="1400" dirty="0"/>
          </a:p>
          <a:p>
            <a:pPr marL="352176" indent="-342900">
              <a:buFont typeface="Wingdings" panose="05000000000000000000" pitchFamily="2" charset="2"/>
              <a:buChar char="q"/>
            </a:pPr>
            <a:r>
              <a:rPr lang="en-US" altLang="zh-CN" sz="1800" dirty="0"/>
              <a:t>The key issues to be addressed by the industry</a:t>
            </a:r>
          </a:p>
          <a:p>
            <a:pPr marL="737129" lvl="1" indent="-342900">
              <a:buFont typeface="Wingdings" panose="05000000000000000000" pitchFamily="2" charset="2"/>
              <a:buChar char="ü"/>
            </a:pPr>
            <a:r>
              <a:rPr lang="en-US" sz="1400" dirty="0"/>
              <a:t>Commonality and alignment on key concepts (e.g. definition, framework, autonomous networks levels and key capabilities (e.g. closed-loop, autonomous domain, intent))</a:t>
            </a:r>
          </a:p>
          <a:p>
            <a:pPr marL="737129" lvl="1" indent="-342900">
              <a:buFont typeface="Wingdings" panose="05000000000000000000" pitchFamily="2" charset="2"/>
              <a:buChar char="ü"/>
            </a:pPr>
            <a:r>
              <a:rPr lang="en-US" sz="1400" dirty="0"/>
              <a:t>Collaboration on the development of key technical mechanisms,  interoperability of the interfaces e.g. between network domain and operations domain, testing and verification of autonomous networks levels, and use cases/</a:t>
            </a:r>
            <a:r>
              <a:rPr lang="en-US" sz="1400" dirty="0" err="1"/>
              <a:t>PoC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8478655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E6D11FB-253D-40A9-9D9F-4581C99F69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795535"/>
              </p:ext>
            </p:extLst>
          </p:nvPr>
        </p:nvGraphicFramePr>
        <p:xfrm>
          <a:off x="228601" y="758190"/>
          <a:ext cx="8077200" cy="3821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4693">
                  <a:extLst>
                    <a:ext uri="{9D8B030D-6E8A-4147-A177-3AD203B41FA5}">
                      <a16:colId xmlns:a16="http://schemas.microsoft.com/office/drawing/2014/main" val="522096018"/>
                    </a:ext>
                  </a:extLst>
                </a:gridCol>
                <a:gridCol w="4240107">
                  <a:extLst>
                    <a:ext uri="{9D8B030D-6E8A-4147-A177-3AD203B41FA5}">
                      <a16:colId xmlns:a16="http://schemas.microsoft.com/office/drawing/2014/main" val="4016526220"/>
                    </a:ext>
                  </a:extLst>
                </a:gridCol>
                <a:gridCol w="2692400">
                  <a:extLst>
                    <a:ext uri="{9D8B030D-6E8A-4147-A177-3AD203B41FA5}">
                      <a16:colId xmlns:a16="http://schemas.microsoft.com/office/drawing/2014/main" val="1976192625"/>
                    </a:ext>
                  </a:extLst>
                </a:gridCol>
              </a:tblGrid>
              <a:tr h="216218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TIME BST ( GMT+1)</a:t>
                      </a:r>
                    </a:p>
                    <a:p>
                      <a:pPr algn="l" fontAlgn="t"/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CET-1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b="1">
                          <a:solidFill>
                            <a:schemeClr val="bg1"/>
                          </a:solidFill>
                          <a:effectLst/>
                        </a:rPr>
                        <a:t>Topic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b="1" dirty="0">
                          <a:solidFill>
                            <a:schemeClr val="bg1"/>
                          </a:solidFill>
                          <a:effectLst/>
                        </a:rPr>
                        <a:t>Lead</a:t>
                      </a: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234208650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09:00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Introduction and welcome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TM Forum representative</a:t>
                      </a: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40838384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09:05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Round table attendee introductions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All</a:t>
                      </a: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93868297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09:15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>
                          <a:effectLst/>
                        </a:rPr>
                        <a:t>Overview of workshop and objectives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TMF Forum</a:t>
                      </a: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3720545936"/>
                  </a:ext>
                </a:extLst>
              </a:tr>
              <a:tr h="444818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09:30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Share information on current Autonomous Network activities</a:t>
                      </a:r>
                    </a:p>
                    <a:p>
                      <a:pPr algn="l" fontAlgn="t"/>
                      <a:r>
                        <a:rPr lang="en-GB" sz="1400" dirty="0">
                          <a:effectLst/>
                        </a:rPr>
                        <a:t>TM Forum Presentation 20 mins</a:t>
                      </a:r>
                    </a:p>
                    <a:p>
                      <a:pPr algn="l" fontAlgn="t"/>
                      <a:r>
                        <a:rPr lang="en-GB" sz="1400" dirty="0">
                          <a:effectLst/>
                        </a:rPr>
                        <a:t>ETSI Presentation 30 mins</a:t>
                      </a:r>
                    </a:p>
                    <a:p>
                      <a:pPr algn="l" fontAlgn="t"/>
                      <a:r>
                        <a:rPr lang="en-GB" sz="1400" dirty="0">
                          <a:effectLst/>
                        </a:rPr>
                        <a:t>3GPP Presentation 20 mins 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All</a:t>
                      </a:r>
                      <a:br>
                        <a:rPr lang="en-GB" sz="1400" dirty="0">
                          <a:effectLst/>
                        </a:rPr>
                      </a:br>
                      <a:endParaRPr lang="en-GB" sz="1400" dirty="0">
                        <a:effectLst/>
                      </a:endParaRP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1988449944"/>
                  </a:ext>
                </a:extLst>
              </a:tr>
              <a:tr h="379094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10:40</a:t>
                      </a:r>
                      <a:endParaRPr lang="en-GB" sz="1400" dirty="0">
                        <a:effectLst/>
                      </a:endParaRP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>
                          <a:effectLst/>
                        </a:rPr>
                        <a:t>Open discussion on areas of common interest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All</a:t>
                      </a: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267913866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11:30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Discussion of next steps</a:t>
                      </a:r>
                      <a:endParaRPr lang="en-US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All</a:t>
                      </a: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220652573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11:50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dirty="0">
                          <a:effectLst/>
                        </a:rPr>
                        <a:t>Summary and review next steps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dirty="0">
                          <a:effectLst/>
                        </a:rPr>
                        <a:t>All</a:t>
                      </a: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360857930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12:00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>
                          <a:effectLst/>
                        </a:rPr>
                        <a:t>Close</a:t>
                      </a:r>
                    </a:p>
                  </a:txBody>
                  <a:tcPr marL="23813" marR="23813" marT="16669" marB="16669"/>
                </a:tc>
                <a:tc>
                  <a:txBody>
                    <a:bodyPr/>
                    <a:lstStyle/>
                    <a:p>
                      <a:pPr algn="l" fontAlgn="t"/>
                      <a:endParaRPr lang="en-GB" sz="1400" dirty="0">
                        <a:effectLst/>
                      </a:endParaRPr>
                    </a:p>
                  </a:txBody>
                  <a:tcPr marL="23813" marR="23813" marT="16669" marB="16669"/>
                </a:tc>
                <a:extLst>
                  <a:ext uri="{0D108BD9-81ED-4DB2-BD59-A6C34878D82A}">
                    <a16:rowId xmlns:a16="http://schemas.microsoft.com/office/drawing/2014/main" val="1743797779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6436B2C5-B586-49C1-B309-B9491BE3C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Workshop </a:t>
            </a:r>
            <a:r>
              <a:rPr lang="en-GB"/>
              <a:t>Agenda: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B59926D-434C-464C-8B5E-35D19B37E773}"/>
              </a:ext>
            </a:extLst>
          </p:cNvPr>
          <p:cNvSpPr txBox="1"/>
          <p:nvPr/>
        </p:nvSpPr>
        <p:spPr>
          <a:xfrm>
            <a:off x="1143000" y="4629150"/>
            <a:ext cx="2730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Google Jam Board URL: </a:t>
            </a:r>
            <a:r>
              <a:rPr lang="en-GB" dirty="0">
                <a:solidFill>
                  <a:srgbClr val="FF0000"/>
                </a:solidFill>
              </a:rPr>
              <a:t>tba</a:t>
            </a:r>
          </a:p>
        </p:txBody>
      </p:sp>
    </p:spTree>
    <p:extLst>
      <p:ext uri="{BB962C8B-B14F-4D97-AF65-F5344CB8AC3E}">
        <p14:creationId xmlns:p14="http://schemas.microsoft.com/office/powerpoint/2010/main" val="4277609357"/>
      </p:ext>
    </p:extLst>
  </p:cSld>
  <p:clrMapOvr>
    <a:masterClrMapping/>
  </p:clrMapOvr>
</p:sld>
</file>

<file path=ppt/theme/theme1.xml><?xml version="1.0" encoding="utf-8"?>
<a:theme xmlns:a="http://schemas.openxmlformats.org/drawingml/2006/main" name="TM Forum Theme 2017">
  <a:themeElements>
    <a:clrScheme name="TMForum">
      <a:dk1>
        <a:srgbClr val="29313B"/>
      </a:dk1>
      <a:lt1>
        <a:sysClr val="window" lastClr="FFFFFF"/>
      </a:lt1>
      <a:dk2>
        <a:srgbClr val="29313B"/>
      </a:dk2>
      <a:lt2>
        <a:srgbClr val="FFFFFF"/>
      </a:lt2>
      <a:accent1>
        <a:srgbClr val="E0121D"/>
      </a:accent1>
      <a:accent2>
        <a:srgbClr val="29313B"/>
      </a:accent2>
      <a:accent3>
        <a:srgbClr val="999999"/>
      </a:accent3>
      <a:accent4>
        <a:srgbClr val="133595"/>
      </a:accent4>
      <a:accent5>
        <a:srgbClr val="572F7E"/>
      </a:accent5>
      <a:accent6>
        <a:srgbClr val="FD7F3A"/>
      </a:accent6>
      <a:hlink>
        <a:srgbClr val="E0121D"/>
      </a:hlink>
      <a:folHlink>
        <a:srgbClr val="9B1C1F"/>
      </a:folHlink>
    </a:clrScheme>
    <a:fontScheme name="Office 2">
      <a:majorFont>
        <a:latin typeface="Georg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C1C22"/>
        </a:solidFill>
        <a:ln>
          <a:noFill/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Georg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D05BD9638934F964B2784CB7782F9" ma:contentTypeVersion="4" ma:contentTypeDescription="Create a new document." ma:contentTypeScope="" ma:versionID="88397a377b7d20d00b33477a3096b918">
  <xsd:schema xmlns:xsd="http://www.w3.org/2001/XMLSchema" xmlns:xs="http://www.w3.org/2001/XMLSchema" xmlns:p="http://schemas.microsoft.com/office/2006/metadata/properties" xmlns:ns2="4f5e26d1-ff7a-4785-948b-6856cf5e4bfe" targetNamespace="http://schemas.microsoft.com/office/2006/metadata/properties" ma:root="true" ma:fieldsID="1add0dd19998e2e8c9e8aa7673e914b2" ns2:_="">
    <xsd:import namespace="4f5e26d1-ff7a-4785-948b-6856cf5e4bf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5e26d1-ff7a-4785-948b-6856cf5e4b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9F28767-2FC3-4D01-BE37-A01AF48F85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7EB7945-2F71-4D8A-8615-44B3424DF9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5e26d1-ff7a-4785-948b-6856cf5e4bf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AEFA4A5-07CD-4423-910B-48E060C6650F}">
  <ds:schemaRefs>
    <ds:schemaRef ds:uri="http://www.w3.org/XML/1998/namespace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53d63c65-c4f8-4dad-866c-6e7093040056"/>
    <ds:schemaRef ds:uri="69d7a0dd-4d35-4d43-87fc-155b2291e284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764</Words>
  <Application>Microsoft Office PowerPoint</Application>
  <PresentationFormat>On-screen Show (16:9)</PresentationFormat>
  <Paragraphs>124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-apple-system</vt:lpstr>
      <vt:lpstr>Arial</vt:lpstr>
      <vt:lpstr>Calibri</vt:lpstr>
      <vt:lpstr>Georgia</vt:lpstr>
      <vt:lpstr>Wingdings</vt:lpstr>
      <vt:lpstr>TM Forum Theme 2017</vt:lpstr>
      <vt:lpstr>Custom Design</vt:lpstr>
      <vt:lpstr>Muti SDO Autonomous Network Coordination Workshop  Presentation </vt:lpstr>
      <vt:lpstr>Workshop Objectives</vt:lpstr>
      <vt:lpstr>Autonomous Networks – Challenges and motivations (Multi SDO Workshop）</vt:lpstr>
      <vt:lpstr>Challenges of Telecom/ICT Industry                                       -Architectural innovation to solve the structural problems</vt:lpstr>
      <vt:lpstr>Opportunities to Telecom/ICT Industry --- “Zero X” Experience                                                   - Autonomous Networks/ICT Services for Intelligent Society</vt:lpstr>
      <vt:lpstr>Objectives of AN: Enabling cross industries’ digital transformation through autonomous networks/ICT services &amp; infrastructure</vt:lpstr>
      <vt:lpstr>PowerPoint Presentation</vt:lpstr>
      <vt:lpstr>PowerPoint Presentation</vt:lpstr>
      <vt:lpstr>Workshop Agenda:</vt:lpstr>
      <vt:lpstr>Thank you</vt:lpstr>
      <vt:lpstr>Supplementary</vt:lpstr>
      <vt:lpstr>Concept of Autonomous Networks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Layout 1</dc:title>
  <dc:creator>Paul  Wilson</dc:creator>
  <cp:lastModifiedBy>David Milham</cp:lastModifiedBy>
  <cp:revision>660</cp:revision>
  <dcterms:created xsi:type="dcterms:W3CDTF">2017-11-23T12:00:50Z</dcterms:created>
  <dcterms:modified xsi:type="dcterms:W3CDTF">2020-09-27T20:57:39Z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2017-11-23T00:00:00Z</vt:filetime>
  </property>
  <property fmtid="{D5CDD505-2E9C-101B-9397-08002B2CF9AE}" pid="3" name="Creator">
    <vt:lpwstr>QuarkXPress(R) 12.21</vt:lpwstr>
  </property>
  <property fmtid="{D5CDD505-2E9C-101B-9397-08002B2CF9AE}" pid="4" name="LastSaved">
    <vt:filetime>2017-11-23T00:00:00Z</vt:filetime>
  </property>
  <property fmtid="{D5CDD505-2E9C-101B-9397-08002B2CF9AE}" pid="5" name="ContentTypeId">
    <vt:lpwstr>0x010100188D05BD9638934F964B2784CB7782F9</vt:lpwstr>
  </property>
  <property fmtid="{D5CDD505-2E9C-101B-9397-08002B2CF9AE}" pid="6" name="_readonly">
    <vt:lpwstr/>
  </property>
  <property fmtid="{D5CDD505-2E9C-101B-9397-08002B2CF9AE}" pid="7" name="_change">
    <vt:lpwstr/>
  </property>
  <property fmtid="{D5CDD505-2E9C-101B-9397-08002B2CF9AE}" pid="8" name="_full-control">
    <vt:lpwstr/>
  </property>
  <property fmtid="{D5CDD505-2E9C-101B-9397-08002B2CF9AE}" pid="9" name="sflag">
    <vt:lpwstr>1600279088</vt:lpwstr>
  </property>
</Properties>
</file>