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4"/>
    <p:sldMasterId id="2147483696" r:id="rId5"/>
  </p:sldMasterIdLst>
  <p:notesMasterIdLst>
    <p:notesMasterId r:id="rId15"/>
  </p:notesMasterIdLst>
  <p:handoutMasterIdLst>
    <p:handoutMasterId r:id="rId16"/>
  </p:handoutMasterIdLst>
  <p:sldIdLst>
    <p:sldId id="4943" r:id="rId6"/>
    <p:sldId id="991" r:id="rId7"/>
    <p:sldId id="259" r:id="rId8"/>
    <p:sldId id="4282" r:id="rId9"/>
    <p:sldId id="334" r:id="rId10"/>
    <p:sldId id="4871" r:id="rId11"/>
    <p:sldId id="4945" r:id="rId12"/>
    <p:sldId id="4944" r:id="rId13"/>
    <p:sldId id="4927" r:id="rId14"/>
  </p:sldIdLst>
  <p:sldSz cx="9144000" cy="5143500" type="screen16x9"/>
  <p:notesSz cx="9144000" cy="51498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87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ng Sun" initials="DS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F3A"/>
    <a:srgbClr val="D6262E"/>
    <a:srgbClr val="A7A9AC"/>
    <a:srgbClr val="DC1C22"/>
    <a:srgbClr val="9B1C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38" autoAdjust="0"/>
    <p:restoredTop sz="96047" autoAdjust="0"/>
  </p:normalViewPr>
  <p:slideViewPr>
    <p:cSldViewPr>
      <p:cViewPr varScale="1">
        <p:scale>
          <a:sx n="95" d="100"/>
          <a:sy n="95" d="100"/>
        </p:scale>
        <p:origin x="612" y="56"/>
      </p:cViewPr>
      <p:guideLst>
        <p:guide orient="horz" pos="2880"/>
        <p:guide pos="2160"/>
        <p:guide orient="horz"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FC6CD-BEFB-B94C-8B15-770EF6C645B9}" type="datetimeFigureOut">
              <a:rPr lang="en-US" smtClean="0"/>
              <a:t>9/9/2020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489108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489108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D81D01-E8E2-2842-A249-96AC2997C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74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47915-2D4A-44DD-A55B-A93F041E157C}" type="datetimeFigureOut">
              <a:rPr lang="en-US" smtClean="0"/>
              <a:t>9/9/2020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4525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2478088"/>
            <a:ext cx="7315200" cy="2028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91088"/>
            <a:ext cx="3962400" cy="2587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4891088"/>
            <a:ext cx="3962400" cy="2587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8F246-B3C9-412E-BD0E-C290D7FBC3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995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altLang="zh-CN" dirty="0"/>
              <a:t>TCO</a:t>
            </a:r>
            <a:r>
              <a:rPr lang="zh-CN" altLang="en-US" dirty="0"/>
              <a:t>：</a:t>
            </a:r>
            <a:r>
              <a:rPr lang="en-US" altLang="zh-CN" dirty="0" err="1"/>
              <a:t>OpEx</a:t>
            </a:r>
            <a:r>
              <a:rPr lang="zh-CN" altLang="en-US" dirty="0"/>
              <a:t>占比</a:t>
            </a:r>
            <a:r>
              <a:rPr lang="en-US" altLang="zh-CN" dirty="0"/>
              <a:t> 67%, </a:t>
            </a:r>
            <a:r>
              <a:rPr lang="zh-CN" altLang="en-US" dirty="0"/>
              <a:t>过去</a:t>
            </a:r>
            <a:r>
              <a:rPr lang="en-US" altLang="zh-CN" dirty="0"/>
              <a:t>x</a:t>
            </a:r>
            <a:r>
              <a:rPr lang="zh-CN" altLang="en-US" dirty="0"/>
              <a:t>年，增加了</a:t>
            </a:r>
            <a:r>
              <a:rPr lang="en-US" altLang="zh-CN" dirty="0"/>
              <a:t>x%</a:t>
            </a:r>
            <a:r>
              <a:rPr lang="zh-CN" altLang="en-US" dirty="0"/>
              <a:t>；</a:t>
            </a:r>
            <a:r>
              <a:rPr lang="en-US" altLang="zh-CN" dirty="0"/>
              <a:t>(Ovum) Operating expenses (</a:t>
            </a:r>
            <a:r>
              <a:rPr lang="en-US" altLang="zh-CN" dirty="0" err="1"/>
              <a:t>opex</a:t>
            </a:r>
            <a:r>
              <a:rPr lang="en-US" altLang="zh-CN" dirty="0"/>
              <a:t>) were 67% of revenues in 2015; </a:t>
            </a:r>
            <a:r>
              <a:rPr lang="en-US" altLang="zh-CN" dirty="0" err="1"/>
              <a:t>opex</a:t>
            </a:r>
            <a:r>
              <a:rPr lang="en-US" altLang="zh-CN" dirty="0"/>
              <a:t> outweighs capex &gt;3:1; globally, network operations was the largest expense category in 2015, at 23% of </a:t>
            </a:r>
            <a:r>
              <a:rPr lang="en-US" altLang="zh-CN" dirty="0" err="1"/>
              <a:t>opex</a:t>
            </a:r>
            <a:r>
              <a:rPr lang="en-US" altLang="zh-CN" dirty="0"/>
              <a:t>, followed by operational sales (21%), devices (15%), and G&amp;A (10%).</a:t>
            </a:r>
          </a:p>
          <a:p>
            <a:pPr marL="228600" indent="-228600">
              <a:buAutoNum type="arabicPeriod"/>
            </a:pPr>
            <a:r>
              <a:rPr lang="en-US" altLang="zh-CN" dirty="0"/>
              <a:t>Revenue</a:t>
            </a:r>
            <a:r>
              <a:rPr lang="zh-CN" altLang="en-US" dirty="0"/>
              <a:t>，过去</a:t>
            </a:r>
            <a:r>
              <a:rPr lang="en-US" altLang="zh-CN" dirty="0"/>
              <a:t>5</a:t>
            </a:r>
            <a:r>
              <a:rPr lang="zh-CN" altLang="en-US" dirty="0"/>
              <a:t>年增加了</a:t>
            </a:r>
            <a:r>
              <a:rPr lang="en-US" altLang="zh-CN" dirty="0"/>
              <a:t>1.9%</a:t>
            </a:r>
            <a:r>
              <a:rPr lang="zh-CN" altLang="en-US" dirty="0"/>
              <a:t>，</a:t>
            </a:r>
            <a:r>
              <a:rPr lang="en-US" altLang="zh-CN" dirty="0"/>
              <a:t>2013</a:t>
            </a:r>
            <a:r>
              <a:rPr lang="zh-CN" altLang="en-US" dirty="0"/>
              <a:t>：</a:t>
            </a:r>
            <a:r>
              <a:rPr lang="en-US" altLang="zh-CN" dirty="0"/>
              <a:t>2781BUSD</a:t>
            </a:r>
            <a:r>
              <a:rPr lang="zh-CN" altLang="en-US" dirty="0"/>
              <a:t>，</a:t>
            </a:r>
            <a:r>
              <a:rPr lang="en-US" altLang="zh-CN" dirty="0"/>
              <a:t>2017</a:t>
            </a:r>
            <a:r>
              <a:rPr lang="zh-CN" altLang="en-US" dirty="0"/>
              <a:t>：</a:t>
            </a:r>
            <a:r>
              <a:rPr lang="en-US" altLang="zh-CN" dirty="0"/>
              <a:t>2997BUSD</a:t>
            </a:r>
            <a:r>
              <a:rPr lang="zh-CN" altLang="en-US" dirty="0"/>
              <a:t>；</a:t>
            </a:r>
            <a:r>
              <a:rPr lang="en-US" altLang="zh-CN" dirty="0" err="1"/>
              <a:t>CapEx</a:t>
            </a:r>
            <a:r>
              <a:rPr lang="zh-CN" altLang="en-US" dirty="0"/>
              <a:t>增加</a:t>
            </a:r>
            <a:r>
              <a:rPr lang="en-US" altLang="zh-CN" dirty="0"/>
              <a:t>1%</a:t>
            </a:r>
            <a:r>
              <a:rPr lang="zh-CN" altLang="en-US" dirty="0"/>
              <a:t>，</a:t>
            </a:r>
            <a:endParaRPr lang="en-US" altLang="zh-CN" dirty="0"/>
          </a:p>
          <a:p>
            <a:pPr marL="228600" indent="-228600">
              <a:buAutoNum type="arabicPeriod"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0B0018-7343-4A0A-B2C4-2A783479067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226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14350"/>
            <a:ext cx="868680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52400" y="19542"/>
            <a:ext cx="76962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914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3 - Background Imag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1D2F3A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1D2F3A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0"/>
            <a:ext cx="4267200" cy="830997"/>
          </a:xfrm>
        </p:spPr>
        <p:txBody>
          <a:bodyPr anchor="t"/>
          <a:lstStyle>
            <a:lvl1pPr>
              <a:defRPr sz="2400">
                <a:solidFill>
                  <a:srgbClr val="1D2F3A"/>
                </a:solidFill>
              </a:defRPr>
            </a:lvl1pPr>
          </a:lstStyle>
          <a:p>
            <a:r>
              <a:rPr lang="en-GB" dirty="0"/>
              <a:t>Click to edit Master title here</a:t>
            </a:r>
            <a:br>
              <a:rPr lang="en-GB" dirty="0"/>
            </a:br>
            <a:r>
              <a:rPr lang="en-GB" dirty="0"/>
              <a:t>Click to edit Master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162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514350"/>
            <a:ext cx="426720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514350"/>
            <a:ext cx="434340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52400" y="19542"/>
            <a:ext cx="76962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36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4268788" cy="480420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123199"/>
            <a:ext cx="4268788" cy="358215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514350"/>
            <a:ext cx="4346575" cy="480420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1123199"/>
            <a:ext cx="4346575" cy="358215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524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28750"/>
            <a:ext cx="8686800" cy="13716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228600" y="3333750"/>
            <a:ext cx="2133600" cy="457200"/>
          </a:xfrm>
        </p:spPr>
        <p:txBody>
          <a:bodyPr>
            <a:noAutofit/>
          </a:bodyPr>
          <a:lstStyle>
            <a:lvl1pPr marL="0" indent="0">
              <a:buNone/>
              <a:defRPr sz="1100" i="1" baseline="0">
                <a:solidFill>
                  <a:srgbClr val="999999"/>
                </a:solidFill>
              </a:defRPr>
            </a:lvl1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228600" y="2952750"/>
            <a:ext cx="2133600" cy="228600"/>
          </a:xfrm>
        </p:spPr>
        <p:txBody>
          <a:bodyPr>
            <a:noAutofit/>
          </a:bodyPr>
          <a:lstStyle>
            <a:lvl1pPr marL="0" indent="0">
              <a:buNone/>
              <a:defRPr sz="1600" i="1" baseline="0">
                <a:solidFill>
                  <a:srgbClr val="999999"/>
                </a:solidFill>
              </a:defRPr>
            </a:lvl1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1" name="object 12"/>
          <p:cNvSpPr/>
          <p:nvPr userDrawn="1"/>
        </p:nvSpPr>
        <p:spPr>
          <a:xfrm>
            <a:off x="304800" y="3333749"/>
            <a:ext cx="533400" cy="45719"/>
          </a:xfrm>
          <a:custGeom>
            <a:avLst/>
            <a:gdLst/>
            <a:ahLst/>
            <a:cxnLst/>
            <a:rect l="l" t="t" r="r" b="b"/>
            <a:pathLst>
              <a:path w="628650">
                <a:moveTo>
                  <a:pt x="0" y="0"/>
                </a:moveTo>
                <a:lnTo>
                  <a:pt x="628230" y="0"/>
                </a:lnTo>
              </a:path>
            </a:pathLst>
          </a:custGeom>
          <a:ln w="6350">
            <a:solidFill>
              <a:srgbClr val="E822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2" hasCustomPrompt="1"/>
          </p:nvPr>
        </p:nvSpPr>
        <p:spPr>
          <a:xfrm>
            <a:off x="228600" y="590550"/>
            <a:ext cx="2133600" cy="457200"/>
          </a:xfrm>
        </p:spPr>
        <p:txBody>
          <a:bodyPr>
            <a:noAutofit/>
          </a:bodyPr>
          <a:lstStyle>
            <a:lvl1pPr marL="0" indent="0">
              <a:buNone/>
              <a:defRPr sz="9600" i="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02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Exam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4268788" cy="480420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123199"/>
            <a:ext cx="4268788" cy="358215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24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Exam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4268788" cy="480420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123199"/>
            <a:ext cx="4268788" cy="358215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67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662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inese 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2A38214-5857-FC4E-B923-056100E16BC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6667" y="342101"/>
            <a:ext cx="8052335" cy="74505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2572"/>
              </a:lnSpc>
              <a:spcBef>
                <a:spcPct val="0"/>
              </a:spcBef>
              <a:buNone/>
              <a:defRPr sz="2399" baseline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445247" indent="0" algn="ctr">
              <a:buNone/>
              <a:defRPr sz="1948"/>
            </a:lvl2pPr>
            <a:lvl3pPr marL="890492" indent="0" algn="ctr">
              <a:buNone/>
              <a:defRPr sz="1753"/>
            </a:lvl3pPr>
            <a:lvl4pPr marL="1335740" indent="0" algn="ctr">
              <a:buNone/>
              <a:defRPr sz="1559"/>
            </a:lvl4pPr>
            <a:lvl5pPr marL="1780985" indent="0" algn="ctr">
              <a:buNone/>
              <a:defRPr sz="1559"/>
            </a:lvl5pPr>
            <a:lvl6pPr marL="2226232" indent="0" algn="ctr">
              <a:buNone/>
              <a:defRPr sz="1559"/>
            </a:lvl6pPr>
            <a:lvl7pPr marL="2671478" indent="0" algn="ctr">
              <a:buNone/>
              <a:defRPr sz="1559"/>
            </a:lvl7pPr>
            <a:lvl8pPr marL="3116726" indent="0" algn="ctr">
              <a:buNone/>
              <a:defRPr sz="1559"/>
            </a:lvl8pPr>
            <a:lvl9pPr marL="3561971" indent="0" algn="ctr">
              <a:buNone/>
              <a:defRPr sz="1559"/>
            </a:lvl9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A4EAA63-3827-DA40-B921-C01084B9DA8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44304" y="1126493"/>
            <a:ext cx="8047025" cy="3517844"/>
          </a:xfrm>
          <a:prstGeom prst="rect">
            <a:avLst/>
          </a:prstGeom>
        </p:spPr>
        <p:txBody>
          <a:bodyPr lIns="0" tIns="0" rIns="0" bIns="0"/>
          <a:lstStyle>
            <a:lvl1pPr marL="9276" indent="0">
              <a:lnSpc>
                <a:spcPct val="100000"/>
              </a:lnSpc>
              <a:spcBef>
                <a:spcPct val="0"/>
              </a:spcBef>
              <a:buFontTx/>
              <a:buNone/>
              <a:tabLst>
                <a:tab pos="905953" algn="ctr"/>
              </a:tabLst>
              <a:defRPr sz="1349" baseline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394229" indent="-128318">
              <a:buFont typeface="Arial" panose="020B0604020202020204" pitchFamily="34" charset="0"/>
              <a:buChar char="•"/>
              <a:tabLst>
                <a:tab pos="905953" algn="ctr"/>
              </a:tabLst>
              <a:defRPr sz="974" baseline="0"/>
            </a:lvl2pPr>
            <a:lvl3pPr marL="394229" indent="-128318">
              <a:buFont typeface="Arial" panose="020B0604020202020204" pitchFamily="34" charset="0"/>
              <a:buChar char="•"/>
              <a:tabLst>
                <a:tab pos="905953" algn="ctr"/>
              </a:tabLst>
              <a:defRPr sz="974" baseline="0"/>
            </a:lvl3pPr>
            <a:lvl4pPr marL="394229" indent="-128318">
              <a:buFont typeface="Arial" panose="020B0604020202020204" pitchFamily="34" charset="0"/>
              <a:buChar char="•"/>
              <a:tabLst>
                <a:tab pos="905953" algn="ctr"/>
              </a:tabLst>
              <a:defRPr sz="974" baseline="0"/>
            </a:lvl4pPr>
            <a:lvl5pPr marL="394229" indent="-128318">
              <a:buFont typeface="Arial" panose="020B0604020202020204" pitchFamily="34" charset="0"/>
              <a:buChar char="•"/>
              <a:tabLst>
                <a:tab pos="905953" algn="ctr"/>
              </a:tabLst>
              <a:defRPr sz="974" baseline="0"/>
            </a:lvl5pPr>
          </a:lstStyle>
          <a:p>
            <a:pPr lvl="0"/>
            <a:r>
              <a:rPr lang="en-US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348057965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pos="384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 Cogs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70788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669FAC4C-B145-504E-BD11-8456FA7CA6CD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8340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 Cogs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70788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49D2F9FD-A8D1-494C-BC6D-FB3D8FA529F4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13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fault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8686800" cy="304800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819150"/>
            <a:ext cx="8686800" cy="3886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968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 Cogs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70788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7C63AD4C-0243-6247-A72B-24C92E1D1F36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067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 Cogs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16002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63AA37A1-2037-5742-BBA6-078CFAE9D3FD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3703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 Cogs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16002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0B22669F-1ABE-E646-A12C-51D9C0551099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518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439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 Co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7772400" cy="707886"/>
          </a:xfrm>
        </p:spPr>
        <p:txBody>
          <a:bodyPr anchor="t">
            <a:normAutofit/>
          </a:bodyPr>
          <a:lstStyle>
            <a:lvl1pPr>
              <a:defRPr sz="4000">
                <a:solidFill>
                  <a:srgbClr val="1D2F3A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7924800" y="4778825"/>
            <a:ext cx="1143000" cy="3044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056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 Co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1"/>
            <a:ext cx="7772400" cy="914399"/>
          </a:xfrm>
        </p:spPr>
        <p:txBody>
          <a:bodyPr anchor="t"/>
          <a:lstStyle>
            <a:lvl1pPr>
              <a:defRPr sz="2400">
                <a:solidFill>
                  <a:srgbClr val="1D2F3A"/>
                </a:solidFill>
              </a:defRPr>
            </a:lvl1pPr>
          </a:lstStyle>
          <a:p>
            <a:r>
              <a:rPr lang="en-GB" dirty="0"/>
              <a:t>Click to edit Master title style 2 line title</a:t>
            </a:r>
            <a:br>
              <a:rPr lang="en-GB" dirty="0"/>
            </a:br>
            <a:r>
              <a:rPr lang="en-GB" dirty="0"/>
              <a:t>Click to edit Master title style 2 line title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7924800" y="4778825"/>
            <a:ext cx="1143000" cy="3044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77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5562600" y="4476750"/>
            <a:ext cx="3581400" cy="666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0" y="590550"/>
            <a:ext cx="9144000" cy="403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5715000" y="0"/>
            <a:ext cx="3429000" cy="5143500"/>
          </a:xfrm>
        </p:spPr>
        <p:txBody>
          <a:bodyPr/>
          <a:lstStyle/>
          <a:p>
            <a:endParaRPr lang="en-US"/>
          </a:p>
        </p:txBody>
      </p:sp>
      <p:pic>
        <p:nvPicPr>
          <p:cNvPr id="12" name="Picture 11" descr="TMForum_Logo2018.RedGray-CMYK-NEW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57150"/>
            <a:ext cx="1066800" cy="32333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0"/>
            <a:ext cx="5334000" cy="914399"/>
          </a:xfrm>
        </p:spPr>
        <p:txBody>
          <a:bodyPr numCol="1" anchor="t"/>
          <a:lstStyle>
            <a:lvl1pPr>
              <a:defRPr sz="2400">
                <a:solidFill>
                  <a:srgbClr val="1D2F3A"/>
                </a:solidFill>
              </a:defRPr>
            </a:lvl1pPr>
          </a:lstStyle>
          <a:p>
            <a:r>
              <a:rPr lang="en-GB" dirty="0"/>
              <a:t>Click to edit Master title style 2 line</a:t>
            </a:r>
            <a:br>
              <a:rPr lang="en-GB" dirty="0"/>
            </a:br>
            <a:r>
              <a:rPr lang="en-GB" dirty="0"/>
              <a:t>Click to edit Master title style 2 line</a:t>
            </a:r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484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3 -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"/>
            <a:ext cx="9144000" cy="5143499"/>
          </a:xfrm>
          <a:prstGeom prst="rect">
            <a:avLst/>
          </a:prstGeom>
          <a:solidFill>
            <a:srgbClr val="29313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7772400" cy="914399"/>
          </a:xfrm>
        </p:spPr>
        <p:txBody>
          <a:bodyPr anchor="t">
            <a:normAutofit/>
          </a:bodyPr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856C31F8-B3FF-A748-8590-9D4F89F73851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386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3 -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"/>
            <a:ext cx="9144000" cy="5143499"/>
          </a:xfrm>
          <a:prstGeom prst="rect">
            <a:avLst/>
          </a:prstGeom>
          <a:solidFill>
            <a:srgbClr val="29313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0"/>
            <a:ext cx="7772400" cy="914399"/>
          </a:xfrm>
        </p:spPr>
        <p:txBody>
          <a:bodyPr anchor="t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Click to edit Master title style 2 line title</a:t>
            </a:r>
            <a:br>
              <a:rPr lang="en-GB" dirty="0"/>
            </a:br>
            <a:r>
              <a:rPr lang="en-GB" dirty="0"/>
              <a:t>Click to edit Master title style 2 line title</a:t>
            </a:r>
            <a:endParaRPr lang="en-US" dirty="0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81A54989-9A9D-C94B-91BE-7FA170FA81D0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31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3 - Background Imag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accent2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0"/>
            <a:ext cx="4267200" cy="830997"/>
          </a:xfrm>
        </p:spPr>
        <p:txBody>
          <a:bodyPr anchor="t"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here</a:t>
            </a:r>
            <a:br>
              <a:rPr lang="en-GB" dirty="0"/>
            </a:br>
            <a:r>
              <a:rPr lang="en-GB" dirty="0"/>
              <a:t>Click to edit Master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316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9542"/>
            <a:ext cx="76962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86868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object 3"/>
          <p:cNvSpPr txBox="1"/>
          <p:nvPr userDrawn="1"/>
        </p:nvSpPr>
        <p:spPr>
          <a:xfrm>
            <a:off x="7010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pic>
        <p:nvPicPr>
          <p:cNvPr id="8" name="Picture 7" descr="TMForum_Logo2018.RedGray-CMYK-NEW.png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57150"/>
            <a:ext cx="1066800" cy="323335"/>
          </a:xfrm>
          <a:prstGeom prst="rect">
            <a:avLst/>
          </a:prstGeom>
        </p:spPr>
      </p:pic>
      <p:sp>
        <p:nvSpPr>
          <p:cNvPr id="6" name="object 3">
            <a:extLst>
              <a:ext uri="{FF2B5EF4-FFF2-40B4-BE49-F238E27FC236}">
                <a16:creationId xmlns:a16="http://schemas.microsoft.com/office/drawing/2014/main" id="{85AEB36D-A630-6748-AF73-1CCBE733D6BF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461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95" r:id="rId2"/>
    <p:sldLayoutId id="2147483688" r:id="rId3"/>
    <p:sldLayoutId id="2147483670" r:id="rId4"/>
    <p:sldLayoutId id="2147483697" r:id="rId5"/>
    <p:sldLayoutId id="2147483692" r:id="rId6"/>
    <p:sldLayoutId id="2147483687" r:id="rId7"/>
    <p:sldLayoutId id="2147483698" r:id="rId8"/>
    <p:sldLayoutId id="2147483702" r:id="rId9"/>
    <p:sldLayoutId id="2147483704" r:id="rId10"/>
    <p:sldLayoutId id="2147483673" r:id="rId11"/>
    <p:sldLayoutId id="2147483674" r:id="rId12"/>
    <p:sldLayoutId id="2147483691" r:id="rId13"/>
    <p:sldLayoutId id="2147483689" r:id="rId14"/>
    <p:sldLayoutId id="2147483690" r:id="rId15"/>
    <p:sldLayoutId id="2147483705" r:id="rId16"/>
    <p:sldLayoutId id="214748370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8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134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9" r:id="rId2"/>
    <p:sldLayoutId id="2147483700" r:id="rId3"/>
    <p:sldLayoutId id="2147483701" r:id="rId4"/>
    <p:sldLayoutId id="2147483703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slide" Target="slide6.xml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7772400" cy="914399"/>
          </a:xfrm>
        </p:spPr>
        <p:txBody>
          <a:bodyPr/>
          <a:lstStyle/>
          <a:p>
            <a:r>
              <a:rPr lang="en-GB" sz="2800" dirty="0"/>
              <a:t>Autonomous Networks</a:t>
            </a:r>
            <a:br>
              <a:rPr lang="en-GB" sz="2800" dirty="0"/>
            </a:br>
            <a:r>
              <a:rPr lang="en-US" sz="1400" dirty="0"/>
              <a:t>– </a:t>
            </a:r>
            <a:r>
              <a:rPr lang="en-US" altLang="zh-CN" sz="1400" dirty="0"/>
              <a:t>Challenges and motivations (Multi SDO Workshop</a:t>
            </a:r>
            <a:r>
              <a:rPr lang="zh-CN" altLang="en-US" sz="1400" dirty="0"/>
              <a:t>）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81F86-68D1-46A4-8739-51EA58DA8660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9943FB1-FC36-4B62-B0FA-B8F0B2F552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540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DAA9ED9-60C2-493D-B2C5-1F70F60AD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750" y="430100"/>
            <a:ext cx="7696200" cy="40011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sz="2100" dirty="0">
                <a:latin typeface="Arial" panose="020B0604020202020204" pitchFamily="34" charset="0"/>
                <a:cs typeface="Arial" panose="020B0604020202020204" pitchFamily="34" charset="0"/>
              </a:rPr>
              <a:t>Challenges of Telecom/ICT Industry                                      </a:t>
            </a:r>
            <a:br>
              <a:rPr lang="en-US" altLang="zh-CN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Architectural innovation to solve the structural problems</a:t>
            </a:r>
            <a:endParaRPr lang="zh-CN" alt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圆角矩形 77">
            <a:extLst>
              <a:ext uri="{FF2B5EF4-FFF2-40B4-BE49-F238E27FC236}">
                <a16:creationId xmlns:a16="http://schemas.microsoft.com/office/drawing/2014/main" id="{662F6DED-D57F-49C6-83FD-C34E9F400A00}"/>
              </a:ext>
            </a:extLst>
          </p:cNvPr>
          <p:cNvSpPr/>
          <p:nvPr/>
        </p:nvSpPr>
        <p:spPr>
          <a:xfrm rot="10800000" flipV="1">
            <a:off x="3777447" y="1472147"/>
            <a:ext cx="1743364" cy="1743364"/>
          </a:xfrm>
          <a:prstGeom prst="roundRect">
            <a:avLst>
              <a:gd name="adj" fmla="val 4139"/>
            </a:avLst>
          </a:prstGeom>
          <a:noFill/>
          <a:ln w="28575">
            <a:gradFill flip="none" rotWithShape="1">
              <a:gsLst>
                <a:gs pos="0">
                  <a:srgbClr val="65BB70"/>
                </a:gs>
                <a:gs pos="100000">
                  <a:srgbClr val="E1B15B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15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04BAAE5-80DB-433E-9AB0-F4C0BA30B4FC}"/>
              </a:ext>
            </a:extLst>
          </p:cNvPr>
          <p:cNvSpPr/>
          <p:nvPr/>
        </p:nvSpPr>
        <p:spPr>
          <a:xfrm>
            <a:off x="5581001" y="1734086"/>
            <a:ext cx="2825969" cy="27706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ct val="50000"/>
              </a:lnSpc>
              <a:spcAft>
                <a:spcPts val="1905"/>
              </a:spcAft>
              <a:buClr>
                <a:srgbClr val="A7A7A7"/>
              </a:buClr>
              <a:buSzPct val="75000"/>
            </a:pPr>
            <a:r>
              <a:rPr lang="en-US" altLang="zh-CN" sz="2100" b="1" dirty="0">
                <a:solidFill>
                  <a:srgbClr val="DA693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TCO   </a:t>
            </a:r>
            <a:r>
              <a:rPr lang="zh-CN" altLang="en-US" sz="2100" b="1" dirty="0">
                <a:solidFill>
                  <a:srgbClr val="DA693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＞</a:t>
            </a:r>
            <a:r>
              <a:rPr lang="en-US" altLang="zh-CN" sz="2100" b="1" dirty="0">
                <a:solidFill>
                  <a:srgbClr val="DA693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Revenue</a:t>
            </a:r>
            <a:endParaRPr lang="zh-CN" altLang="en-US" sz="2100" b="1" dirty="0">
              <a:solidFill>
                <a:srgbClr val="DA6932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B23C303-F57F-46FC-9491-5C052879DD17}"/>
              </a:ext>
            </a:extLst>
          </p:cNvPr>
          <p:cNvSpPr txBox="1"/>
          <p:nvPr/>
        </p:nvSpPr>
        <p:spPr>
          <a:xfrm>
            <a:off x="7815857" y="1871743"/>
            <a:ext cx="739305" cy="2145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94" i="1" dirty="0">
                <a:latin typeface="Arial" panose="020B0604020202020204" pitchFamily="34" charset="0"/>
                <a:cs typeface="Arial" panose="020B0604020202020204" pitchFamily="34" charset="0"/>
              </a:rPr>
              <a:t>Last 5 years</a:t>
            </a:r>
            <a:endParaRPr lang="zh-CN" altLang="en-US" sz="794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0B214A26-E1B3-450C-826B-A63C655F9A95}"/>
              </a:ext>
            </a:extLst>
          </p:cNvPr>
          <p:cNvSpPr/>
          <p:nvPr/>
        </p:nvSpPr>
        <p:spPr>
          <a:xfrm>
            <a:off x="2369809" y="3031786"/>
            <a:ext cx="1338829" cy="2145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794" i="1" dirty="0">
                <a:latin typeface="Arial" panose="020B0604020202020204" pitchFamily="34" charset="0"/>
                <a:cs typeface="Arial" panose="020B0604020202020204" pitchFamily="34" charset="0"/>
              </a:rPr>
              <a:t>OTT Vs Telco to maintain</a:t>
            </a:r>
            <a:endParaRPr lang="zh-CN" altLang="en-US" sz="794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右箭头 79">
            <a:extLst>
              <a:ext uri="{FF2B5EF4-FFF2-40B4-BE49-F238E27FC236}">
                <a16:creationId xmlns:a16="http://schemas.microsoft.com/office/drawing/2014/main" id="{12AB0C35-B198-4AA3-9631-D2DBEE4CC82E}"/>
              </a:ext>
            </a:extLst>
          </p:cNvPr>
          <p:cNvSpPr/>
          <p:nvPr/>
        </p:nvSpPr>
        <p:spPr>
          <a:xfrm flipH="1">
            <a:off x="5299872" y="2048101"/>
            <a:ext cx="3117849" cy="592303"/>
          </a:xfrm>
          <a:prstGeom prst="rightArrow">
            <a:avLst>
              <a:gd name="adj1" fmla="val 70146"/>
              <a:gd name="adj2" fmla="val 57689"/>
            </a:avLst>
          </a:prstGeom>
          <a:solidFill>
            <a:schemeClr val="bg2"/>
          </a:solidFill>
          <a:ln w="28575">
            <a:gradFill flip="none" rotWithShape="1">
              <a:gsLst>
                <a:gs pos="0">
                  <a:srgbClr val="DA6932"/>
                </a:gs>
                <a:gs pos="100000">
                  <a:srgbClr val="DA9E32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Cost &amp; Growth</a:t>
            </a:r>
            <a:endParaRPr lang="zh-CN" altLang="en-US" sz="15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剪去单角的矩形 83">
            <a:extLst>
              <a:ext uri="{FF2B5EF4-FFF2-40B4-BE49-F238E27FC236}">
                <a16:creationId xmlns:a16="http://schemas.microsoft.com/office/drawing/2014/main" id="{CE7EEB03-10C1-43DB-82B6-B5F318F6C1D8}"/>
              </a:ext>
            </a:extLst>
          </p:cNvPr>
          <p:cNvSpPr/>
          <p:nvPr/>
        </p:nvSpPr>
        <p:spPr>
          <a:xfrm flipH="1" flipV="1">
            <a:off x="5616420" y="1472147"/>
            <a:ext cx="2801302" cy="568291"/>
          </a:xfrm>
          <a:prstGeom prst="snip1Rect">
            <a:avLst/>
          </a:prstGeom>
          <a:noFill/>
          <a:ln w="28575">
            <a:solidFill>
              <a:srgbClr val="DA69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7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上箭头 8">
            <a:extLst>
              <a:ext uri="{FF2B5EF4-FFF2-40B4-BE49-F238E27FC236}">
                <a16:creationId xmlns:a16="http://schemas.microsoft.com/office/drawing/2014/main" id="{615FC788-9207-4855-B9E8-30926BF5719D}"/>
              </a:ext>
            </a:extLst>
          </p:cNvPr>
          <p:cNvSpPr/>
          <p:nvPr/>
        </p:nvSpPr>
        <p:spPr>
          <a:xfrm>
            <a:off x="6497073" y="1676716"/>
            <a:ext cx="145810" cy="205214"/>
          </a:xfrm>
          <a:prstGeom prst="upArrow">
            <a:avLst/>
          </a:prstGeom>
          <a:noFill/>
          <a:ln>
            <a:solidFill>
              <a:srgbClr val="DA69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15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上箭头 84">
            <a:extLst>
              <a:ext uri="{FF2B5EF4-FFF2-40B4-BE49-F238E27FC236}">
                <a16:creationId xmlns:a16="http://schemas.microsoft.com/office/drawing/2014/main" id="{752B3EB0-21B9-455C-B863-0F9D46DE3151}"/>
              </a:ext>
            </a:extLst>
          </p:cNvPr>
          <p:cNvSpPr/>
          <p:nvPr/>
        </p:nvSpPr>
        <p:spPr>
          <a:xfrm>
            <a:off x="8203308" y="1718998"/>
            <a:ext cx="116490" cy="101972"/>
          </a:xfrm>
          <a:prstGeom prst="upArrow">
            <a:avLst/>
          </a:prstGeom>
          <a:noFill/>
          <a:ln>
            <a:solidFill>
              <a:srgbClr val="DA69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15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剪去单角的矩形 85">
            <a:extLst>
              <a:ext uri="{FF2B5EF4-FFF2-40B4-BE49-F238E27FC236}">
                <a16:creationId xmlns:a16="http://schemas.microsoft.com/office/drawing/2014/main" id="{664B8A56-FCF4-4AD3-BACC-2C934E6E9B38}"/>
              </a:ext>
            </a:extLst>
          </p:cNvPr>
          <p:cNvSpPr/>
          <p:nvPr/>
        </p:nvSpPr>
        <p:spPr>
          <a:xfrm flipH="1">
            <a:off x="5616420" y="2631598"/>
            <a:ext cx="2801302" cy="583913"/>
          </a:xfrm>
          <a:prstGeom prst="snip1Rect">
            <a:avLst/>
          </a:prstGeom>
          <a:noFill/>
          <a:ln w="28575">
            <a:solidFill>
              <a:srgbClr val="DA69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7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35E6C37D-7439-4546-B950-DA1E7F193F4E}"/>
              </a:ext>
            </a:extLst>
          </p:cNvPr>
          <p:cNvSpPr/>
          <p:nvPr/>
        </p:nvSpPr>
        <p:spPr>
          <a:xfrm>
            <a:off x="3075096" y="2930725"/>
            <a:ext cx="240772" cy="2145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94" i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794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CD3A6624-196D-4797-A063-881F4E6550AD}"/>
              </a:ext>
            </a:extLst>
          </p:cNvPr>
          <p:cNvSpPr txBox="1"/>
          <p:nvPr/>
        </p:nvSpPr>
        <p:spPr>
          <a:xfrm>
            <a:off x="5850710" y="2652803"/>
            <a:ext cx="152547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00" b="1" dirty="0">
                <a:solidFill>
                  <a:srgbClr val="DA693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Isolation</a:t>
            </a:r>
            <a:endParaRPr lang="zh-CN" altLang="en-US" sz="2100" b="1" dirty="0">
              <a:solidFill>
                <a:srgbClr val="DA6932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49A8A7B-AF4C-4F8B-A5CF-793B50CA4B9A}"/>
              </a:ext>
            </a:extLst>
          </p:cNvPr>
          <p:cNvSpPr txBox="1"/>
          <p:nvPr/>
        </p:nvSpPr>
        <p:spPr>
          <a:xfrm>
            <a:off x="3178486" y="2898343"/>
            <a:ext cx="461271" cy="263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vs</a:t>
            </a:r>
            <a:r>
              <a:rPr lang="en-US" altLang="zh-CN" sz="1112" b="1" dirty="0"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 </a:t>
            </a:r>
            <a:endParaRPr lang="zh-CN" altLang="en-US" sz="1112" b="1" dirty="0"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432D9781-7706-42F8-BBC4-560F2CCA7177}"/>
              </a:ext>
            </a:extLst>
          </p:cNvPr>
          <p:cNvSpPr txBox="1"/>
          <p:nvPr/>
        </p:nvSpPr>
        <p:spPr>
          <a:xfrm>
            <a:off x="8080755" y="1524181"/>
            <a:ext cx="415498" cy="2145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94" i="1" dirty="0">
                <a:latin typeface="Arial" panose="020B0604020202020204" pitchFamily="34" charset="0"/>
                <a:cs typeface="Arial" panose="020B0604020202020204" pitchFamily="34" charset="0"/>
              </a:rPr>
              <a:t>1.9%</a:t>
            </a:r>
            <a:endParaRPr lang="zh-CN" altLang="en-US" sz="794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C2CDB9A7-C802-40CC-B306-18310CB31755}"/>
              </a:ext>
            </a:extLst>
          </p:cNvPr>
          <p:cNvSpPr/>
          <p:nvPr/>
        </p:nvSpPr>
        <p:spPr>
          <a:xfrm>
            <a:off x="3351244" y="2936123"/>
            <a:ext cx="412292" cy="2145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94" i="1" dirty="0">
                <a:latin typeface="Arial" panose="020B0604020202020204" pitchFamily="34" charset="0"/>
                <a:cs typeface="Arial" panose="020B0604020202020204" pitchFamily="34" charset="0"/>
              </a:rPr>
              <a:t>300+</a:t>
            </a:r>
            <a:endParaRPr lang="zh-CN" altLang="en-US" sz="794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标题 1">
            <a:extLst>
              <a:ext uri="{FF2B5EF4-FFF2-40B4-BE49-F238E27FC236}">
                <a16:creationId xmlns:a16="http://schemas.microsoft.com/office/drawing/2014/main" id="{89159347-21A2-45E5-B9B6-BB59935D0979}"/>
              </a:ext>
            </a:extLst>
          </p:cNvPr>
          <p:cNvSpPr txBox="1">
            <a:spLocks/>
          </p:cNvSpPr>
          <p:nvPr/>
        </p:nvSpPr>
        <p:spPr>
          <a:xfrm>
            <a:off x="3873620" y="1740499"/>
            <a:ext cx="1623658" cy="1059521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6000" b="1">
                <a:solidFill>
                  <a:schemeClr val="bg1"/>
                </a:solidFill>
                <a:effectLst>
                  <a:outerShdw blurRad="254000" dist="38100" dir="2700000" algn="tl">
                    <a:srgbClr val="000000">
                      <a:alpha val="43137"/>
                    </a:srgbClr>
                  </a:outerShdw>
                </a:effectLst>
                <a:latin typeface="Akkurat Pro" panose="020B0504020101020102" pitchFamily="34" charset="0"/>
                <a:cs typeface="Arial" panose="020B0604020202020204" pitchFamily="34" charset="0"/>
              </a:defRPr>
            </a:lvl1pPr>
          </a:lstStyle>
          <a:p>
            <a:pPr>
              <a:lnSpc>
                <a:spcPct val="90000"/>
              </a:lnSpc>
            </a:pPr>
            <a:endParaRPr lang="en-US" altLang="zh-CN" sz="1746" dirty="0">
              <a:solidFill>
                <a:srgbClr val="0097CC"/>
              </a:solidFill>
              <a:effectLst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1746" dirty="0">
                <a:solidFill>
                  <a:srgbClr val="0097CC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Autonomous </a:t>
            </a:r>
          </a:p>
          <a:p>
            <a:pPr>
              <a:lnSpc>
                <a:spcPct val="90000"/>
              </a:lnSpc>
            </a:pPr>
            <a:endParaRPr lang="en-US" altLang="zh-CN" sz="1746" dirty="0">
              <a:solidFill>
                <a:srgbClr val="0097CC"/>
              </a:solidFill>
              <a:effectLst/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1746" dirty="0">
                <a:solidFill>
                  <a:srgbClr val="0097CC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Networks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C9F5AA6D-48C0-4502-976F-3B29EAA3E6CA}"/>
              </a:ext>
            </a:extLst>
          </p:cNvPr>
          <p:cNvSpPr/>
          <p:nvPr/>
        </p:nvSpPr>
        <p:spPr>
          <a:xfrm>
            <a:off x="904510" y="2703328"/>
            <a:ext cx="180816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100" b="1" dirty="0">
                <a:solidFill>
                  <a:srgbClr val="4099C3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Efficiency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33" name="右箭头 78">
            <a:extLst>
              <a:ext uri="{FF2B5EF4-FFF2-40B4-BE49-F238E27FC236}">
                <a16:creationId xmlns:a16="http://schemas.microsoft.com/office/drawing/2014/main" id="{56394E23-0CEB-452E-9DA9-B5508A5D632B}"/>
              </a:ext>
            </a:extLst>
          </p:cNvPr>
          <p:cNvSpPr/>
          <p:nvPr/>
        </p:nvSpPr>
        <p:spPr>
          <a:xfrm>
            <a:off x="884190" y="2048102"/>
            <a:ext cx="3145792" cy="592303"/>
          </a:xfrm>
          <a:prstGeom prst="rightArrow">
            <a:avLst>
              <a:gd name="adj1" fmla="val 70146"/>
              <a:gd name="adj2" fmla="val 55238"/>
            </a:avLst>
          </a:prstGeom>
          <a:solidFill>
            <a:schemeClr val="bg2"/>
          </a:solidFill>
          <a:ln w="28575">
            <a:gradFill flip="none" rotWithShape="1">
              <a:gsLst>
                <a:gs pos="0">
                  <a:srgbClr val="5FEF99"/>
                </a:gs>
                <a:gs pos="100000">
                  <a:srgbClr val="4099C3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Infrastructure &amp; Operations</a:t>
            </a:r>
            <a:endParaRPr lang="zh-CN" altLang="en-US" sz="15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剪去单角的矩形 4">
            <a:extLst>
              <a:ext uri="{FF2B5EF4-FFF2-40B4-BE49-F238E27FC236}">
                <a16:creationId xmlns:a16="http://schemas.microsoft.com/office/drawing/2014/main" id="{724F97D0-8D6F-4791-B5A3-DC7E2A5ED620}"/>
              </a:ext>
            </a:extLst>
          </p:cNvPr>
          <p:cNvSpPr/>
          <p:nvPr/>
        </p:nvSpPr>
        <p:spPr>
          <a:xfrm flipV="1">
            <a:off x="884190" y="1472147"/>
            <a:ext cx="2797647" cy="568290"/>
          </a:xfrm>
          <a:prstGeom prst="snip1Rect">
            <a:avLst/>
          </a:prstGeom>
          <a:noFill/>
          <a:ln w="28575">
            <a:solidFill>
              <a:srgbClr val="4099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7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C86E6435-4067-4F77-9B83-F453EE507F11}"/>
              </a:ext>
            </a:extLst>
          </p:cNvPr>
          <p:cNvSpPr/>
          <p:nvPr/>
        </p:nvSpPr>
        <p:spPr>
          <a:xfrm>
            <a:off x="885844" y="1569148"/>
            <a:ext cx="177586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100" b="1" dirty="0">
                <a:solidFill>
                  <a:srgbClr val="4099C3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Complexity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9A0F85D4-1264-46F2-8768-5DC881BFAAC6}"/>
              </a:ext>
            </a:extLst>
          </p:cNvPr>
          <p:cNvSpPr/>
          <p:nvPr/>
        </p:nvSpPr>
        <p:spPr>
          <a:xfrm>
            <a:off x="2557798" y="1830171"/>
            <a:ext cx="1222648" cy="226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87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75B devices by 2025</a:t>
            </a:r>
          </a:p>
        </p:txBody>
      </p:sp>
      <p:sp>
        <p:nvSpPr>
          <p:cNvPr id="37" name="剪去单角的矩形 82">
            <a:extLst>
              <a:ext uri="{FF2B5EF4-FFF2-40B4-BE49-F238E27FC236}">
                <a16:creationId xmlns:a16="http://schemas.microsoft.com/office/drawing/2014/main" id="{9408572C-7F89-49D9-BC87-5B5566EA36B1}"/>
              </a:ext>
            </a:extLst>
          </p:cNvPr>
          <p:cNvSpPr/>
          <p:nvPr/>
        </p:nvSpPr>
        <p:spPr>
          <a:xfrm>
            <a:off x="874471" y="2632019"/>
            <a:ext cx="2797647" cy="575582"/>
          </a:xfrm>
          <a:prstGeom prst="snip1Rect">
            <a:avLst/>
          </a:prstGeom>
          <a:noFill/>
          <a:ln w="28575">
            <a:solidFill>
              <a:srgbClr val="4099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7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EDDE4CFA-F602-4D65-898B-813FD541AEED}"/>
              </a:ext>
            </a:extLst>
          </p:cNvPr>
          <p:cNvSpPr/>
          <p:nvPr/>
        </p:nvSpPr>
        <p:spPr>
          <a:xfrm>
            <a:off x="7369697" y="2769256"/>
            <a:ext cx="1052680" cy="495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87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Lack of global business collaboration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5BFF73C3-9267-42C9-A160-DBD63758F6C2}"/>
              </a:ext>
            </a:extLst>
          </p:cNvPr>
          <p:cNvSpPr/>
          <p:nvPr/>
        </p:nvSpPr>
        <p:spPr>
          <a:xfrm>
            <a:off x="2592415" y="2647762"/>
            <a:ext cx="1201172" cy="226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87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Manual, error-prone </a:t>
            </a:r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BB96FB73-16CB-4FA6-90A9-2E63AF19CE57}"/>
              </a:ext>
            </a:extLst>
          </p:cNvPr>
          <p:cNvSpPr txBox="1">
            <a:spLocks/>
          </p:cNvSpPr>
          <p:nvPr/>
        </p:nvSpPr>
        <p:spPr>
          <a:xfrm>
            <a:off x="3805038" y="1730396"/>
            <a:ext cx="1696391" cy="1200329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6000" b="1">
                <a:solidFill>
                  <a:schemeClr val="bg1"/>
                </a:solidFill>
                <a:effectLst>
                  <a:outerShdw blurRad="254000" dist="38100" dir="2700000" algn="tl">
                    <a:srgbClr val="000000">
                      <a:alpha val="43137"/>
                    </a:srgbClr>
                  </a:outerShdw>
                </a:effectLst>
                <a:latin typeface="Akkurat Pro" panose="020B0504020101020102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Simplification</a:t>
            </a:r>
          </a:p>
          <a:p>
            <a:r>
              <a:rPr lang="en-US" altLang="zh-CN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Automation</a:t>
            </a:r>
          </a:p>
          <a:p>
            <a:r>
              <a:rPr lang="en-US" altLang="zh-CN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Intelligence</a:t>
            </a:r>
          </a:p>
          <a:p>
            <a:r>
              <a:rPr lang="en-US" altLang="zh-CN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rPr>
              <a:t>Collaboration</a:t>
            </a:r>
            <a:endParaRPr lang="zh-CN" altLang="en-US" sz="1800" dirty="0">
              <a:solidFill>
                <a:srgbClr val="C00000"/>
              </a:solidFill>
              <a:effectLst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6F71DB5C-ACAA-4A26-84DC-FE3E1CADB804}"/>
              </a:ext>
            </a:extLst>
          </p:cNvPr>
          <p:cNvSpPr txBox="1"/>
          <p:nvPr/>
        </p:nvSpPr>
        <p:spPr>
          <a:xfrm>
            <a:off x="5645911" y="1507454"/>
            <a:ext cx="1276311" cy="2145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94" i="1" dirty="0" err="1">
                <a:latin typeface="Arial" panose="020B0604020202020204" pitchFamily="34" charset="0"/>
                <a:cs typeface="Arial" panose="020B0604020202020204" pitchFamily="34" charset="0"/>
              </a:rPr>
              <a:t>OpEx</a:t>
            </a:r>
            <a:r>
              <a:rPr lang="en-US" altLang="zh-CN" sz="794" i="1" dirty="0">
                <a:latin typeface="Arial" panose="020B0604020202020204" pitchFamily="34" charset="0"/>
                <a:cs typeface="Arial" panose="020B0604020202020204" pitchFamily="34" charset="0"/>
              </a:rPr>
              <a:t> ratio: 50%-&gt;67%, </a:t>
            </a:r>
            <a:endParaRPr lang="zh-CN" altLang="en-US" sz="794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id="{B5A26FB0-74DA-4285-881A-FFD74188466B}"/>
              </a:ext>
            </a:extLst>
          </p:cNvPr>
          <p:cNvSpPr/>
          <p:nvPr/>
        </p:nvSpPr>
        <p:spPr>
          <a:xfrm>
            <a:off x="2720763" y="1572856"/>
            <a:ext cx="106311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Silo, Fragmented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C184CA0A-FFAC-495A-9F87-61B6C2C75207}"/>
              </a:ext>
            </a:extLst>
          </p:cNvPr>
          <p:cNvSpPr txBox="1"/>
          <p:nvPr/>
        </p:nvSpPr>
        <p:spPr>
          <a:xfrm>
            <a:off x="5636797" y="1876941"/>
            <a:ext cx="1146468" cy="2145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94" i="1" dirty="0" err="1">
                <a:latin typeface="Arial" panose="020B0604020202020204" pitchFamily="34" charset="0"/>
                <a:cs typeface="Arial" panose="020B0604020202020204" pitchFamily="34" charset="0"/>
              </a:rPr>
              <a:t>OpEx</a:t>
            </a:r>
            <a:r>
              <a:rPr lang="en-US" altLang="zh-CN" sz="794" i="1" dirty="0">
                <a:latin typeface="Arial" panose="020B0604020202020204" pitchFamily="34" charset="0"/>
                <a:cs typeface="Arial" panose="020B0604020202020204" pitchFamily="34" charset="0"/>
              </a:rPr>
              <a:t> Vs </a:t>
            </a:r>
            <a:r>
              <a:rPr lang="en-US" altLang="zh-CN" sz="794" i="1" dirty="0" err="1">
                <a:latin typeface="Arial" panose="020B0604020202020204" pitchFamily="34" charset="0"/>
                <a:cs typeface="Arial" panose="020B0604020202020204" pitchFamily="34" charset="0"/>
              </a:rPr>
              <a:t>CapEx</a:t>
            </a:r>
            <a:r>
              <a:rPr lang="en-US" altLang="zh-CN" sz="794" i="1" dirty="0">
                <a:latin typeface="Arial" panose="020B0604020202020204" pitchFamily="34" charset="0"/>
                <a:cs typeface="Arial" panose="020B0604020202020204" pitchFamily="34" charset="0"/>
              </a:rPr>
              <a:t>: 3:1 </a:t>
            </a:r>
            <a:endParaRPr lang="zh-CN" altLang="en-US" sz="794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EAAD77F-B11E-4086-9630-FEE4AA7276CF}"/>
              </a:ext>
            </a:extLst>
          </p:cNvPr>
          <p:cNvSpPr txBox="1"/>
          <p:nvPr/>
        </p:nvSpPr>
        <p:spPr>
          <a:xfrm>
            <a:off x="803654" y="3534430"/>
            <a:ext cx="76387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Arial" panose="020B0604020202020204" pitchFamily="34" charset="0"/>
                <a:cs typeface="Arial" panose="020B0604020202020204" pitchFamily="34" charset="0"/>
              </a:rPr>
              <a:t>The whole industry is facing the challenges of revenue growth, business collaboration, operations efficiency and TCO, which led to the reduction of profit margin, sales and innovation</a:t>
            </a:r>
          </a:p>
        </p:txBody>
      </p:sp>
    </p:spTree>
    <p:extLst>
      <p:ext uri="{BB962C8B-B14F-4D97-AF65-F5344CB8AC3E}">
        <p14:creationId xmlns:p14="http://schemas.microsoft.com/office/powerpoint/2010/main" val="402569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xit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8" grpId="0"/>
      <p:bldP spid="5" grpId="0"/>
      <p:bldP spid="5" grpId="1"/>
      <p:bldP spid="5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>
            <a:extLst>
              <a:ext uri="{FF2B5EF4-FFF2-40B4-BE49-F238E27FC236}">
                <a16:creationId xmlns:a16="http://schemas.microsoft.com/office/drawing/2014/main" id="{D07D316A-E169-42AB-ADD7-35C4A6FEDA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176" y="3371317"/>
            <a:ext cx="1882640" cy="1111119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F6710B0A-4912-4E60-B180-4F43C8282B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910" y="3342104"/>
            <a:ext cx="1882640" cy="1111119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58DB2651-ED2B-446E-A134-2BB9A69540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4024" y="3388121"/>
            <a:ext cx="1882640" cy="1111119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08417" y="267438"/>
            <a:ext cx="8631824" cy="400110"/>
          </a:xfrm>
        </p:spPr>
        <p:txBody>
          <a:bodyPr>
            <a:noAutofit/>
          </a:bodyPr>
          <a:lstStyle/>
          <a:p>
            <a:pPr algn="l"/>
            <a:r>
              <a:rPr lang="en-US" altLang="zh-CN" dirty="0"/>
              <a:t>Opportunities</a:t>
            </a:r>
            <a:r>
              <a:rPr lang="en-US" altLang="zh-CN" sz="2100" b="1" dirty="0">
                <a:latin typeface="+mn-lt"/>
              </a:rPr>
              <a:t> </a:t>
            </a:r>
            <a:r>
              <a:rPr lang="en-US" altLang="zh-CN" dirty="0"/>
              <a:t>to Telecom/ICT Industry --- “Zero X” Experience </a:t>
            </a:r>
            <a:br>
              <a:rPr lang="en-US" altLang="zh-CN" dirty="0"/>
            </a:br>
            <a:r>
              <a:rPr lang="en-US" altLang="zh-CN" dirty="0"/>
              <a:t>                                                 </a:t>
            </a:r>
            <a:r>
              <a:rPr lang="en-US" altLang="zh-CN" sz="1600" dirty="0"/>
              <a:t>- Autonomous Networks/ICT Services for Intelligent Society</a:t>
            </a:r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979000" y="4434826"/>
            <a:ext cx="2404980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480"/>
            <a:r>
              <a:rPr lang="en-US" altLang="zh-CN" sz="1125" b="1" dirty="0">
                <a:solidFill>
                  <a:srgbClr val="9BBB59">
                    <a:lumMod val="50000"/>
                  </a:srgbClr>
                </a:solidFill>
                <a:ea typeface="微软雅黑" panose="020B0503020204020204" pitchFamily="34" charset="-122"/>
              </a:rPr>
              <a:t>Autonomous</a:t>
            </a:r>
          </a:p>
          <a:p>
            <a:pPr marL="0" lvl="1" algn="ctr" defTabSz="685480"/>
            <a:endParaRPr lang="en-US" altLang="zh-CN" sz="300" dirty="0">
              <a:solidFill>
                <a:prstClr val="black"/>
              </a:solidFill>
              <a:ea typeface="微软雅黑" panose="020B0503020204020204" pitchFamily="34" charset="-122"/>
            </a:endParaRPr>
          </a:p>
          <a:p>
            <a:pPr marL="0" lvl="1" algn="ctr" defTabSz="914180"/>
            <a:r>
              <a:rPr lang="en-US" altLang="zh-CN" sz="825" b="1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rPr>
              <a:t>Network</a:t>
            </a:r>
          </a:p>
        </p:txBody>
      </p:sp>
      <p:sp>
        <p:nvSpPr>
          <p:cNvPr id="6" name="矩形 5">
            <a:hlinkClick r:id="" action="ppaction://noaction"/>
          </p:cNvPr>
          <p:cNvSpPr/>
          <p:nvPr/>
        </p:nvSpPr>
        <p:spPr>
          <a:xfrm>
            <a:off x="6487402" y="4434826"/>
            <a:ext cx="2024310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480"/>
            <a:r>
              <a:rPr lang="en-US" altLang="zh-CN" sz="1125" b="1" dirty="0">
                <a:solidFill>
                  <a:srgbClr val="F79646">
                    <a:lumMod val="75000"/>
                  </a:srgbClr>
                </a:solidFill>
                <a:ea typeface="微软雅黑" panose="020B0503020204020204" pitchFamily="34" charset="-122"/>
              </a:rPr>
              <a:t>All-inclusive</a:t>
            </a:r>
          </a:p>
          <a:p>
            <a:pPr algn="ctr" defTabSz="685480"/>
            <a:endParaRPr lang="en-US" altLang="zh-CN" sz="300" dirty="0">
              <a:solidFill>
                <a:prstClr val="black"/>
              </a:solidFill>
              <a:ea typeface="微软雅黑" panose="020B0503020204020204" pitchFamily="34" charset="-122"/>
            </a:endParaRPr>
          </a:p>
          <a:p>
            <a:pPr algn="ctr" defTabSz="685480"/>
            <a:r>
              <a:rPr lang="en-US" altLang="zh-CN" sz="825" b="1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rPr>
              <a:t>Services</a:t>
            </a:r>
          </a:p>
        </p:txBody>
      </p:sp>
      <p:sp>
        <p:nvSpPr>
          <p:cNvPr id="7" name="矩形 6">
            <a:hlinkClick r:id="" action="ppaction://noaction"/>
          </p:cNvPr>
          <p:cNvSpPr/>
          <p:nvPr/>
        </p:nvSpPr>
        <p:spPr>
          <a:xfrm>
            <a:off x="4254420" y="4434826"/>
            <a:ext cx="2064209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480"/>
            <a:r>
              <a:rPr lang="en-US" altLang="zh-CN" sz="1125" b="1" dirty="0">
                <a:solidFill>
                  <a:srgbClr val="4F81BD">
                    <a:lumMod val="50000"/>
                  </a:srgbClr>
                </a:solidFill>
                <a:ea typeface="微软雅黑" panose="020B0503020204020204" pitchFamily="34" charset="-122"/>
              </a:rPr>
              <a:t>Agile</a:t>
            </a:r>
          </a:p>
          <a:p>
            <a:pPr marL="0" lvl="1" algn="ctr" defTabSz="685480"/>
            <a:endParaRPr lang="en-US" altLang="zh-CN" sz="300" dirty="0">
              <a:solidFill>
                <a:prstClr val="black"/>
              </a:solidFill>
              <a:ea typeface="微软雅黑" panose="020B0503020204020204" pitchFamily="34" charset="-122"/>
            </a:endParaRPr>
          </a:p>
          <a:p>
            <a:pPr marL="0" lvl="1" algn="ctr" defTabSz="914180"/>
            <a:r>
              <a:rPr lang="en-US" altLang="zh-CN" sz="825" b="1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rPr>
              <a:t>Operations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2106244" y="4549539"/>
            <a:ext cx="354939" cy="0"/>
          </a:xfrm>
          <a:prstGeom prst="line">
            <a:avLst/>
          </a:prstGeom>
          <a:ln w="47625">
            <a:solidFill>
              <a:srgbClr val="66764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004251" y="4556754"/>
            <a:ext cx="413322" cy="0"/>
          </a:xfrm>
          <a:prstGeom prst="line">
            <a:avLst/>
          </a:prstGeom>
          <a:ln w="47625">
            <a:solidFill>
              <a:srgbClr val="E46C0A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964395" y="4549539"/>
            <a:ext cx="904930" cy="0"/>
          </a:xfrm>
          <a:prstGeom prst="line">
            <a:avLst/>
          </a:prstGeom>
          <a:ln w="47625">
            <a:gradFill flip="none" rotWithShape="1">
              <a:gsLst>
                <a:gs pos="0">
                  <a:srgbClr val="4F6228"/>
                </a:gs>
                <a:gs pos="100000">
                  <a:srgbClr val="254061"/>
                </a:gs>
              </a:gsLst>
              <a:lin ang="0" scaled="1"/>
              <a:tileRect/>
            </a:gra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5904493" y="4549539"/>
            <a:ext cx="873336" cy="0"/>
          </a:xfrm>
          <a:prstGeom prst="line">
            <a:avLst/>
          </a:prstGeom>
          <a:ln w="47625">
            <a:gradFill flip="none" rotWithShape="1">
              <a:gsLst>
                <a:gs pos="0">
                  <a:srgbClr val="E46C0A"/>
                </a:gs>
                <a:gs pos="100000">
                  <a:srgbClr val="254061"/>
                </a:gs>
              </a:gsLst>
              <a:lin ang="0" scaled="1"/>
              <a:tileRect/>
            </a:gra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2602876" y="3531601"/>
            <a:ext cx="106609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22"/>
            <a:r>
              <a:rPr lang="en-US" altLang="zh-CN" sz="1500" b="1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  <a:cs typeface="Arial Unicode MS" panose="020B0604020202020204" pitchFamily="34" charset="-122"/>
              </a:rPr>
              <a:t>Zero Wait</a:t>
            </a:r>
            <a:endParaRPr lang="en-US" altLang="zh-CN" sz="1501" b="1" dirty="0">
              <a:solidFill>
                <a:prstClr val="black">
                  <a:lumMod val="95000"/>
                  <a:lumOff val="5000"/>
                </a:prstClr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矩形 16">
            <a:hlinkClick r:id="rId3" action="ppaction://hlinksldjump"/>
          </p:cNvPr>
          <p:cNvSpPr/>
          <p:nvPr/>
        </p:nvSpPr>
        <p:spPr>
          <a:xfrm>
            <a:off x="6801017" y="3525865"/>
            <a:ext cx="139707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22"/>
            <a:r>
              <a:rPr lang="en-US" altLang="zh-CN" sz="1500" b="1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rPr>
              <a:t>Zero Trouble</a:t>
            </a:r>
            <a:endParaRPr lang="en-US" altLang="zh-CN" sz="900" b="1" dirty="0">
              <a:solidFill>
                <a:prstClr val="black">
                  <a:lumMod val="95000"/>
                  <a:lumOff val="5000"/>
                </a:prstClr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487172" y="3898538"/>
            <a:ext cx="510268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defTabSz="685822">
              <a:spcAft>
                <a:spcPct val="35000"/>
              </a:spcAft>
            </a:pPr>
            <a:r>
              <a:rPr lang="en-US" altLang="zh-CN" sz="1200" b="1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  <a:cs typeface="Arial Unicode MS" panose="020B0604020202020204" pitchFamily="34" charset="-122"/>
              </a:rPr>
              <a:t>Swift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178542" y="3823281"/>
            <a:ext cx="634789" cy="4985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>
              <a:defRPr sz="1400">
                <a:solidFill>
                  <a:srgbClr val="FF0000"/>
                </a:solidFill>
              </a:defRPr>
            </a:lvl1pPr>
          </a:lstStyle>
          <a:p>
            <a:pPr marL="128572" indent="-128572" defTabSz="68582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750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rPr>
              <a:t>Launch</a:t>
            </a:r>
          </a:p>
          <a:p>
            <a:pPr marL="128572" indent="-128572" defTabSz="68582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750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rPr>
              <a:t>Delivery</a:t>
            </a:r>
          </a:p>
          <a:p>
            <a:pPr marL="128572" indent="-128572" defTabSz="68582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750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rPr>
              <a:t>Care</a:t>
            </a:r>
            <a:endParaRPr lang="el-GR" altLang="zh-CN" sz="750" dirty="0">
              <a:solidFill>
                <a:prstClr val="black">
                  <a:lumMod val="95000"/>
                  <a:lumOff val="5000"/>
                </a:prstClr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 rot="16200000">
            <a:off x="2816659" y="4065831"/>
            <a:ext cx="539802" cy="13496"/>
          </a:xfrm>
          <a:prstGeom prst="rect">
            <a:avLst/>
          </a:prstGeom>
          <a:gradFill flip="none" rotWithShape="1">
            <a:gsLst>
              <a:gs pos="0">
                <a:srgbClr val="03D4A8">
                  <a:alpha val="0"/>
                </a:srgbClr>
              </a:gs>
              <a:gs pos="50000">
                <a:srgbClr val="00B0F0"/>
              </a:gs>
              <a:gs pos="100000">
                <a:srgbClr val="03D4A8">
                  <a:alpha val="0"/>
                </a:srgb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128597" indent="-128597" algn="ctr" defTabSz="685852">
              <a:buFont typeface="Arial" panose="020B0604020202020204" pitchFamily="34" charset="0"/>
              <a:buChar char="•"/>
              <a:defRPr/>
            </a:pPr>
            <a:endParaRPr lang="zh-CN" altLang="en-US" sz="1350" kern="0">
              <a:solidFill>
                <a:prstClr val="black">
                  <a:lumMod val="95000"/>
                  <a:lumOff val="5000"/>
                </a:prstClr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矩形 25">
            <a:hlinkClick r:id="" action="ppaction://noaction"/>
          </p:cNvPr>
          <p:cNvSpPr/>
          <p:nvPr/>
        </p:nvSpPr>
        <p:spPr>
          <a:xfrm>
            <a:off x="4390392" y="3859280"/>
            <a:ext cx="964486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defTabSz="685822">
              <a:spcAft>
                <a:spcPct val="35000"/>
              </a:spcAft>
            </a:pPr>
            <a:r>
              <a:rPr lang="en-US" altLang="zh-CN" sz="1200" b="1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  <a:cs typeface="Arial Unicode MS" panose="020B0604020202020204" pitchFamily="34" charset="-122"/>
              </a:rPr>
              <a:t> Simplified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286524" y="3791347"/>
            <a:ext cx="846386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72" indent="-128572" defTabSz="68582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750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rPr>
              <a:t>Operating</a:t>
            </a:r>
          </a:p>
          <a:p>
            <a:pPr marL="128572" indent="-128572" defTabSz="68582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750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rPr>
              <a:t>Development</a:t>
            </a:r>
          </a:p>
          <a:p>
            <a:pPr marL="128572" indent="-128572" defTabSz="68582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750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rPr>
              <a:t>Maintenance</a:t>
            </a:r>
          </a:p>
        </p:txBody>
      </p:sp>
      <p:sp>
        <p:nvSpPr>
          <p:cNvPr id="25" name="矩形 24"/>
          <p:cNvSpPr/>
          <p:nvPr/>
        </p:nvSpPr>
        <p:spPr>
          <a:xfrm rot="16200000">
            <a:off x="5008795" y="4031563"/>
            <a:ext cx="539802" cy="13496"/>
          </a:xfrm>
          <a:prstGeom prst="rect">
            <a:avLst/>
          </a:prstGeom>
          <a:gradFill flip="none" rotWithShape="1">
            <a:gsLst>
              <a:gs pos="0">
                <a:srgbClr val="03D4A8">
                  <a:alpha val="0"/>
                </a:srgbClr>
              </a:gs>
              <a:gs pos="50000">
                <a:srgbClr val="00B0F0"/>
              </a:gs>
              <a:gs pos="100000">
                <a:srgbClr val="03D4A8">
                  <a:alpha val="0"/>
                </a:srgb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128597" indent="-128597" algn="ctr" defTabSz="685852">
              <a:buFont typeface="Arial" panose="020B0604020202020204" pitchFamily="34" charset="0"/>
              <a:buChar char="•"/>
              <a:defRPr/>
            </a:pPr>
            <a:endParaRPr lang="zh-CN" altLang="en-US" sz="1350" kern="0">
              <a:solidFill>
                <a:prstClr val="black">
                  <a:lumMod val="95000"/>
                  <a:lumOff val="5000"/>
                </a:prstClr>
              </a:solidFill>
              <a:ea typeface="微软雅黑" panose="020B0503020204020204" pitchFamily="34" charset="-122"/>
            </a:endParaRPr>
          </a:p>
        </p:txBody>
      </p:sp>
      <p:sp>
        <p:nvSpPr>
          <p:cNvPr id="31" name="矩形 30">
            <a:hlinkClick r:id="" action="ppaction://noaction"/>
          </p:cNvPr>
          <p:cNvSpPr/>
          <p:nvPr/>
        </p:nvSpPr>
        <p:spPr>
          <a:xfrm>
            <a:off x="6720599" y="3819954"/>
            <a:ext cx="740651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defTabSz="685822"/>
            <a:r>
              <a:rPr lang="en-US" altLang="zh-CN" sz="1200" b="1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rPr>
              <a:t>Self-healing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397297" y="3797633"/>
            <a:ext cx="857607" cy="4985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128572" indent="-128572" defTabSz="68582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750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rPr>
              <a:t>Business</a:t>
            </a:r>
          </a:p>
          <a:p>
            <a:pPr marL="128572" indent="-128572" defTabSz="68582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750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rPr>
              <a:t>Services</a:t>
            </a:r>
          </a:p>
          <a:p>
            <a:pPr marL="128572" indent="-128572" defTabSz="685822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zh-CN" sz="750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rPr>
              <a:t>Infrastructure</a:t>
            </a:r>
          </a:p>
        </p:txBody>
      </p:sp>
      <p:sp>
        <p:nvSpPr>
          <p:cNvPr id="30" name="矩形 29"/>
          <p:cNvSpPr/>
          <p:nvPr/>
        </p:nvSpPr>
        <p:spPr>
          <a:xfrm rot="16200000">
            <a:off x="7135125" y="4082437"/>
            <a:ext cx="539801" cy="13496"/>
          </a:xfrm>
          <a:prstGeom prst="rect">
            <a:avLst/>
          </a:prstGeom>
          <a:gradFill flip="none" rotWithShape="1">
            <a:gsLst>
              <a:gs pos="0">
                <a:srgbClr val="03D4A8">
                  <a:alpha val="0"/>
                </a:srgbClr>
              </a:gs>
              <a:gs pos="50000">
                <a:srgbClr val="00B0F0"/>
              </a:gs>
              <a:gs pos="100000">
                <a:srgbClr val="03D4A8">
                  <a:alpha val="0"/>
                </a:srgb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128597" indent="-128597" algn="ctr" defTabSz="685852">
              <a:buFont typeface="Arial" panose="020B0604020202020204" pitchFamily="34" charset="0"/>
              <a:buChar char="•"/>
              <a:defRPr/>
            </a:pPr>
            <a:endParaRPr lang="zh-CN" altLang="en-US" sz="1350" kern="0">
              <a:solidFill>
                <a:prstClr val="black">
                  <a:lumMod val="95000"/>
                  <a:lumOff val="5000"/>
                </a:prstClr>
              </a:solidFill>
              <a:ea typeface="微软雅黑" panose="020B0503020204020204" pitchFamily="34" charset="-122"/>
            </a:endParaRPr>
          </a:p>
        </p:txBody>
      </p:sp>
      <p:sp>
        <p:nvSpPr>
          <p:cNvPr id="33" name="矩形 32">
            <a:hlinkClick r:id="" action="ppaction://noaction"/>
          </p:cNvPr>
          <p:cNvSpPr/>
          <p:nvPr/>
        </p:nvSpPr>
        <p:spPr>
          <a:xfrm>
            <a:off x="4766094" y="3503791"/>
            <a:ext cx="116471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22"/>
            <a:r>
              <a:rPr lang="en-US" altLang="zh-CN" sz="1500" b="1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  <a:cs typeface="Arial Unicode MS" panose="020B0604020202020204" pitchFamily="34" charset="-122"/>
              </a:rPr>
              <a:t>Zero Touch</a:t>
            </a:r>
            <a:endParaRPr lang="en-US" altLang="zh-CN" sz="900" b="1" dirty="0">
              <a:solidFill>
                <a:prstClr val="black">
                  <a:lumMod val="95000"/>
                  <a:lumOff val="5000"/>
                </a:prstClr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451869" y="3899010"/>
            <a:ext cx="875693" cy="27860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lvl="1" algn="ctr" defTabSz="685822">
              <a:lnSpc>
                <a:spcPct val="150000"/>
              </a:lnSpc>
              <a:buClr>
                <a:srgbClr val="CC9900"/>
              </a:buClr>
            </a:pPr>
            <a:endParaRPr lang="en-US" altLang="zh-CN" sz="900" b="1" dirty="0">
              <a:solidFill>
                <a:prstClr val="black">
                  <a:lumMod val="95000"/>
                  <a:lumOff val="5000"/>
                </a:prstClr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EABB4064-9CE2-4443-94AA-889D80C264D2}"/>
              </a:ext>
            </a:extLst>
          </p:cNvPr>
          <p:cNvSpPr txBox="1"/>
          <p:nvPr/>
        </p:nvSpPr>
        <p:spPr>
          <a:xfrm>
            <a:off x="5547938" y="1697186"/>
            <a:ext cx="123142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b="1" dirty="0"/>
              <a:t>Smart government</a:t>
            </a:r>
            <a:endParaRPr lang="zh-CN" altLang="en-US" sz="1050" b="1" dirty="0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1A185529-A9B6-43EF-A842-2AD6A7D7F1B4}"/>
              </a:ext>
            </a:extLst>
          </p:cNvPr>
          <p:cNvSpPr txBox="1"/>
          <p:nvPr/>
        </p:nvSpPr>
        <p:spPr>
          <a:xfrm>
            <a:off x="7294887" y="1691263"/>
            <a:ext cx="8322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b="1" dirty="0"/>
              <a:t>Smart xxx…</a:t>
            </a:r>
            <a:endParaRPr lang="zh-CN" altLang="en-US" sz="1050" b="1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D24E804-7F2D-40CC-ACEE-CC4267B42B0B}"/>
              </a:ext>
            </a:extLst>
          </p:cNvPr>
          <p:cNvSpPr/>
          <p:nvPr/>
        </p:nvSpPr>
        <p:spPr>
          <a:xfrm>
            <a:off x="195774" y="2179097"/>
            <a:ext cx="20191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>
                <a:solidFill>
                  <a:schemeClr val="accent5">
                    <a:lumMod val="75000"/>
                  </a:schemeClr>
                </a:solidFill>
              </a:rPr>
              <a:t>“Zero X” </a:t>
            </a:r>
            <a:r>
              <a:rPr lang="en-US" altLang="zh-CN" sz="1350" b="1" dirty="0">
                <a:solidFill>
                  <a:schemeClr val="accent5">
                    <a:lumMod val="75000"/>
                  </a:schemeClr>
                </a:solidFill>
              </a:rPr>
              <a:t>Experience </a:t>
            </a:r>
            <a:endParaRPr lang="zh-CN" altLang="en-US" sz="135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9" name="右大括号 38">
            <a:extLst>
              <a:ext uri="{FF2B5EF4-FFF2-40B4-BE49-F238E27FC236}">
                <a16:creationId xmlns:a16="http://schemas.microsoft.com/office/drawing/2014/main" id="{A04822EC-F2B7-4146-8FCB-F5F203BC568D}"/>
              </a:ext>
            </a:extLst>
          </p:cNvPr>
          <p:cNvSpPr/>
          <p:nvPr/>
        </p:nvSpPr>
        <p:spPr>
          <a:xfrm rot="16200000" flipH="1">
            <a:off x="4601702" y="-1482536"/>
            <a:ext cx="293941" cy="6752406"/>
          </a:xfrm>
          <a:prstGeom prst="rightBrace">
            <a:avLst>
              <a:gd name="adj1" fmla="val 142062"/>
              <a:gd name="adj2" fmla="val 57299"/>
            </a:avLst>
          </a:prstGeom>
          <a:ln>
            <a:solidFill>
              <a:schemeClr val="bg1">
                <a:lumMod val="50000"/>
              </a:schemeClr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DBB9F59A-C185-44EA-BAEC-2AE51581DE7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470" y="819256"/>
            <a:ext cx="1509419" cy="922004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28669D30-7AAA-4383-BF20-27CAA7BE53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597" y="858908"/>
            <a:ext cx="1781486" cy="897702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:a16="http://schemas.microsoft.com/office/drawing/2014/main" id="{2F3658D4-9B15-4C70-81F4-B5E6F9683EC2}"/>
              </a:ext>
            </a:extLst>
          </p:cNvPr>
          <p:cNvSpPr txBox="1"/>
          <p:nvPr/>
        </p:nvSpPr>
        <p:spPr>
          <a:xfrm>
            <a:off x="1680064" y="1712251"/>
            <a:ext cx="7489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b="1" dirty="0"/>
              <a:t>Smart city</a:t>
            </a:r>
            <a:endParaRPr lang="zh-CN" altLang="en-US" sz="1050" b="1" dirty="0"/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22DA7AB9-394A-4939-A302-10D0E31C1398}"/>
              </a:ext>
            </a:extLst>
          </p:cNvPr>
          <p:cNvSpPr txBox="1"/>
          <p:nvPr/>
        </p:nvSpPr>
        <p:spPr>
          <a:xfrm>
            <a:off x="3421053" y="1695175"/>
            <a:ext cx="10118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b="1" dirty="0"/>
              <a:t>Smart industry</a:t>
            </a:r>
            <a:endParaRPr lang="zh-CN" altLang="en-US" sz="1050" b="1" dirty="0"/>
          </a:p>
        </p:txBody>
      </p:sp>
      <p:pic>
        <p:nvPicPr>
          <p:cNvPr id="43" name="图片 42">
            <a:extLst>
              <a:ext uri="{FF2B5EF4-FFF2-40B4-BE49-F238E27FC236}">
                <a16:creationId xmlns:a16="http://schemas.microsoft.com/office/drawing/2014/main" id="{DFB1A826-9287-4D04-A20B-9A86F78F22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333" y="876255"/>
            <a:ext cx="1434450" cy="853205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id="{FB0F30CF-0D38-49DA-9717-0E0D5FA194A3}"/>
              </a:ext>
            </a:extLst>
          </p:cNvPr>
          <p:cNvGrpSpPr/>
          <p:nvPr/>
        </p:nvGrpSpPr>
        <p:grpSpPr>
          <a:xfrm>
            <a:off x="4131676" y="1933372"/>
            <a:ext cx="2279963" cy="1481543"/>
            <a:chOff x="5352308" y="2583305"/>
            <a:chExt cx="1641832" cy="1321814"/>
          </a:xfrm>
        </p:grpSpPr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id="{0A60D5AF-5779-4615-A457-E624314F4AA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2308" y="2583305"/>
              <a:ext cx="1641832" cy="1321814"/>
            </a:xfrm>
            <a:prstGeom prst="rect">
              <a:avLst/>
            </a:prstGeom>
          </p:spPr>
        </p:pic>
        <p:sp>
          <p:nvSpPr>
            <p:cNvPr id="46" name="椭圆 45">
              <a:extLst>
                <a:ext uri="{FF2B5EF4-FFF2-40B4-BE49-F238E27FC236}">
                  <a16:creationId xmlns:a16="http://schemas.microsoft.com/office/drawing/2014/main" id="{36070AC6-2DE6-43CC-9F0C-0D6438389F92}"/>
                </a:ext>
              </a:extLst>
            </p:cNvPr>
            <p:cNvSpPr/>
            <p:nvPr/>
          </p:nvSpPr>
          <p:spPr>
            <a:xfrm>
              <a:off x="6000619" y="3098223"/>
              <a:ext cx="312149" cy="33077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A284D63E-AA89-4570-8F5B-D66FCE083AF3}"/>
                </a:ext>
              </a:extLst>
            </p:cNvPr>
            <p:cNvSpPr txBox="1"/>
            <p:nvPr/>
          </p:nvSpPr>
          <p:spPr>
            <a:xfrm>
              <a:off x="5975105" y="3101097"/>
              <a:ext cx="409764" cy="329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</a:rPr>
                <a:t>ICT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9" name="文本框 48">
            <a:extLst>
              <a:ext uri="{FF2B5EF4-FFF2-40B4-BE49-F238E27FC236}">
                <a16:creationId xmlns:a16="http://schemas.microsoft.com/office/drawing/2014/main" id="{EC427E81-D084-4FB9-9026-27599F347FC4}"/>
              </a:ext>
            </a:extLst>
          </p:cNvPr>
          <p:cNvSpPr txBox="1"/>
          <p:nvPr/>
        </p:nvSpPr>
        <p:spPr>
          <a:xfrm>
            <a:off x="225181" y="2558623"/>
            <a:ext cx="170621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291" indent="-214291">
              <a:buFont typeface="Wingdings" panose="05000000000000000000" pitchFamily="2" charset="2"/>
              <a:buChar char="ü"/>
            </a:pPr>
            <a:r>
              <a:rPr lang="en-US" altLang="zh-CN" sz="1350" b="1" dirty="0">
                <a:solidFill>
                  <a:schemeClr val="accent5">
                    <a:lumMod val="75000"/>
                  </a:schemeClr>
                </a:solidFill>
              </a:rPr>
              <a:t>Make the simplicity to the users</a:t>
            </a:r>
          </a:p>
          <a:p>
            <a:pPr marL="214291" indent="-214291">
              <a:buFont typeface="Wingdings" panose="05000000000000000000" pitchFamily="2" charset="2"/>
              <a:buChar char="ü"/>
            </a:pPr>
            <a:r>
              <a:rPr lang="en-US" altLang="zh-CN" sz="1350" b="1" dirty="0">
                <a:solidFill>
                  <a:schemeClr val="accent5">
                    <a:lumMod val="75000"/>
                  </a:schemeClr>
                </a:solidFill>
              </a:rPr>
              <a:t>Leave the complexity with the providers</a:t>
            </a:r>
            <a:endParaRPr lang="zh-CN" altLang="en-US" sz="135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1" name="图片 50">
            <a:extLst>
              <a:ext uri="{FF2B5EF4-FFF2-40B4-BE49-F238E27FC236}">
                <a16:creationId xmlns:a16="http://schemas.microsoft.com/office/drawing/2014/main" id="{F52608CE-A78F-4250-9853-17A2C9C1DBD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628" y="872573"/>
            <a:ext cx="1325845" cy="879851"/>
          </a:xfrm>
          <a:prstGeom prst="rect">
            <a:avLst/>
          </a:prstGeom>
        </p:spPr>
      </p:pic>
      <p:sp>
        <p:nvSpPr>
          <p:cNvPr id="2" name="左大括号 1">
            <a:extLst>
              <a:ext uri="{FF2B5EF4-FFF2-40B4-BE49-F238E27FC236}">
                <a16:creationId xmlns:a16="http://schemas.microsoft.com/office/drawing/2014/main" id="{5C7ABBFF-DE09-4E76-897C-B33C1ACE6138}"/>
              </a:ext>
            </a:extLst>
          </p:cNvPr>
          <p:cNvSpPr/>
          <p:nvPr/>
        </p:nvSpPr>
        <p:spPr>
          <a:xfrm>
            <a:off x="1832478" y="2041332"/>
            <a:ext cx="275320" cy="215990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id="{E3612B9A-57FF-4BDD-9F50-9C01AA70D148}"/>
              </a:ext>
            </a:extLst>
          </p:cNvPr>
          <p:cNvSpPr/>
          <p:nvPr/>
        </p:nvSpPr>
        <p:spPr>
          <a:xfrm>
            <a:off x="1986489" y="2369718"/>
            <a:ext cx="2644352" cy="611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291" indent="-214291" defTabSz="685480">
              <a:buFont typeface="Wingdings" panose="05000000000000000000" pitchFamily="2" charset="2"/>
              <a:buChar char="ü"/>
            </a:pPr>
            <a:r>
              <a:rPr lang="en-US" altLang="zh-CN" sz="1125" dirty="0">
                <a:ea typeface="微软雅黑" panose="020B0503020204020204" pitchFamily="34" charset="-122"/>
              </a:rPr>
              <a:t>One stop, real-time, on demand, automated</a:t>
            </a:r>
            <a:r>
              <a:rPr lang="zh-CN" altLang="en-US" sz="1125" dirty="0">
                <a:ea typeface="微软雅黑" panose="020B0503020204020204" pitchFamily="34" charset="-122"/>
              </a:rPr>
              <a:t>，</a:t>
            </a:r>
            <a:r>
              <a:rPr lang="en-US" altLang="zh-CN" sz="1125" dirty="0">
                <a:ea typeface="微软雅黑" panose="020B0503020204020204" pitchFamily="34" charset="-122"/>
              </a:rPr>
              <a:t>E2E full lifecycle network/ICT services </a:t>
            </a:r>
            <a:endParaRPr lang="en-US" altLang="zh-CN" sz="825" dirty="0">
              <a:ea typeface="微软雅黑" panose="020B0503020204020204" pitchFamily="34" charset="-122"/>
            </a:endParaRP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id="{ECB8334B-6554-4EEF-BDB5-1BC7B6A7DE06}"/>
              </a:ext>
            </a:extLst>
          </p:cNvPr>
          <p:cNvSpPr/>
          <p:nvPr/>
        </p:nvSpPr>
        <p:spPr>
          <a:xfrm>
            <a:off x="6195146" y="2336652"/>
            <a:ext cx="3006900" cy="611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291" indent="-214291" defTabSz="685480">
              <a:buFont typeface="Wingdings" panose="05000000000000000000" pitchFamily="2" charset="2"/>
              <a:buChar char="ü"/>
            </a:pPr>
            <a:r>
              <a:rPr lang="en-US" altLang="zh-CN" sz="1125" dirty="0">
                <a:ea typeface="微软雅黑" panose="020B0503020204020204" pitchFamily="34" charset="-122"/>
              </a:rPr>
              <a:t>Enablement of business collaboration &amp; ecosystem between verticals and network/ICT service providers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025DF5E3-2E17-44E8-9EAB-B02E70F0BDD3}"/>
              </a:ext>
            </a:extLst>
          </p:cNvPr>
          <p:cNvSpPr/>
          <p:nvPr/>
        </p:nvSpPr>
        <p:spPr>
          <a:xfrm>
            <a:off x="2213376" y="2063718"/>
            <a:ext cx="163670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480"/>
            <a:r>
              <a:rPr lang="en-US" altLang="zh-CN" sz="1500" b="1" dirty="0">
                <a:solidFill>
                  <a:srgbClr val="0097CC"/>
                </a:solidFill>
                <a:ea typeface="微软雅黑" panose="020B0503020204020204" pitchFamily="34" charset="-122"/>
              </a:rPr>
              <a:t>As a Service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9FCE1C9B-5D1B-402F-8B1E-438DDA57D48B}"/>
              </a:ext>
            </a:extLst>
          </p:cNvPr>
          <p:cNvSpPr/>
          <p:nvPr/>
        </p:nvSpPr>
        <p:spPr>
          <a:xfrm>
            <a:off x="6387916" y="2015938"/>
            <a:ext cx="163670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480"/>
            <a:r>
              <a:rPr lang="en-US" altLang="zh-CN" sz="1500" b="1" dirty="0">
                <a:solidFill>
                  <a:srgbClr val="0097CC"/>
                </a:solidFill>
                <a:ea typeface="微软雅黑" panose="020B0503020204020204" pitchFamily="34" charset="-122"/>
              </a:rPr>
              <a:t>As a Platform</a:t>
            </a:r>
          </a:p>
        </p:txBody>
      </p:sp>
    </p:spTree>
    <p:extLst>
      <p:ext uri="{BB962C8B-B14F-4D97-AF65-F5344CB8AC3E}">
        <p14:creationId xmlns:p14="http://schemas.microsoft.com/office/powerpoint/2010/main" val="841486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" y="94627"/>
            <a:ext cx="7696200" cy="707886"/>
          </a:xfrm>
        </p:spPr>
        <p:txBody>
          <a:bodyPr/>
          <a:lstStyle/>
          <a:p>
            <a:r>
              <a:rPr lang="en-US" altLang="zh-CN" dirty="0"/>
              <a:t>Objectives of AN: Enabling cross industries’ digital transformation through autonomous networks/ICT services &amp; infrastructure</a:t>
            </a:r>
            <a:endParaRPr lang="zh-CN" alt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62976DA-8046-498C-B902-9660CE1167A2}"/>
              </a:ext>
            </a:extLst>
          </p:cNvPr>
          <p:cNvGrpSpPr/>
          <p:nvPr/>
        </p:nvGrpSpPr>
        <p:grpSpPr>
          <a:xfrm>
            <a:off x="3347864" y="1195882"/>
            <a:ext cx="2155710" cy="2751735"/>
            <a:chOff x="1287877" y="769107"/>
            <a:chExt cx="2155710" cy="2751735"/>
          </a:xfrm>
        </p:grpSpPr>
        <p:sp>
          <p:nvSpPr>
            <p:cNvPr id="4" name="文本框 3"/>
            <p:cNvSpPr txBox="1"/>
            <p:nvPr/>
          </p:nvSpPr>
          <p:spPr>
            <a:xfrm>
              <a:off x="2020446" y="769107"/>
              <a:ext cx="561372" cy="32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99" b="1" dirty="0"/>
                <a:t>As-is</a:t>
              </a:r>
              <a:endParaRPr lang="zh-CN" altLang="en-US" sz="1499" b="1" dirty="0"/>
            </a:p>
          </p:txBody>
        </p:sp>
        <p:sp>
          <p:nvSpPr>
            <p:cNvPr id="11" name="矩形 10"/>
            <p:cNvSpPr/>
            <p:nvPr/>
          </p:nvSpPr>
          <p:spPr>
            <a:xfrm>
              <a:off x="1287877" y="1236116"/>
              <a:ext cx="2155710" cy="526321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49" dirty="0"/>
                <a:t>Hard-to-use, </a:t>
              </a:r>
            </a:p>
            <a:p>
              <a:pPr algn="ctr"/>
              <a:r>
                <a:rPr lang="en-US" altLang="zh-CN" sz="1349" dirty="0"/>
                <a:t>Lack of key capabilities</a:t>
              </a:r>
              <a:endParaRPr lang="zh-CN" altLang="en-US" sz="1349" dirty="0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87877" y="2096525"/>
              <a:ext cx="2155710" cy="526321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49" dirty="0"/>
                <a:t>Predefined, static, </a:t>
              </a:r>
            </a:p>
            <a:p>
              <a:pPr algn="ctr"/>
              <a:r>
                <a:rPr lang="en-US" altLang="zh-CN" sz="1349" dirty="0"/>
                <a:t>silo, commodity</a:t>
              </a:r>
              <a:endParaRPr lang="zh-CN" altLang="en-US" sz="1349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287877" y="2994521"/>
              <a:ext cx="2155710" cy="526321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49" dirty="0"/>
                <a:t>Complicated, Fragmented, Manual, Inefficient</a:t>
              </a:r>
              <a:endParaRPr lang="zh-CN" altLang="en-US" sz="1349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F1C8B02-EDC0-4B7C-9269-378A03F571A5}"/>
              </a:ext>
            </a:extLst>
          </p:cNvPr>
          <p:cNvGrpSpPr/>
          <p:nvPr/>
        </p:nvGrpSpPr>
        <p:grpSpPr>
          <a:xfrm>
            <a:off x="6060487" y="1164802"/>
            <a:ext cx="2155711" cy="2792551"/>
            <a:chOff x="6059954" y="728291"/>
            <a:chExt cx="2155711" cy="2792551"/>
          </a:xfrm>
        </p:grpSpPr>
        <p:sp>
          <p:nvSpPr>
            <p:cNvPr id="5" name="文本框 4"/>
            <p:cNvSpPr txBox="1"/>
            <p:nvPr/>
          </p:nvSpPr>
          <p:spPr>
            <a:xfrm>
              <a:off x="6737823" y="728291"/>
              <a:ext cx="623312" cy="32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99" b="1" dirty="0"/>
                <a:t>To-be</a:t>
              </a:r>
              <a:endParaRPr lang="zh-CN" altLang="en-US" sz="1499" b="1" dirty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6059955" y="1245163"/>
              <a:ext cx="2155710" cy="5263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49" dirty="0"/>
                <a:t>Easy-to-use, </a:t>
              </a:r>
            </a:p>
            <a:p>
              <a:pPr algn="ctr"/>
              <a:r>
                <a:rPr lang="en-US" altLang="zh-CN" sz="1349" dirty="0"/>
                <a:t>Meets all business needs</a:t>
              </a:r>
              <a:endParaRPr lang="zh-CN" altLang="en-US" sz="1349" dirty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6059954" y="2096525"/>
              <a:ext cx="2155710" cy="5263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49" dirty="0"/>
                <a:t>Flexible, dynamic, collaborative, customized</a:t>
              </a:r>
              <a:endParaRPr lang="zh-CN" altLang="en-US" sz="1349" dirty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6059954" y="2994521"/>
              <a:ext cx="2155710" cy="5263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49" dirty="0"/>
                <a:t>Simplified, Integrated, Automated, Intelligent</a:t>
              </a:r>
              <a:endParaRPr lang="zh-CN" altLang="en-US" sz="1349" dirty="0"/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AFA25E5A-7FF9-4777-BE71-433180996251}"/>
              </a:ext>
            </a:extLst>
          </p:cNvPr>
          <p:cNvSpPr txBox="1"/>
          <p:nvPr/>
        </p:nvSpPr>
        <p:spPr>
          <a:xfrm>
            <a:off x="152400" y="1596461"/>
            <a:ext cx="3008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/>
              <a:t>Network/ICT services: </a:t>
            </a:r>
          </a:p>
          <a:p>
            <a:pPr algn="ctr"/>
            <a:r>
              <a:rPr lang="en-US" altLang="zh-CN" sz="1400" dirty="0"/>
              <a:t>Fully automated, intelligent 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AA1795F7-D2B9-4815-87A1-DFBA9FC55182}"/>
              </a:ext>
            </a:extLst>
          </p:cNvPr>
          <p:cNvSpPr txBox="1"/>
          <p:nvPr/>
        </p:nvSpPr>
        <p:spPr>
          <a:xfrm>
            <a:off x="431540" y="2533341"/>
            <a:ext cx="3008451" cy="507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49" b="1" dirty="0"/>
              <a:t>Production &amp; commercialization:</a:t>
            </a:r>
          </a:p>
          <a:p>
            <a:pPr algn="ctr"/>
            <a:r>
              <a:rPr lang="en-US" altLang="zh-CN" sz="1349" dirty="0"/>
              <a:t>Flexible, Collaborative</a:t>
            </a:r>
            <a:endParaRPr lang="zh-CN" altLang="en-US" sz="1349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4F24313-4F0E-4734-BCCE-669BA937CD72}"/>
              </a:ext>
            </a:extLst>
          </p:cNvPr>
          <p:cNvSpPr txBox="1"/>
          <p:nvPr/>
        </p:nvSpPr>
        <p:spPr>
          <a:xfrm>
            <a:off x="611560" y="3439839"/>
            <a:ext cx="2496269" cy="507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49" b="1" dirty="0"/>
              <a:t>Architecture &amp; Operations:</a:t>
            </a:r>
          </a:p>
          <a:p>
            <a:pPr algn="ctr"/>
            <a:r>
              <a:rPr lang="en-US" altLang="zh-CN" sz="1349" dirty="0"/>
              <a:t>Simplified, Automated</a:t>
            </a:r>
            <a:endParaRPr lang="zh-CN" altLang="en-US" sz="1349" dirty="0"/>
          </a:p>
        </p:txBody>
      </p:sp>
      <p:sp>
        <p:nvSpPr>
          <p:cNvPr id="10" name="箭头: 右 9">
            <a:extLst>
              <a:ext uri="{FF2B5EF4-FFF2-40B4-BE49-F238E27FC236}">
                <a16:creationId xmlns:a16="http://schemas.microsoft.com/office/drawing/2014/main" id="{C2BF0C1A-F305-4EEC-A432-760BF30DC999}"/>
              </a:ext>
            </a:extLst>
          </p:cNvPr>
          <p:cNvSpPr/>
          <p:nvPr/>
        </p:nvSpPr>
        <p:spPr>
          <a:xfrm>
            <a:off x="5638015" y="1858757"/>
            <a:ext cx="288032" cy="1175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798AC49-9C2C-475D-AB33-E6E3A65F951B}"/>
              </a:ext>
            </a:extLst>
          </p:cNvPr>
          <p:cNvSpPr txBox="1"/>
          <p:nvPr/>
        </p:nvSpPr>
        <p:spPr>
          <a:xfrm>
            <a:off x="1146806" y="1164801"/>
            <a:ext cx="1019638" cy="32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99" b="1" dirty="0"/>
              <a:t>Objectives</a:t>
            </a:r>
            <a:endParaRPr lang="zh-CN" altLang="en-US" sz="1499" b="1" dirty="0"/>
          </a:p>
        </p:txBody>
      </p:sp>
      <p:sp>
        <p:nvSpPr>
          <p:cNvPr id="24" name="箭头: 右 23">
            <a:extLst>
              <a:ext uri="{FF2B5EF4-FFF2-40B4-BE49-F238E27FC236}">
                <a16:creationId xmlns:a16="http://schemas.microsoft.com/office/drawing/2014/main" id="{58EF5B6C-0705-4E69-9B8F-A545589F410B}"/>
              </a:ext>
            </a:extLst>
          </p:cNvPr>
          <p:cNvSpPr/>
          <p:nvPr/>
        </p:nvSpPr>
        <p:spPr>
          <a:xfrm>
            <a:off x="5645333" y="2736836"/>
            <a:ext cx="288032" cy="1175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箭头: 右 24">
            <a:extLst>
              <a:ext uri="{FF2B5EF4-FFF2-40B4-BE49-F238E27FC236}">
                <a16:creationId xmlns:a16="http://schemas.microsoft.com/office/drawing/2014/main" id="{4670A601-362E-4B10-A8F4-A3E051A948B6}"/>
              </a:ext>
            </a:extLst>
          </p:cNvPr>
          <p:cNvSpPr/>
          <p:nvPr/>
        </p:nvSpPr>
        <p:spPr>
          <a:xfrm>
            <a:off x="5645333" y="3634832"/>
            <a:ext cx="288032" cy="1175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022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1"/>
          <p:cNvSpPr>
            <a:spLocks noGrp="1"/>
          </p:cNvSpPr>
          <p:nvPr>
            <p:ph type="subTitle" idx="1"/>
          </p:nvPr>
        </p:nvSpPr>
        <p:spPr>
          <a:xfrm>
            <a:off x="43776" y="244721"/>
            <a:ext cx="8610520" cy="401777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2000" dirty="0">
                <a:latin typeface="+mj-lt"/>
                <a:ea typeface="+mj-ea"/>
                <a:cs typeface="+mj-cs"/>
              </a:rPr>
              <a:t>Enabling new collaboration &amp; ecosystem models by Autonomous Networks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DCC53844-C5E6-4DDF-ADE8-94D651DE314F}"/>
              </a:ext>
            </a:extLst>
          </p:cNvPr>
          <p:cNvGrpSpPr/>
          <p:nvPr/>
        </p:nvGrpSpPr>
        <p:grpSpPr>
          <a:xfrm>
            <a:off x="460568" y="726035"/>
            <a:ext cx="8222863" cy="3770673"/>
            <a:chOff x="542582" y="1093891"/>
            <a:chExt cx="10968100" cy="502952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10444"/>
            <a:stretch/>
          </p:blipFill>
          <p:spPr>
            <a:xfrm>
              <a:off x="542582" y="1093891"/>
              <a:ext cx="10968100" cy="5029528"/>
            </a:xfrm>
            <a:prstGeom prst="rect">
              <a:avLst/>
            </a:prstGeom>
          </p:spPr>
        </p:pic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A646A3AB-68BC-48FD-B09B-3E3427C0D59E}"/>
                </a:ext>
              </a:extLst>
            </p:cNvPr>
            <p:cNvSpPr txBox="1"/>
            <p:nvPr/>
          </p:nvSpPr>
          <p:spPr>
            <a:xfrm>
              <a:off x="7329665" y="1810292"/>
              <a:ext cx="3240861" cy="58500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29313B"/>
                  </a:solidFill>
                </a:rPr>
                <a:t>Self-operating</a:t>
              </a:r>
            </a:p>
            <a:p>
              <a:pPr algn="ctr"/>
              <a:r>
                <a:rPr lang="en-US" sz="1050" dirty="0">
                  <a:solidFill>
                    <a:srgbClr val="29313B"/>
                  </a:solidFill>
                </a:rPr>
                <a:t>(self-serving, self-fulfilling, self-assuring)</a:t>
              </a:r>
            </a:p>
          </p:txBody>
        </p:sp>
      </p:grpSp>
      <p:sp>
        <p:nvSpPr>
          <p:cNvPr id="7" name="Rectangle 6"/>
          <p:cNvSpPr/>
          <p:nvPr/>
        </p:nvSpPr>
        <p:spPr>
          <a:xfrm>
            <a:off x="5638800" y="5169404"/>
            <a:ext cx="1762124" cy="419100"/>
          </a:xfrm>
          <a:prstGeom prst="rect">
            <a:avLst/>
          </a:prstGeom>
          <a:solidFill>
            <a:srgbClr val="DC1C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Dong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11F0FE-512C-4204-8BA2-86A953EE716E}"/>
              </a:ext>
            </a:extLst>
          </p:cNvPr>
          <p:cNvSpPr txBox="1"/>
          <p:nvPr/>
        </p:nvSpPr>
        <p:spPr>
          <a:xfrm>
            <a:off x="0" y="4427232"/>
            <a:ext cx="33557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•	Digital partner collaboration and ecosystem model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B03431-93F0-4D17-A050-1E7E46186568}"/>
              </a:ext>
            </a:extLst>
          </p:cNvPr>
          <p:cNvSpPr txBox="1"/>
          <p:nvPr/>
        </p:nvSpPr>
        <p:spPr>
          <a:xfrm>
            <a:off x="3276600" y="4388447"/>
            <a:ext cx="28715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800" b="1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Collaborative production model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86535E-B039-4348-A301-67FA4169354B}"/>
              </a:ext>
            </a:extLst>
          </p:cNvPr>
          <p:cNvSpPr txBox="1"/>
          <p:nvPr/>
        </p:nvSpPr>
        <p:spPr>
          <a:xfrm>
            <a:off x="6019800" y="4365335"/>
            <a:ext cx="30118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8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Knowledge-as-a-service operations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04153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8D55B-C8E8-4811-8770-6A4C64915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61355"/>
            <a:ext cx="7886700" cy="403888"/>
          </a:xfr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GB" dirty="0"/>
              <a:t>Concept of Autonomous Networks</a:t>
            </a:r>
            <a:endParaRPr 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452DEEA8-87AA-407F-8A30-7381E78EEF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5304" y="1047750"/>
            <a:ext cx="8475296" cy="3886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/>
              <a:t>Autonomous Networks aim to :</a:t>
            </a:r>
          </a:p>
          <a:p>
            <a:r>
              <a:rPr lang="en-US" altLang="zh-CN" dirty="0"/>
              <a:t>Provide fully automated Zero-X (zero wait, zero touch, zero trouble) innovative, critical network/ICT services for vertical industries users and consumers, and </a:t>
            </a:r>
          </a:p>
          <a:p>
            <a:r>
              <a:rPr lang="en-US" altLang="zh-CN" dirty="0"/>
              <a:t>Support Self-X (self-serving, self-fulfilling and self-assuring) network/ICT infrastructures and services for enabling digital transformation of vertical and telecom industries through full lifecycle of operations</a:t>
            </a:r>
          </a:p>
          <a:p>
            <a:r>
              <a:rPr lang="en-US" altLang="zh-CN" dirty="0"/>
              <a:t>Offer disruptive services for innovative user experience, mission critical services based on fully automated lifecycle operations and self-organizing, dynamic optimized resource</a:t>
            </a:r>
          </a:p>
          <a:p>
            <a:r>
              <a:rPr lang="en-US" altLang="zh-CN" dirty="0"/>
              <a:t>Comprise of simplified network architecture, virtualized components, automating agents and intelligent decision engines to create intelligent automated business/network operations for the closed-loop of new digital business</a:t>
            </a:r>
          </a:p>
          <a:p>
            <a:endParaRPr lang="en-US" altLang="zh-CN" dirty="0"/>
          </a:p>
          <a:p>
            <a:endParaRPr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558590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2C7D2D68-21A1-43B1-8E89-221DADC9C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000" y="209550"/>
            <a:ext cx="8052335" cy="745050"/>
          </a:xfr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sz="2000" dirty="0">
                <a:latin typeface="+mj-lt"/>
                <a:ea typeface="+mj-ea"/>
                <a:cs typeface="+mj-cs"/>
              </a:rPr>
              <a:t>Takeaways: The success of AN requires the collaboration across the industry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94F730-9CC8-4127-9B52-D4BB1E031EC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pPr marL="295026" indent="-285750">
              <a:buFont typeface="Wingdings" panose="05000000000000000000" pitchFamily="2" charset="2"/>
              <a:buChar char="q"/>
            </a:pPr>
            <a:r>
              <a:rPr lang="en-US" sz="1600" dirty="0"/>
              <a:t>Existing siloed solutions have not yet demonstrated enough business value</a:t>
            </a:r>
          </a:p>
          <a:p>
            <a:pPr marL="679979" lvl="1" indent="-285750">
              <a:buFont typeface="Wingdings" panose="05000000000000000000" pitchFamily="2" charset="2"/>
              <a:buChar char="ü"/>
            </a:pPr>
            <a:r>
              <a:rPr lang="en-US" sz="1400" dirty="0"/>
              <a:t>Fragmented point solutions, only solve the problems of specific segments</a:t>
            </a:r>
          </a:p>
          <a:p>
            <a:pPr marL="679979" lvl="1" indent="-285750">
              <a:buFont typeface="Wingdings" panose="05000000000000000000" pitchFamily="2" charset="2"/>
              <a:buChar char="ü"/>
            </a:pPr>
            <a:r>
              <a:rPr lang="en-US" sz="1400" dirty="0"/>
              <a:t>Lack of E2E view/framework, no interoperability, too complicated/costly integration</a:t>
            </a:r>
          </a:p>
          <a:p>
            <a:pPr marL="679979" lvl="1" indent="-285750">
              <a:buFont typeface="Wingdings" panose="05000000000000000000" pitchFamily="2" charset="2"/>
              <a:buChar char="ü"/>
            </a:pPr>
            <a:r>
              <a:rPr lang="en-US" sz="1400" dirty="0"/>
              <a:t>Lack of common metrics to measure and verify the outcome, not attractive/cool to the end users (compared to autonomous vehicles)  </a:t>
            </a:r>
          </a:p>
          <a:p>
            <a:pPr marL="679979" lvl="1" indent="-285750">
              <a:buFont typeface="Wingdings" panose="05000000000000000000" pitchFamily="2" charset="2"/>
              <a:buChar char="ü"/>
            </a:pPr>
            <a:r>
              <a:rPr lang="en-US" sz="1400" dirty="0"/>
              <a:t>Lack of industry ecosystem and collaboration as digital partners to make win-win solution</a:t>
            </a:r>
          </a:p>
          <a:p>
            <a:pPr lvl="1" indent="0">
              <a:buNone/>
            </a:pPr>
            <a:endParaRPr lang="en-US" sz="1400" dirty="0"/>
          </a:p>
          <a:p>
            <a:pPr marL="352176" indent="-342900">
              <a:buFont typeface="Wingdings" panose="05000000000000000000" pitchFamily="2" charset="2"/>
              <a:buChar char="q"/>
            </a:pPr>
            <a:r>
              <a:rPr lang="en-US" altLang="zh-CN" sz="1800" dirty="0"/>
              <a:t>The key issues to be addressed by the industry</a:t>
            </a:r>
          </a:p>
          <a:p>
            <a:pPr marL="737129" lvl="1" indent="-342900">
              <a:buFont typeface="Wingdings" panose="05000000000000000000" pitchFamily="2" charset="2"/>
              <a:buChar char="ü"/>
            </a:pPr>
            <a:r>
              <a:rPr lang="en-US" sz="1400" dirty="0"/>
              <a:t>Commonality and alignment on key concepts (e.g. definition, framework, autonomous networks levels and key capabilities (e.g. closed-loop, autonomous domain, intent))</a:t>
            </a:r>
          </a:p>
          <a:p>
            <a:pPr marL="737129" lvl="1" indent="-342900">
              <a:buFont typeface="Wingdings" panose="05000000000000000000" pitchFamily="2" charset="2"/>
              <a:buChar char="ü"/>
            </a:pPr>
            <a:r>
              <a:rPr lang="en-US" sz="1400" dirty="0"/>
              <a:t>Collaboration on the development of key technical mechanisms,  interoperability of the interfaces e.g. between network domain and operations domain, testing and verification of autonomous networks levels, and use cases/</a:t>
            </a:r>
            <a:r>
              <a:rPr lang="en-US" sz="1400" dirty="0" err="1"/>
              <a:t>PoC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8478655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FCA1D4-B8F7-4DF8-ADF3-0CDDA67CFF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79C7AE-771E-4DFC-8597-8E8394ED9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-103569"/>
            <a:ext cx="7696200" cy="646331"/>
          </a:xfrm>
        </p:spPr>
        <p:txBody>
          <a:bodyPr/>
          <a:lstStyle/>
          <a:p>
            <a:r>
              <a:rPr lang="en-US" dirty="0"/>
              <a:t>Cross SDO workshop on AN: </a:t>
            </a:r>
            <a:br>
              <a:rPr lang="en-US" dirty="0"/>
            </a:br>
            <a:r>
              <a:rPr lang="en-US" sz="1600" dirty="0"/>
              <a:t>-Objective and High level draft agenda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438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6609212-4188-41BE-AC67-B0407F13E5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D400B9AF-3DD9-4651-AF05-5FE588B11452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标题 4">
            <a:extLst>
              <a:ext uri="{FF2B5EF4-FFF2-40B4-BE49-F238E27FC236}">
                <a16:creationId xmlns:a16="http://schemas.microsoft.com/office/drawing/2014/main" id="{5543C82C-BCA7-47BD-8336-FF138DE838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4267200" cy="461665"/>
          </a:xfrm>
        </p:spPr>
        <p:txBody>
          <a:bodyPr/>
          <a:lstStyle/>
          <a:p>
            <a:r>
              <a:rPr lang="en-US" altLang="zh-CN" dirty="0"/>
              <a:t>Thank you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4751066"/>
      </p:ext>
    </p:extLst>
  </p:cSld>
  <p:clrMapOvr>
    <a:masterClrMapping/>
  </p:clrMapOvr>
</p:sld>
</file>

<file path=ppt/theme/theme1.xml><?xml version="1.0" encoding="utf-8"?>
<a:theme xmlns:a="http://schemas.openxmlformats.org/drawingml/2006/main" name="TM Forum Theme 2017">
  <a:themeElements>
    <a:clrScheme name="TMForum">
      <a:dk1>
        <a:srgbClr val="29313B"/>
      </a:dk1>
      <a:lt1>
        <a:sysClr val="window" lastClr="FFFFFF"/>
      </a:lt1>
      <a:dk2>
        <a:srgbClr val="29313B"/>
      </a:dk2>
      <a:lt2>
        <a:srgbClr val="FFFFFF"/>
      </a:lt2>
      <a:accent1>
        <a:srgbClr val="E0121D"/>
      </a:accent1>
      <a:accent2>
        <a:srgbClr val="29313B"/>
      </a:accent2>
      <a:accent3>
        <a:srgbClr val="999999"/>
      </a:accent3>
      <a:accent4>
        <a:srgbClr val="133595"/>
      </a:accent4>
      <a:accent5>
        <a:srgbClr val="572F7E"/>
      </a:accent5>
      <a:accent6>
        <a:srgbClr val="FD7F3A"/>
      </a:accent6>
      <a:hlink>
        <a:srgbClr val="E0121D"/>
      </a:hlink>
      <a:folHlink>
        <a:srgbClr val="9B1C1F"/>
      </a:folHlink>
    </a:clrScheme>
    <a:fontScheme name="Office 2">
      <a:majorFont>
        <a:latin typeface="Georg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C1C22"/>
        </a:solidFill>
        <a:ln>
          <a:noFill/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Georg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D05BD9638934F964B2784CB7782F9" ma:contentTypeVersion="4" ma:contentTypeDescription="Create a new document." ma:contentTypeScope="" ma:versionID="88397a377b7d20d00b33477a3096b918">
  <xsd:schema xmlns:xsd="http://www.w3.org/2001/XMLSchema" xmlns:xs="http://www.w3.org/2001/XMLSchema" xmlns:p="http://schemas.microsoft.com/office/2006/metadata/properties" xmlns:ns2="4f5e26d1-ff7a-4785-948b-6856cf5e4bfe" targetNamespace="http://schemas.microsoft.com/office/2006/metadata/properties" ma:root="true" ma:fieldsID="1add0dd19998e2e8c9e8aa7673e914b2" ns2:_="">
    <xsd:import namespace="4f5e26d1-ff7a-4785-948b-6856cf5e4b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5e26d1-ff7a-4785-948b-6856cf5e4b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7EB7945-2F71-4D8A-8615-44B3424DF9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5e26d1-ff7a-4785-948b-6856cf5e4b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9F28767-2FC3-4D01-BE37-A01AF48F85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EFA4A5-07CD-4423-910B-48E060C6650F}">
  <ds:schemaRefs>
    <ds:schemaRef ds:uri="http://www.w3.org/XML/1998/namespace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53d63c65-c4f8-4dad-866c-6e7093040056"/>
    <ds:schemaRef ds:uri="69d7a0dd-4d35-4d43-87fc-155b2291e284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17094</TotalTime>
  <Words>744</Words>
  <Application>Microsoft Office PowerPoint</Application>
  <PresentationFormat>On-screen Show (16:9)</PresentationFormat>
  <Paragraphs>113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Georgia</vt:lpstr>
      <vt:lpstr>Wingdings</vt:lpstr>
      <vt:lpstr>TM Forum Theme 2017</vt:lpstr>
      <vt:lpstr>Custom Design</vt:lpstr>
      <vt:lpstr>Autonomous Networks – Challenges and motivations (Multi SDO Workshop）</vt:lpstr>
      <vt:lpstr>Challenges of Telecom/ICT Industry                                       -Architectural innovation to solve the structural problems</vt:lpstr>
      <vt:lpstr>Opportunities to Telecom/ICT Industry --- “Zero X” Experience                                                   - Autonomous Networks/ICT Services for Intelligent Society</vt:lpstr>
      <vt:lpstr>Objectives of AN: Enabling cross industries’ digital transformation through autonomous networks/ICT services &amp; infrastructure</vt:lpstr>
      <vt:lpstr>PowerPoint Presentation</vt:lpstr>
      <vt:lpstr>Concept of Autonomous Networks</vt:lpstr>
      <vt:lpstr>PowerPoint Presentation</vt:lpstr>
      <vt:lpstr>Cross SDO workshop on AN:  -Objective and High level draft agenda 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1</dc:title>
  <dc:creator>Paul  Wilson</dc:creator>
  <cp:lastModifiedBy>Dong Sun</cp:lastModifiedBy>
  <cp:revision>650</cp:revision>
  <dcterms:created xsi:type="dcterms:W3CDTF">2017-11-23T12:00:50Z</dcterms:created>
  <dcterms:modified xsi:type="dcterms:W3CDTF">2020-09-10T00:03:06Z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2017-11-23T00:00:00Z</vt:filetime>
  </property>
  <property fmtid="{D5CDD505-2E9C-101B-9397-08002B2CF9AE}" pid="3" name="Creator">
    <vt:lpwstr>QuarkXPress(R) 12.21</vt:lpwstr>
  </property>
  <property fmtid="{D5CDD505-2E9C-101B-9397-08002B2CF9AE}" pid="4" name="LastSaved">
    <vt:filetime>2017-11-23T00:00:00Z</vt:filetime>
  </property>
  <property fmtid="{D5CDD505-2E9C-101B-9397-08002B2CF9AE}" pid="5" name="ContentTypeId">
    <vt:lpwstr>0x010100188D05BD9638934F964B2784CB7782F9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1599696146</vt:lpwstr>
  </property>
</Properties>
</file>