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4"/>
    <p:sldMasterId id="2147483696" r:id="rId5"/>
  </p:sldMasterIdLst>
  <p:notesMasterIdLst>
    <p:notesMasterId r:id="rId8"/>
  </p:notesMasterIdLst>
  <p:handoutMasterIdLst>
    <p:handoutMasterId r:id="rId9"/>
  </p:handoutMasterIdLst>
  <p:sldIdLst>
    <p:sldId id="4946" r:id="rId6"/>
    <p:sldId id="4947" r:id="rId7"/>
  </p:sldIdLst>
  <p:sldSz cx="9144000" cy="5143500" type="screen16x9"/>
  <p:notesSz cx="9144000" cy="51498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2876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ong Sun" initials="DS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2F3A"/>
    <a:srgbClr val="D6262E"/>
    <a:srgbClr val="A7A9AC"/>
    <a:srgbClr val="DC1C22"/>
    <a:srgbClr val="9B1C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638" autoAdjust="0"/>
    <p:restoredTop sz="96047" autoAdjust="0"/>
  </p:normalViewPr>
  <p:slideViewPr>
    <p:cSldViewPr>
      <p:cViewPr varScale="1">
        <p:scale>
          <a:sx n="88" d="100"/>
          <a:sy n="88" d="100"/>
        </p:scale>
        <p:origin x="812" y="64"/>
      </p:cViewPr>
      <p:guideLst>
        <p:guide orient="horz" pos="2880"/>
        <p:guide pos="2160"/>
        <p:guide orient="horz" pos="287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6FC6CD-BEFB-B94C-8B15-770EF6C645B9}" type="datetimeFigureOut">
              <a:rPr lang="en-US" smtClean="0"/>
              <a:t>3/18/2021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4891088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80013" y="4891088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D81D01-E8E2-2842-A249-96AC2997C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749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258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258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B47915-2D4A-44DD-A55B-A93F041E157C}" type="datetimeFigureOut">
              <a:rPr lang="en-US" smtClean="0"/>
              <a:t>3/18/2021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644525"/>
            <a:ext cx="3086100" cy="1736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2478088"/>
            <a:ext cx="7315200" cy="20288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4891088"/>
            <a:ext cx="3962400" cy="2587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4891088"/>
            <a:ext cx="3962400" cy="2587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68F246-B3C9-412E-BD0E-C290D7FBC3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39952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68F246-B3C9-412E-BD0E-C290D7FBC3C4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6666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14350"/>
            <a:ext cx="8686800" cy="41910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152400" y="19542"/>
            <a:ext cx="7696200" cy="400110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9914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ver 3 - Background Image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04800" y="4171950"/>
            <a:ext cx="3581400" cy="228600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rgbClr val="1D2F3A"/>
                </a:solidFill>
                <a:latin typeface="+mn-lt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 dirty="0"/>
              <a:t>Job Title, Company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1" hasCustomPrompt="1"/>
          </p:nvPr>
        </p:nvSpPr>
        <p:spPr>
          <a:xfrm>
            <a:off x="304800" y="3943350"/>
            <a:ext cx="3581400" cy="228600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rgbClr val="1D2F3A"/>
                </a:solidFill>
                <a:latin typeface="+mn-lt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  <p:sp>
        <p:nvSpPr>
          <p:cNvPr id="16" name="Rectangle 15"/>
          <p:cNvSpPr/>
          <p:nvPr userDrawn="1"/>
        </p:nvSpPr>
        <p:spPr>
          <a:xfrm>
            <a:off x="0" y="1962150"/>
            <a:ext cx="152400" cy="609600"/>
          </a:xfrm>
          <a:prstGeom prst="rect">
            <a:avLst/>
          </a:prstGeom>
          <a:solidFill>
            <a:srgbClr val="E0121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itle 1"/>
          <p:cNvSpPr>
            <a:spLocks noGrp="1"/>
          </p:cNvSpPr>
          <p:nvPr>
            <p:ph type="ctrTitle" hasCustomPrompt="1"/>
          </p:nvPr>
        </p:nvSpPr>
        <p:spPr>
          <a:xfrm>
            <a:off x="304800" y="1885950"/>
            <a:ext cx="4267200" cy="830997"/>
          </a:xfrm>
        </p:spPr>
        <p:txBody>
          <a:bodyPr anchor="t"/>
          <a:lstStyle>
            <a:lvl1pPr>
              <a:defRPr sz="2400">
                <a:solidFill>
                  <a:srgbClr val="1D2F3A"/>
                </a:solidFill>
              </a:defRPr>
            </a:lvl1pPr>
          </a:lstStyle>
          <a:p>
            <a:r>
              <a:rPr lang="en-GB" dirty="0"/>
              <a:t>Click to edit Master title here</a:t>
            </a:r>
            <a:br>
              <a:rPr lang="en-GB" dirty="0"/>
            </a:br>
            <a:r>
              <a:rPr lang="en-GB" dirty="0"/>
              <a:t>Click to edit Master title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162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514350"/>
            <a:ext cx="4267200" cy="41910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514350"/>
            <a:ext cx="4343400" cy="41910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152400" y="19542"/>
            <a:ext cx="7696200" cy="400110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363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514350"/>
            <a:ext cx="4268788" cy="480420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600" y="1123199"/>
            <a:ext cx="4268788" cy="358215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514350"/>
            <a:ext cx="4346575" cy="480420"/>
          </a:xfrm>
        </p:spPr>
        <p:txBody>
          <a:bodyPr anchor="b">
            <a:no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1123199"/>
            <a:ext cx="4346575" cy="358215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85242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28750"/>
            <a:ext cx="8686800" cy="13716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0" hasCustomPrompt="1"/>
          </p:nvPr>
        </p:nvSpPr>
        <p:spPr>
          <a:xfrm>
            <a:off x="228600" y="3333750"/>
            <a:ext cx="2133600" cy="457200"/>
          </a:xfrm>
        </p:spPr>
        <p:txBody>
          <a:bodyPr>
            <a:noAutofit/>
          </a:bodyPr>
          <a:lstStyle>
            <a:lvl1pPr marL="0" indent="0">
              <a:buNone/>
              <a:defRPr sz="1100" i="1" baseline="0">
                <a:solidFill>
                  <a:srgbClr val="999999"/>
                </a:solidFill>
              </a:defRPr>
            </a:lvl1pPr>
          </a:lstStyle>
          <a:p>
            <a:pPr lvl="0"/>
            <a:r>
              <a:rPr lang="en-GB" dirty="0"/>
              <a:t>Job Title, Company</a:t>
            </a:r>
            <a:endParaRPr lang="en-US" dirty="0"/>
          </a:p>
        </p:txBody>
      </p:sp>
      <p:sp>
        <p:nvSpPr>
          <p:cNvPr id="10" name="Content Placeholder 8"/>
          <p:cNvSpPr>
            <a:spLocks noGrp="1"/>
          </p:cNvSpPr>
          <p:nvPr>
            <p:ph sz="quarter" idx="11" hasCustomPrompt="1"/>
          </p:nvPr>
        </p:nvSpPr>
        <p:spPr>
          <a:xfrm>
            <a:off x="228600" y="2952750"/>
            <a:ext cx="2133600" cy="228600"/>
          </a:xfrm>
        </p:spPr>
        <p:txBody>
          <a:bodyPr>
            <a:noAutofit/>
          </a:bodyPr>
          <a:lstStyle>
            <a:lvl1pPr marL="0" indent="0">
              <a:buNone/>
              <a:defRPr sz="1600" i="1" baseline="0">
                <a:solidFill>
                  <a:srgbClr val="999999"/>
                </a:solidFill>
              </a:defRPr>
            </a:lvl1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  <p:sp>
        <p:nvSpPr>
          <p:cNvPr id="11" name="object 12"/>
          <p:cNvSpPr/>
          <p:nvPr userDrawn="1"/>
        </p:nvSpPr>
        <p:spPr>
          <a:xfrm>
            <a:off x="304800" y="3333749"/>
            <a:ext cx="533400" cy="45719"/>
          </a:xfrm>
          <a:custGeom>
            <a:avLst/>
            <a:gdLst/>
            <a:ahLst/>
            <a:cxnLst/>
            <a:rect l="l" t="t" r="r" b="b"/>
            <a:pathLst>
              <a:path w="628650">
                <a:moveTo>
                  <a:pt x="0" y="0"/>
                </a:moveTo>
                <a:lnTo>
                  <a:pt x="628230" y="0"/>
                </a:lnTo>
              </a:path>
            </a:pathLst>
          </a:custGeom>
          <a:ln w="6350">
            <a:solidFill>
              <a:srgbClr val="E822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Content Placeholder 8"/>
          <p:cNvSpPr>
            <a:spLocks noGrp="1"/>
          </p:cNvSpPr>
          <p:nvPr>
            <p:ph sz="quarter" idx="12" hasCustomPrompt="1"/>
          </p:nvPr>
        </p:nvSpPr>
        <p:spPr>
          <a:xfrm>
            <a:off x="228600" y="590550"/>
            <a:ext cx="2133600" cy="457200"/>
          </a:xfrm>
        </p:spPr>
        <p:txBody>
          <a:bodyPr>
            <a:noAutofit/>
          </a:bodyPr>
          <a:lstStyle>
            <a:lvl1pPr marL="0" indent="0">
              <a:buNone/>
              <a:defRPr sz="9600" i="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“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9029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Examp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>
          <a:xfrm>
            <a:off x="228600" y="514350"/>
            <a:ext cx="4268788" cy="480420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Content Placeholder 3"/>
          <p:cNvSpPr>
            <a:spLocks noGrp="1"/>
          </p:cNvSpPr>
          <p:nvPr>
            <p:ph sz="half" idx="2"/>
          </p:nvPr>
        </p:nvSpPr>
        <p:spPr>
          <a:xfrm>
            <a:off x="228600" y="1123199"/>
            <a:ext cx="4268788" cy="358215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2468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Examp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>
          <a:xfrm>
            <a:off x="228600" y="514350"/>
            <a:ext cx="4268788" cy="480420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Content Placeholder 3"/>
          <p:cNvSpPr>
            <a:spLocks noGrp="1"/>
          </p:cNvSpPr>
          <p:nvPr>
            <p:ph sz="half" idx="2"/>
          </p:nvPr>
        </p:nvSpPr>
        <p:spPr>
          <a:xfrm>
            <a:off x="228600" y="1123199"/>
            <a:ext cx="4268788" cy="358215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3678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BE943BD6-C691-E740-BFF7-158DC312B9A9}" type="datetimeFigureOut">
              <a:rPr lang="en-US" smtClean="0"/>
              <a:t>3/18/2021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CC02A728-907F-6B4A-97D6-AA47292BCB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0467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 Cogs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304800" y="1885950"/>
            <a:ext cx="8153400" cy="707886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0" y="1962150"/>
            <a:ext cx="152400" cy="609600"/>
          </a:xfrm>
          <a:prstGeom prst="rect">
            <a:avLst/>
          </a:prstGeom>
          <a:solidFill>
            <a:srgbClr val="E0121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0050" y="57150"/>
            <a:ext cx="1047750" cy="317561"/>
          </a:xfrm>
          <a:prstGeom prst="rect">
            <a:avLst/>
          </a:prstGeom>
        </p:spPr>
      </p:pic>
      <p:sp>
        <p:nvSpPr>
          <p:cNvPr id="7" name="object 3"/>
          <p:cNvSpPr txBox="1"/>
          <p:nvPr userDrawn="1"/>
        </p:nvSpPr>
        <p:spPr>
          <a:xfrm>
            <a:off x="6934201" y="4781550"/>
            <a:ext cx="1981199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594" algn="r">
              <a:spcBef>
                <a:spcPts val="105"/>
              </a:spcBef>
            </a:pPr>
            <a:r>
              <a:rPr lang="is-IS" sz="800" dirty="0">
                <a:solidFill>
                  <a:srgbClr val="999999"/>
                </a:solidFill>
              </a:rPr>
              <a:t>© 2019 TM Forum |</a:t>
            </a:r>
            <a:r>
              <a:rPr lang="is-IS" sz="800" spc="80" dirty="0">
                <a:solidFill>
                  <a:srgbClr val="999999"/>
                </a:solidFill>
              </a:rPr>
              <a:t> </a:t>
            </a:r>
            <a:fld id="{FE1BC5A7-5ADC-7C46-99BB-5F157FBEB3E3}" type="slidenum">
              <a:rPr lang="is-IS" sz="800" smtClean="0">
                <a:solidFill>
                  <a:srgbClr val="999999"/>
                </a:solidFill>
              </a:rPr>
              <a:t>‹#›</a:t>
            </a:fld>
            <a:endParaRPr lang="is-IS" sz="800" dirty="0">
              <a:solidFill>
                <a:srgbClr val="999999"/>
              </a:solidFill>
            </a:endParaRPr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669FAC4C-B145-504E-BD11-8456FA7CA6CD}"/>
              </a:ext>
            </a:extLst>
          </p:cNvPr>
          <p:cNvSpPr txBox="1"/>
          <p:nvPr userDrawn="1"/>
        </p:nvSpPr>
        <p:spPr>
          <a:xfrm>
            <a:off x="152400" y="4857750"/>
            <a:ext cx="1981199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594" algn="l">
              <a:spcBef>
                <a:spcPts val="105"/>
              </a:spcBef>
            </a:pPr>
            <a:r>
              <a:rPr lang="en-US" sz="800" b="0" i="0" u="none" strike="noStrike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#</a:t>
            </a:r>
            <a:r>
              <a:rPr lang="en-US" sz="800" b="0" i="0" u="none" strike="noStrike" kern="120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TMFDigital</a:t>
            </a:r>
            <a:endParaRPr lang="is-I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8340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 Cogs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304800" y="1885950"/>
            <a:ext cx="8153400" cy="707886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0" y="1962150"/>
            <a:ext cx="152400" cy="609600"/>
          </a:xfrm>
          <a:prstGeom prst="rect">
            <a:avLst/>
          </a:prstGeom>
          <a:solidFill>
            <a:srgbClr val="E0121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0050" y="57150"/>
            <a:ext cx="1047750" cy="317561"/>
          </a:xfrm>
          <a:prstGeom prst="rect">
            <a:avLst/>
          </a:prstGeom>
        </p:spPr>
      </p:pic>
      <p:sp>
        <p:nvSpPr>
          <p:cNvPr id="7" name="object 3"/>
          <p:cNvSpPr txBox="1"/>
          <p:nvPr userDrawn="1"/>
        </p:nvSpPr>
        <p:spPr>
          <a:xfrm>
            <a:off x="6934201" y="4781550"/>
            <a:ext cx="1981199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594" algn="r">
              <a:spcBef>
                <a:spcPts val="105"/>
              </a:spcBef>
            </a:pPr>
            <a:r>
              <a:rPr lang="is-IS" sz="800" dirty="0">
                <a:solidFill>
                  <a:srgbClr val="999999"/>
                </a:solidFill>
              </a:rPr>
              <a:t>© 2019 TM Forum |</a:t>
            </a:r>
            <a:r>
              <a:rPr lang="is-IS" sz="800" spc="80" dirty="0">
                <a:solidFill>
                  <a:srgbClr val="999999"/>
                </a:solidFill>
              </a:rPr>
              <a:t> </a:t>
            </a:r>
            <a:fld id="{FE1BC5A7-5ADC-7C46-99BB-5F157FBEB3E3}" type="slidenum">
              <a:rPr lang="is-IS" sz="800" smtClean="0">
                <a:solidFill>
                  <a:srgbClr val="999999"/>
                </a:solidFill>
              </a:rPr>
              <a:t>‹#›</a:t>
            </a:fld>
            <a:endParaRPr lang="is-IS" sz="800" dirty="0">
              <a:solidFill>
                <a:srgbClr val="999999"/>
              </a:solidFill>
            </a:endParaRPr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49D2F9FD-A8D1-494C-BC6D-FB3D8FA529F4}"/>
              </a:ext>
            </a:extLst>
          </p:cNvPr>
          <p:cNvSpPr txBox="1"/>
          <p:nvPr userDrawn="1"/>
        </p:nvSpPr>
        <p:spPr>
          <a:xfrm>
            <a:off x="152400" y="4857750"/>
            <a:ext cx="1981199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594" algn="l">
              <a:spcBef>
                <a:spcPts val="105"/>
              </a:spcBef>
            </a:pPr>
            <a:r>
              <a:rPr lang="en-US" sz="800" b="0" i="0" u="none" strike="noStrike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#</a:t>
            </a:r>
            <a:r>
              <a:rPr lang="en-US" sz="800" b="0" i="0" u="none" strike="noStrike" kern="120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TMFDigital</a:t>
            </a:r>
            <a:endParaRPr lang="is-I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1390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 Cogs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304800" y="1885950"/>
            <a:ext cx="8153400" cy="707886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0" y="1962150"/>
            <a:ext cx="152400" cy="609600"/>
          </a:xfrm>
          <a:prstGeom prst="rect">
            <a:avLst/>
          </a:prstGeom>
          <a:solidFill>
            <a:srgbClr val="E0121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0050" y="57150"/>
            <a:ext cx="1047750" cy="317561"/>
          </a:xfrm>
          <a:prstGeom prst="rect">
            <a:avLst/>
          </a:prstGeom>
        </p:spPr>
      </p:pic>
      <p:sp>
        <p:nvSpPr>
          <p:cNvPr id="7" name="object 3"/>
          <p:cNvSpPr txBox="1"/>
          <p:nvPr userDrawn="1"/>
        </p:nvSpPr>
        <p:spPr>
          <a:xfrm>
            <a:off x="6934201" y="4781550"/>
            <a:ext cx="1981199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594" algn="r">
              <a:spcBef>
                <a:spcPts val="105"/>
              </a:spcBef>
            </a:pPr>
            <a:r>
              <a:rPr lang="is-IS" sz="800" dirty="0">
                <a:solidFill>
                  <a:srgbClr val="999999"/>
                </a:solidFill>
              </a:rPr>
              <a:t>© 2019 TM Forum |</a:t>
            </a:r>
            <a:r>
              <a:rPr lang="is-IS" sz="800" spc="80" dirty="0">
                <a:solidFill>
                  <a:srgbClr val="999999"/>
                </a:solidFill>
              </a:rPr>
              <a:t> </a:t>
            </a:r>
            <a:fld id="{FE1BC5A7-5ADC-7C46-99BB-5F157FBEB3E3}" type="slidenum">
              <a:rPr lang="is-IS" sz="800" smtClean="0">
                <a:solidFill>
                  <a:srgbClr val="999999"/>
                </a:solidFill>
              </a:rPr>
              <a:t>‹#›</a:t>
            </a:fld>
            <a:endParaRPr lang="is-IS" sz="800" dirty="0">
              <a:solidFill>
                <a:srgbClr val="999999"/>
              </a:solidFill>
            </a:endParaRPr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7C63AD4C-0243-6247-A72B-24C92E1D1F36}"/>
              </a:ext>
            </a:extLst>
          </p:cNvPr>
          <p:cNvSpPr txBox="1"/>
          <p:nvPr userDrawn="1"/>
        </p:nvSpPr>
        <p:spPr>
          <a:xfrm>
            <a:off x="152400" y="4857750"/>
            <a:ext cx="1981199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594" algn="l">
              <a:spcBef>
                <a:spcPts val="105"/>
              </a:spcBef>
            </a:pPr>
            <a:r>
              <a:rPr lang="en-US" sz="800" b="0" i="0" u="none" strike="noStrike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#</a:t>
            </a:r>
            <a:r>
              <a:rPr lang="en-US" sz="800" b="0" i="0" u="none" strike="noStrike" kern="120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TMFDigital</a:t>
            </a:r>
            <a:endParaRPr lang="is-I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067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efault Slide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514350"/>
            <a:ext cx="8686800" cy="304800"/>
          </a:xfrm>
        </p:spPr>
        <p:txBody>
          <a:bodyPr anchor="b">
            <a:noAutofit/>
          </a:bodyPr>
          <a:lstStyle>
            <a:lvl1pPr marL="0" indent="0"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600" y="819150"/>
            <a:ext cx="8686800" cy="388620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69689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 Cogs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304800" y="1885950"/>
            <a:ext cx="8153400" cy="16002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0" y="1962150"/>
            <a:ext cx="152400" cy="609600"/>
          </a:xfrm>
          <a:prstGeom prst="rect">
            <a:avLst/>
          </a:prstGeom>
          <a:solidFill>
            <a:srgbClr val="E0121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0050" y="57150"/>
            <a:ext cx="1047750" cy="317561"/>
          </a:xfrm>
          <a:prstGeom prst="rect">
            <a:avLst/>
          </a:prstGeom>
        </p:spPr>
      </p:pic>
      <p:sp>
        <p:nvSpPr>
          <p:cNvPr id="7" name="object 3"/>
          <p:cNvSpPr txBox="1"/>
          <p:nvPr userDrawn="1"/>
        </p:nvSpPr>
        <p:spPr>
          <a:xfrm>
            <a:off x="6934201" y="4781550"/>
            <a:ext cx="1981199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594" algn="r">
              <a:spcBef>
                <a:spcPts val="105"/>
              </a:spcBef>
            </a:pPr>
            <a:r>
              <a:rPr lang="is-IS" sz="800" dirty="0">
                <a:solidFill>
                  <a:srgbClr val="999999"/>
                </a:solidFill>
              </a:rPr>
              <a:t>© 2019 TM Forum |</a:t>
            </a:r>
            <a:r>
              <a:rPr lang="is-IS" sz="800" spc="80" dirty="0">
                <a:solidFill>
                  <a:srgbClr val="999999"/>
                </a:solidFill>
              </a:rPr>
              <a:t> </a:t>
            </a:r>
            <a:fld id="{FE1BC5A7-5ADC-7C46-99BB-5F157FBEB3E3}" type="slidenum">
              <a:rPr lang="is-IS" sz="800" smtClean="0">
                <a:solidFill>
                  <a:srgbClr val="999999"/>
                </a:solidFill>
              </a:rPr>
              <a:t>‹#›</a:t>
            </a:fld>
            <a:endParaRPr lang="is-IS" sz="800" dirty="0">
              <a:solidFill>
                <a:srgbClr val="999999"/>
              </a:solidFill>
            </a:endParaRPr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63AA37A1-2037-5742-BBA6-078CFAE9D3FD}"/>
              </a:ext>
            </a:extLst>
          </p:cNvPr>
          <p:cNvSpPr txBox="1"/>
          <p:nvPr userDrawn="1"/>
        </p:nvSpPr>
        <p:spPr>
          <a:xfrm>
            <a:off x="152400" y="4857750"/>
            <a:ext cx="1981199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594" algn="l">
              <a:spcBef>
                <a:spcPts val="105"/>
              </a:spcBef>
            </a:pPr>
            <a:r>
              <a:rPr lang="en-US" sz="800" b="0" i="0" u="none" strike="noStrike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#</a:t>
            </a:r>
            <a:r>
              <a:rPr lang="en-US" sz="800" b="0" i="0" u="none" strike="noStrike" kern="120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TMFDigital</a:t>
            </a:r>
            <a:endParaRPr lang="is-I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13703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 Cogs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304800" y="1885950"/>
            <a:ext cx="8153400" cy="16002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</a:t>
            </a:r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0" y="1962150"/>
            <a:ext cx="152400" cy="609600"/>
          </a:xfrm>
          <a:prstGeom prst="rect">
            <a:avLst/>
          </a:prstGeom>
          <a:solidFill>
            <a:srgbClr val="E0121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0050" y="57150"/>
            <a:ext cx="1047750" cy="317561"/>
          </a:xfrm>
          <a:prstGeom prst="rect">
            <a:avLst/>
          </a:prstGeom>
        </p:spPr>
      </p:pic>
      <p:sp>
        <p:nvSpPr>
          <p:cNvPr id="7" name="object 3"/>
          <p:cNvSpPr txBox="1"/>
          <p:nvPr userDrawn="1"/>
        </p:nvSpPr>
        <p:spPr>
          <a:xfrm>
            <a:off x="6934201" y="4781550"/>
            <a:ext cx="1981199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594" algn="r">
              <a:spcBef>
                <a:spcPts val="105"/>
              </a:spcBef>
            </a:pPr>
            <a:r>
              <a:rPr lang="is-IS" sz="800" dirty="0">
                <a:solidFill>
                  <a:srgbClr val="999999"/>
                </a:solidFill>
              </a:rPr>
              <a:t>© 2019 TM Forum |</a:t>
            </a:r>
            <a:r>
              <a:rPr lang="is-IS" sz="800" spc="80" dirty="0">
                <a:solidFill>
                  <a:srgbClr val="999999"/>
                </a:solidFill>
              </a:rPr>
              <a:t> </a:t>
            </a:r>
            <a:fld id="{FE1BC5A7-5ADC-7C46-99BB-5F157FBEB3E3}" type="slidenum">
              <a:rPr lang="is-IS" sz="800" smtClean="0">
                <a:solidFill>
                  <a:srgbClr val="999999"/>
                </a:solidFill>
              </a:rPr>
              <a:t>‹#›</a:t>
            </a:fld>
            <a:endParaRPr lang="is-IS" sz="800" dirty="0">
              <a:solidFill>
                <a:srgbClr val="999999"/>
              </a:solidFill>
            </a:endParaRPr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0B22669F-1ABE-E646-A12C-51D9C0551099}"/>
              </a:ext>
            </a:extLst>
          </p:cNvPr>
          <p:cNvSpPr txBox="1"/>
          <p:nvPr userDrawn="1"/>
        </p:nvSpPr>
        <p:spPr>
          <a:xfrm>
            <a:off x="152400" y="4857750"/>
            <a:ext cx="1981199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594" algn="l">
              <a:spcBef>
                <a:spcPts val="105"/>
              </a:spcBef>
            </a:pPr>
            <a:r>
              <a:rPr lang="en-US" sz="800" b="0" i="0" u="none" strike="noStrike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#</a:t>
            </a:r>
            <a:r>
              <a:rPr lang="en-US" sz="800" b="0" i="0" u="none" strike="noStrike" kern="120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TMFDigital</a:t>
            </a:r>
            <a:endParaRPr lang="is-I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518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439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 Co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885950"/>
            <a:ext cx="7772400" cy="707886"/>
          </a:xfrm>
        </p:spPr>
        <p:txBody>
          <a:bodyPr anchor="t">
            <a:normAutofit/>
          </a:bodyPr>
          <a:lstStyle>
            <a:lvl1pPr>
              <a:defRPr sz="4000">
                <a:solidFill>
                  <a:srgbClr val="1D2F3A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7924800" y="4778825"/>
            <a:ext cx="1143000" cy="3044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 hasCustomPrompt="1"/>
          </p:nvPr>
        </p:nvSpPr>
        <p:spPr>
          <a:xfrm>
            <a:off x="304800" y="4171950"/>
            <a:ext cx="3581400" cy="228600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accent3"/>
                </a:solidFill>
                <a:latin typeface="+mn-lt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 dirty="0"/>
              <a:t>Job Title, Company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1" hasCustomPrompt="1"/>
          </p:nvPr>
        </p:nvSpPr>
        <p:spPr>
          <a:xfrm>
            <a:off x="304800" y="3943350"/>
            <a:ext cx="3581400" cy="228600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1962150"/>
            <a:ext cx="152400" cy="6096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056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 Co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04800" y="1885951"/>
            <a:ext cx="7772400" cy="914399"/>
          </a:xfrm>
        </p:spPr>
        <p:txBody>
          <a:bodyPr anchor="t"/>
          <a:lstStyle>
            <a:lvl1pPr>
              <a:defRPr sz="2400">
                <a:solidFill>
                  <a:srgbClr val="1D2F3A"/>
                </a:solidFill>
              </a:defRPr>
            </a:lvl1pPr>
          </a:lstStyle>
          <a:p>
            <a:r>
              <a:rPr lang="en-GB" dirty="0"/>
              <a:t>Click to edit Master title style 2 line title</a:t>
            </a:r>
            <a:br>
              <a:rPr lang="en-GB" dirty="0"/>
            </a:br>
            <a:r>
              <a:rPr lang="en-GB" dirty="0"/>
              <a:t>Click to edit Master title style 2 line title</a:t>
            </a:r>
            <a:endParaRPr 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7924800" y="4778825"/>
            <a:ext cx="1143000" cy="3044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 hasCustomPrompt="1"/>
          </p:nvPr>
        </p:nvSpPr>
        <p:spPr>
          <a:xfrm>
            <a:off x="304800" y="4171950"/>
            <a:ext cx="3581400" cy="228600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accent3"/>
                </a:solidFill>
                <a:latin typeface="+mn-lt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 dirty="0"/>
              <a:t>Job Title, Company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1" hasCustomPrompt="1"/>
          </p:nvPr>
        </p:nvSpPr>
        <p:spPr>
          <a:xfrm>
            <a:off x="304800" y="3943350"/>
            <a:ext cx="3581400" cy="228600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1962150"/>
            <a:ext cx="152400" cy="6096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977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 -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5562600" y="4476750"/>
            <a:ext cx="3581400" cy="6667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/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0" y="590550"/>
            <a:ext cx="9144000" cy="403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 hasCustomPrompt="1"/>
          </p:nvPr>
        </p:nvSpPr>
        <p:spPr>
          <a:xfrm>
            <a:off x="304800" y="4171950"/>
            <a:ext cx="3581400" cy="228600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accent3"/>
                </a:solidFill>
                <a:latin typeface="+mn-lt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 dirty="0"/>
              <a:t>Job Title, Company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1" hasCustomPrompt="1"/>
          </p:nvPr>
        </p:nvSpPr>
        <p:spPr>
          <a:xfrm>
            <a:off x="304800" y="3943350"/>
            <a:ext cx="3581400" cy="228600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5715000" y="0"/>
            <a:ext cx="3429000" cy="5143500"/>
          </a:xfrm>
        </p:spPr>
        <p:txBody>
          <a:bodyPr/>
          <a:lstStyle/>
          <a:p>
            <a:endParaRPr lang="en-US"/>
          </a:p>
        </p:txBody>
      </p:sp>
      <p:pic>
        <p:nvPicPr>
          <p:cNvPr id="12" name="Picture 11" descr="TMForum_Logo2018.RedGray-CMYK-NEW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1000" y="57150"/>
            <a:ext cx="1066800" cy="323335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304800" y="1885950"/>
            <a:ext cx="5334000" cy="914399"/>
          </a:xfrm>
        </p:spPr>
        <p:txBody>
          <a:bodyPr numCol="1" anchor="t"/>
          <a:lstStyle>
            <a:lvl1pPr>
              <a:defRPr sz="2400">
                <a:solidFill>
                  <a:srgbClr val="1D2F3A"/>
                </a:solidFill>
              </a:defRPr>
            </a:lvl1pPr>
          </a:lstStyle>
          <a:p>
            <a:r>
              <a:rPr lang="en-GB" dirty="0"/>
              <a:t>Click to edit Master title style 2 line</a:t>
            </a:r>
            <a:br>
              <a:rPr lang="en-GB" dirty="0"/>
            </a:br>
            <a:r>
              <a:rPr lang="en-GB" dirty="0"/>
              <a:t>Click to edit Master title style 2 line</a:t>
            </a:r>
            <a:endParaRPr lang="en-US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1962150"/>
            <a:ext cx="152400" cy="6096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484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3 -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1"/>
            <a:ext cx="9144000" cy="5143499"/>
          </a:xfrm>
          <a:prstGeom prst="rect">
            <a:avLst/>
          </a:prstGeom>
          <a:solidFill>
            <a:srgbClr val="29313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0050" y="57150"/>
            <a:ext cx="1047750" cy="317561"/>
          </a:xfrm>
          <a:prstGeom prst="rect">
            <a:avLst/>
          </a:prstGeom>
        </p:spPr>
      </p:pic>
      <p:sp>
        <p:nvSpPr>
          <p:cNvPr id="1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04800" y="4171950"/>
            <a:ext cx="3581400" cy="228600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rgbClr val="FFFFFF"/>
                </a:solidFill>
                <a:latin typeface="+mn-lt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 dirty="0"/>
              <a:t>Job Title, Company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1" hasCustomPrompt="1"/>
          </p:nvPr>
        </p:nvSpPr>
        <p:spPr>
          <a:xfrm>
            <a:off x="304800" y="3943350"/>
            <a:ext cx="3581400" cy="228600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rgbClr val="FFFFFF"/>
                </a:solidFill>
                <a:latin typeface="+mn-lt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  <p:sp>
        <p:nvSpPr>
          <p:cNvPr id="16" name="Rectangle 15"/>
          <p:cNvSpPr/>
          <p:nvPr userDrawn="1"/>
        </p:nvSpPr>
        <p:spPr>
          <a:xfrm>
            <a:off x="0" y="1962150"/>
            <a:ext cx="152400" cy="609600"/>
          </a:xfrm>
          <a:prstGeom prst="rect">
            <a:avLst/>
          </a:prstGeom>
          <a:solidFill>
            <a:srgbClr val="E0121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itle 1"/>
          <p:cNvSpPr>
            <a:spLocks noGrp="1"/>
          </p:cNvSpPr>
          <p:nvPr>
            <p:ph type="ctrTitle"/>
          </p:nvPr>
        </p:nvSpPr>
        <p:spPr>
          <a:xfrm>
            <a:off x="304800" y="1885950"/>
            <a:ext cx="7772400" cy="914399"/>
          </a:xfrm>
        </p:spPr>
        <p:txBody>
          <a:bodyPr anchor="t">
            <a:normAutofit/>
          </a:bodyPr>
          <a:lstStyle>
            <a:lvl1pPr>
              <a:defRPr sz="4000">
                <a:solidFill>
                  <a:srgbClr val="FFFFFF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856C31F8-B3FF-A748-8590-9D4F89F73851}"/>
              </a:ext>
            </a:extLst>
          </p:cNvPr>
          <p:cNvSpPr txBox="1"/>
          <p:nvPr userDrawn="1"/>
        </p:nvSpPr>
        <p:spPr>
          <a:xfrm>
            <a:off x="152400" y="4857750"/>
            <a:ext cx="1981199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594" algn="l">
              <a:spcBef>
                <a:spcPts val="105"/>
              </a:spcBef>
            </a:pPr>
            <a:r>
              <a:rPr lang="en-US" sz="800" b="0" i="0" u="none" strike="noStrike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#</a:t>
            </a:r>
            <a:r>
              <a:rPr lang="en-US" sz="800" b="0" i="0" u="none" strike="noStrike" kern="120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TMFDigital</a:t>
            </a:r>
            <a:endParaRPr lang="is-I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386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 3 -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1"/>
            <a:ext cx="9144000" cy="5143499"/>
          </a:xfrm>
          <a:prstGeom prst="rect">
            <a:avLst/>
          </a:prstGeom>
          <a:solidFill>
            <a:srgbClr val="29313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0050" y="57150"/>
            <a:ext cx="1047750" cy="317561"/>
          </a:xfrm>
          <a:prstGeom prst="rect">
            <a:avLst/>
          </a:prstGeom>
        </p:spPr>
      </p:pic>
      <p:sp>
        <p:nvSpPr>
          <p:cNvPr id="1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04800" y="4171950"/>
            <a:ext cx="3581400" cy="228600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rgbClr val="FFFFFF"/>
                </a:solidFill>
                <a:latin typeface="+mn-lt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 dirty="0"/>
              <a:t>Job Title, Company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1" hasCustomPrompt="1"/>
          </p:nvPr>
        </p:nvSpPr>
        <p:spPr>
          <a:xfrm>
            <a:off x="304800" y="3943350"/>
            <a:ext cx="3581400" cy="228600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rgbClr val="FFFFFF"/>
                </a:solidFill>
                <a:latin typeface="+mn-lt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  <p:sp>
        <p:nvSpPr>
          <p:cNvPr id="16" name="Rectangle 15"/>
          <p:cNvSpPr/>
          <p:nvPr userDrawn="1"/>
        </p:nvSpPr>
        <p:spPr>
          <a:xfrm>
            <a:off x="0" y="1962150"/>
            <a:ext cx="152400" cy="609600"/>
          </a:xfrm>
          <a:prstGeom prst="rect">
            <a:avLst/>
          </a:prstGeom>
          <a:solidFill>
            <a:srgbClr val="E0121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itle 1"/>
          <p:cNvSpPr>
            <a:spLocks noGrp="1"/>
          </p:cNvSpPr>
          <p:nvPr>
            <p:ph type="ctrTitle" hasCustomPrompt="1"/>
          </p:nvPr>
        </p:nvSpPr>
        <p:spPr>
          <a:xfrm>
            <a:off x="304800" y="1885950"/>
            <a:ext cx="7772400" cy="914399"/>
          </a:xfrm>
        </p:spPr>
        <p:txBody>
          <a:bodyPr anchor="t"/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r>
              <a:rPr lang="en-GB" dirty="0"/>
              <a:t>Click to edit Master title style 2 line title</a:t>
            </a:r>
            <a:br>
              <a:rPr lang="en-GB" dirty="0"/>
            </a:br>
            <a:r>
              <a:rPr lang="en-GB" dirty="0"/>
              <a:t>Click to edit Master title style 2 line title</a:t>
            </a:r>
            <a:endParaRPr lang="en-US" dirty="0"/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81A54989-9A9D-C94B-91BE-7FA170FA81D0}"/>
              </a:ext>
            </a:extLst>
          </p:cNvPr>
          <p:cNvSpPr txBox="1"/>
          <p:nvPr userDrawn="1"/>
        </p:nvSpPr>
        <p:spPr>
          <a:xfrm>
            <a:off x="152400" y="4857750"/>
            <a:ext cx="1981199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594" algn="l">
              <a:spcBef>
                <a:spcPts val="105"/>
              </a:spcBef>
            </a:pPr>
            <a:r>
              <a:rPr lang="en-US" sz="800" b="0" i="0" u="none" strike="noStrike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#</a:t>
            </a:r>
            <a:r>
              <a:rPr lang="en-US" sz="800" b="0" i="0" u="none" strike="noStrike" kern="120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TMFDigital</a:t>
            </a:r>
            <a:endParaRPr lang="is-I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331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3 - Background Image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04800" y="4171950"/>
            <a:ext cx="3581400" cy="228600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accent2"/>
                </a:solidFill>
                <a:latin typeface="+mn-lt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 dirty="0"/>
              <a:t>Job Title, Company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1" hasCustomPrompt="1"/>
          </p:nvPr>
        </p:nvSpPr>
        <p:spPr>
          <a:xfrm>
            <a:off x="304800" y="3943350"/>
            <a:ext cx="3581400" cy="228600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tx2"/>
                </a:solidFill>
                <a:latin typeface="+mn-lt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  <p:sp>
        <p:nvSpPr>
          <p:cNvPr id="16" name="Rectangle 15"/>
          <p:cNvSpPr/>
          <p:nvPr userDrawn="1"/>
        </p:nvSpPr>
        <p:spPr>
          <a:xfrm>
            <a:off x="0" y="1962150"/>
            <a:ext cx="152400" cy="609600"/>
          </a:xfrm>
          <a:prstGeom prst="rect">
            <a:avLst/>
          </a:prstGeom>
          <a:solidFill>
            <a:srgbClr val="E0121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itle 1"/>
          <p:cNvSpPr>
            <a:spLocks noGrp="1"/>
          </p:cNvSpPr>
          <p:nvPr>
            <p:ph type="ctrTitle" hasCustomPrompt="1"/>
          </p:nvPr>
        </p:nvSpPr>
        <p:spPr>
          <a:xfrm>
            <a:off x="304800" y="1885950"/>
            <a:ext cx="4267200" cy="830997"/>
          </a:xfrm>
        </p:spPr>
        <p:txBody>
          <a:bodyPr anchor="t"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to edit Master title here</a:t>
            </a:r>
            <a:br>
              <a:rPr lang="en-GB" dirty="0"/>
            </a:br>
            <a:r>
              <a:rPr lang="en-GB" dirty="0"/>
              <a:t>Click to edit Master title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0316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" y="19542"/>
            <a:ext cx="7696200" cy="400110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514350"/>
            <a:ext cx="86868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7" name="object 3"/>
          <p:cNvSpPr txBox="1"/>
          <p:nvPr userDrawn="1"/>
        </p:nvSpPr>
        <p:spPr>
          <a:xfrm>
            <a:off x="7010400" y="4857750"/>
            <a:ext cx="1981199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594" algn="r">
              <a:spcBef>
                <a:spcPts val="105"/>
              </a:spcBef>
            </a:pPr>
            <a:r>
              <a:rPr lang="is-IS" sz="800" dirty="0">
                <a:solidFill>
                  <a:srgbClr val="999999"/>
                </a:solidFill>
              </a:rPr>
              <a:t>© 2020 TM Forum |</a:t>
            </a:r>
            <a:r>
              <a:rPr lang="is-IS" sz="800" spc="80" dirty="0">
                <a:solidFill>
                  <a:srgbClr val="999999"/>
                </a:solidFill>
              </a:rPr>
              <a:t> </a:t>
            </a:r>
            <a:fld id="{FE1BC5A7-5ADC-7C46-99BB-5F157FBEB3E3}" type="slidenum">
              <a:rPr lang="is-IS" sz="800" smtClean="0">
                <a:solidFill>
                  <a:srgbClr val="999999"/>
                </a:solidFill>
              </a:rPr>
              <a:t>‹#›</a:t>
            </a:fld>
            <a:endParaRPr lang="is-IS" sz="800" dirty="0">
              <a:solidFill>
                <a:srgbClr val="999999"/>
              </a:solidFill>
            </a:endParaRPr>
          </a:p>
        </p:txBody>
      </p:sp>
      <p:pic>
        <p:nvPicPr>
          <p:cNvPr id="8" name="Picture 7" descr="TMForum_Logo2018.RedGray-CMYK-NEW.png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1000" y="57150"/>
            <a:ext cx="1066800" cy="323335"/>
          </a:xfrm>
          <a:prstGeom prst="rect">
            <a:avLst/>
          </a:prstGeom>
        </p:spPr>
      </p:pic>
      <p:sp>
        <p:nvSpPr>
          <p:cNvPr id="6" name="object 3">
            <a:extLst>
              <a:ext uri="{FF2B5EF4-FFF2-40B4-BE49-F238E27FC236}">
                <a16:creationId xmlns:a16="http://schemas.microsoft.com/office/drawing/2014/main" id="{85AEB36D-A630-6748-AF73-1CCBE733D6BF}"/>
              </a:ext>
            </a:extLst>
          </p:cNvPr>
          <p:cNvSpPr txBox="1"/>
          <p:nvPr userDrawn="1"/>
        </p:nvSpPr>
        <p:spPr>
          <a:xfrm>
            <a:off x="152400" y="4857750"/>
            <a:ext cx="1981199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594" algn="l">
              <a:spcBef>
                <a:spcPts val="105"/>
              </a:spcBef>
            </a:pPr>
            <a:r>
              <a:rPr lang="en-US" sz="800" b="0" i="0" u="none" strike="noStrike" kern="1200" dirty="0">
                <a:solidFill>
                  <a:schemeClr val="bg1">
                    <a:lumMod val="65000"/>
                  </a:schemeClr>
                </a:solidFill>
                <a:effectLst/>
                <a:latin typeface="+mn-lt"/>
                <a:ea typeface="+mn-ea"/>
                <a:cs typeface="+mn-cs"/>
              </a:rPr>
              <a:t>#</a:t>
            </a:r>
            <a:r>
              <a:rPr lang="en-US" sz="800" b="0" i="0" u="none" strike="noStrike" kern="1200" dirty="0" err="1">
                <a:solidFill>
                  <a:schemeClr val="bg1">
                    <a:lumMod val="65000"/>
                  </a:schemeClr>
                </a:solidFill>
                <a:effectLst/>
                <a:latin typeface="+mn-lt"/>
                <a:ea typeface="+mn-ea"/>
                <a:cs typeface="+mn-cs"/>
              </a:rPr>
              <a:t>TMFDigital</a:t>
            </a:r>
            <a:endParaRPr lang="is-IS" sz="8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461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95" r:id="rId2"/>
    <p:sldLayoutId id="2147483688" r:id="rId3"/>
    <p:sldLayoutId id="2147483670" r:id="rId4"/>
    <p:sldLayoutId id="2147483697" r:id="rId5"/>
    <p:sldLayoutId id="2147483692" r:id="rId6"/>
    <p:sldLayoutId id="2147483687" r:id="rId7"/>
    <p:sldLayoutId id="2147483698" r:id="rId8"/>
    <p:sldLayoutId id="2147483702" r:id="rId9"/>
    <p:sldLayoutId id="2147483704" r:id="rId10"/>
    <p:sldLayoutId id="2147483673" r:id="rId11"/>
    <p:sldLayoutId id="2147483674" r:id="rId12"/>
    <p:sldLayoutId id="2147483691" r:id="rId13"/>
    <p:sldLayoutId id="2147483689" r:id="rId14"/>
    <p:sldLayoutId id="2147483690" r:id="rId15"/>
    <p:sldLayoutId id="214748370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»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0050" y="57150"/>
            <a:ext cx="1047750" cy="317561"/>
          </a:xfrm>
          <a:prstGeom prst="rect">
            <a:avLst/>
          </a:prstGeom>
        </p:spPr>
      </p:pic>
      <p:sp>
        <p:nvSpPr>
          <p:cNvPr id="8" name="object 3"/>
          <p:cNvSpPr txBox="1"/>
          <p:nvPr userDrawn="1"/>
        </p:nvSpPr>
        <p:spPr>
          <a:xfrm>
            <a:off x="6934201" y="4781550"/>
            <a:ext cx="1981199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594" algn="r">
              <a:spcBef>
                <a:spcPts val="105"/>
              </a:spcBef>
            </a:pPr>
            <a:r>
              <a:rPr lang="is-IS" sz="800" dirty="0">
                <a:solidFill>
                  <a:srgbClr val="999999"/>
                </a:solidFill>
              </a:rPr>
              <a:t>© 2019 TM Forum |</a:t>
            </a:r>
            <a:r>
              <a:rPr lang="is-IS" sz="800" spc="80" dirty="0">
                <a:solidFill>
                  <a:srgbClr val="999999"/>
                </a:solidFill>
              </a:rPr>
              <a:t> </a:t>
            </a:r>
            <a:fld id="{FE1BC5A7-5ADC-7C46-99BB-5F157FBEB3E3}" type="slidenum">
              <a:rPr lang="is-IS" sz="800" smtClean="0">
                <a:solidFill>
                  <a:srgbClr val="999999"/>
                </a:solidFill>
              </a:rPr>
              <a:t>‹#›</a:t>
            </a:fld>
            <a:endParaRPr lang="is-IS" sz="800" dirty="0">
              <a:solidFill>
                <a:srgbClr val="9999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134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9" r:id="rId2"/>
    <p:sldLayoutId id="2147483700" r:id="rId3"/>
    <p:sldLayoutId id="2147483701" r:id="rId4"/>
    <p:sldLayoutId id="2147483703" r:id="rId5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C90D8E1D-FBF4-44C6-B37D-592533608E83}"/>
              </a:ext>
            </a:extLst>
          </p:cNvPr>
          <p:cNvSpPr/>
          <p:nvPr/>
        </p:nvSpPr>
        <p:spPr>
          <a:xfrm>
            <a:off x="248929" y="358351"/>
            <a:ext cx="5971894" cy="4616612"/>
          </a:xfrm>
          <a:prstGeom prst="roundRect">
            <a:avLst/>
          </a:prstGeom>
          <a:solidFill>
            <a:schemeClr val="bg1">
              <a:lumMod val="85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3A6FA83-7929-4718-8195-D2FD221BD4B3}"/>
              </a:ext>
            </a:extLst>
          </p:cNvPr>
          <p:cNvSpPr/>
          <p:nvPr/>
        </p:nvSpPr>
        <p:spPr>
          <a:xfrm>
            <a:off x="6666010" y="1242191"/>
            <a:ext cx="2406954" cy="2418677"/>
          </a:xfrm>
          <a:prstGeom prst="roundRect">
            <a:avLst/>
          </a:prstGeom>
          <a:solidFill>
            <a:schemeClr val="bg1">
              <a:lumMod val="65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标题 4">
            <a:extLst>
              <a:ext uri="{FF2B5EF4-FFF2-40B4-BE49-F238E27FC236}">
                <a16:creationId xmlns:a16="http://schemas.microsoft.com/office/drawing/2014/main" id="{494530EB-C335-445F-8EE3-D690BF0478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883" y="40205"/>
            <a:ext cx="8279553" cy="393405"/>
          </a:xfrm>
        </p:spPr>
        <p:txBody>
          <a:bodyPr>
            <a:normAutofit fontScale="90000"/>
          </a:bodyPr>
          <a:lstStyle/>
          <a:p>
            <a:r>
              <a:rPr lang="en-US" altLang="zh-CN" dirty="0"/>
              <a:t>M</a:t>
            </a:r>
            <a:r>
              <a:rPr lang="en-US" dirty="0"/>
              <a:t>SDO AN Overall Plan: Open Discussion + Administrative Groups 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1AD53870-D11A-450D-96EC-64821736E6F1}"/>
              </a:ext>
            </a:extLst>
          </p:cNvPr>
          <p:cNvSpPr/>
          <p:nvPr/>
        </p:nvSpPr>
        <p:spPr>
          <a:xfrm>
            <a:off x="4486461" y="1290739"/>
            <a:ext cx="1295400" cy="346178"/>
          </a:xfrm>
          <a:prstGeom prst="rect">
            <a:avLst/>
          </a:prstGeom>
          <a:solidFill>
            <a:srgbClr val="DC1C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User stories</a:t>
            </a:r>
          </a:p>
        </p:txBody>
      </p:sp>
      <p:cxnSp>
        <p:nvCxnSpPr>
          <p:cNvPr id="7" name="直接箭头连接符 6">
            <a:extLst>
              <a:ext uri="{FF2B5EF4-FFF2-40B4-BE49-F238E27FC236}">
                <a16:creationId xmlns:a16="http://schemas.microsoft.com/office/drawing/2014/main" id="{4025BCDC-62A4-4262-AD56-D5ACD3393686}"/>
              </a:ext>
            </a:extLst>
          </p:cNvPr>
          <p:cNvCxnSpPr>
            <a:cxnSpLocks/>
            <a:stCxn id="2" idx="2"/>
            <a:endCxn id="8" idx="0"/>
          </p:cNvCxnSpPr>
          <p:nvPr/>
        </p:nvCxnSpPr>
        <p:spPr>
          <a:xfrm>
            <a:off x="5134161" y="1636917"/>
            <a:ext cx="0" cy="705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:a16="http://schemas.microsoft.com/office/drawing/2014/main" id="{68C96AE4-4B65-42C0-BD44-A3117DD8ABC5}"/>
              </a:ext>
            </a:extLst>
          </p:cNvPr>
          <p:cNvSpPr/>
          <p:nvPr/>
        </p:nvSpPr>
        <p:spPr>
          <a:xfrm>
            <a:off x="4486461" y="1707489"/>
            <a:ext cx="1295400" cy="609600"/>
          </a:xfrm>
          <a:prstGeom prst="rect">
            <a:avLst/>
          </a:prstGeom>
          <a:solidFill>
            <a:srgbClr val="DC1C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Business requirement &amp; framework</a:t>
            </a:r>
          </a:p>
        </p:txBody>
      </p:sp>
      <p:sp>
        <p:nvSpPr>
          <p:cNvPr id="10" name="内容占位符 5">
            <a:extLst>
              <a:ext uri="{FF2B5EF4-FFF2-40B4-BE49-F238E27FC236}">
                <a16:creationId xmlns:a16="http://schemas.microsoft.com/office/drawing/2014/main" id="{3A120D18-36F4-473B-A22E-CEC8519BC81D}"/>
              </a:ext>
            </a:extLst>
          </p:cNvPr>
          <p:cNvSpPr txBox="1">
            <a:spLocks/>
          </p:cNvSpPr>
          <p:nvPr/>
        </p:nvSpPr>
        <p:spPr>
          <a:xfrm>
            <a:off x="338809" y="1852053"/>
            <a:ext cx="3604914" cy="95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altLang="zh-CN" sz="800" dirty="0">
              <a:latin typeface="Georgia" panose="02040502050405020303" pitchFamily="18" charset="0"/>
            </a:endParaRPr>
          </a:p>
        </p:txBody>
      </p:sp>
      <p:cxnSp>
        <p:nvCxnSpPr>
          <p:cNvPr id="11" name="直接箭头连接符 10">
            <a:extLst>
              <a:ext uri="{FF2B5EF4-FFF2-40B4-BE49-F238E27FC236}">
                <a16:creationId xmlns:a16="http://schemas.microsoft.com/office/drawing/2014/main" id="{10B2B9A9-15DA-4990-AD54-DBF607813855}"/>
              </a:ext>
            </a:extLst>
          </p:cNvPr>
          <p:cNvCxnSpPr>
            <a:cxnSpLocks/>
            <a:stCxn id="8" idx="2"/>
            <a:endCxn id="12" idx="0"/>
          </p:cNvCxnSpPr>
          <p:nvPr/>
        </p:nvCxnSpPr>
        <p:spPr>
          <a:xfrm>
            <a:off x="5134161" y="2317089"/>
            <a:ext cx="0" cy="301862"/>
          </a:xfrm>
          <a:prstGeom prst="straightConnector1">
            <a:avLst/>
          </a:prstGeom>
          <a:ln>
            <a:gradFill>
              <a:gsLst>
                <a:gs pos="0">
                  <a:srgbClr val="C00000"/>
                </a:gs>
                <a:gs pos="29000">
                  <a:schemeClr val="accent1">
                    <a:lumMod val="45000"/>
                    <a:lumOff val="55000"/>
                  </a:schemeClr>
                </a:gs>
                <a:gs pos="66000">
                  <a:schemeClr val="accent4">
                    <a:lumMod val="40000"/>
                    <a:lumOff val="6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5400000" scaled="1"/>
            </a:gra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:a16="http://schemas.microsoft.com/office/drawing/2014/main" id="{D4DA38EA-1A0C-46B6-A70A-1266DDE63756}"/>
              </a:ext>
            </a:extLst>
          </p:cNvPr>
          <p:cNvSpPr/>
          <p:nvPr/>
        </p:nvSpPr>
        <p:spPr>
          <a:xfrm>
            <a:off x="4486461" y="2618951"/>
            <a:ext cx="1295400" cy="425956"/>
          </a:xfrm>
          <a:prstGeom prst="rect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Technological capabilities</a:t>
            </a:r>
          </a:p>
        </p:txBody>
      </p:sp>
      <p:sp>
        <p:nvSpPr>
          <p:cNvPr id="13" name="内容占位符 5">
            <a:extLst>
              <a:ext uri="{FF2B5EF4-FFF2-40B4-BE49-F238E27FC236}">
                <a16:creationId xmlns:a16="http://schemas.microsoft.com/office/drawing/2014/main" id="{74DB1B41-2500-44BF-A168-EC31BB316024}"/>
              </a:ext>
            </a:extLst>
          </p:cNvPr>
          <p:cNvSpPr txBox="1">
            <a:spLocks/>
          </p:cNvSpPr>
          <p:nvPr/>
        </p:nvSpPr>
        <p:spPr>
          <a:xfrm>
            <a:off x="264284" y="2758814"/>
            <a:ext cx="3505198" cy="7079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1100" dirty="0">
                <a:latin typeface="Georgia" panose="02040502050405020303" pitchFamily="18" charset="0"/>
                <a:sym typeface="Wingdings" panose="05000000000000000000" pitchFamily="2" charset="2"/>
              </a:rPr>
              <a:t>-Interaction and Interoperability of </a:t>
            </a:r>
            <a:r>
              <a:rPr lang="en-US" altLang="zh-CN" sz="1100" b="1" dirty="0">
                <a:latin typeface="Georgia" panose="02040502050405020303" pitchFamily="18" charset="0"/>
                <a:sym typeface="Wingdings" panose="05000000000000000000" pitchFamily="2" charset="2"/>
              </a:rPr>
              <a:t>Technical capabilities: </a:t>
            </a:r>
            <a:r>
              <a:rPr lang="en-US" altLang="zh-CN" sz="1100" dirty="0">
                <a:latin typeface="Georgia" panose="02040502050405020303" pitchFamily="18" charset="0"/>
                <a:sym typeface="Wingdings" panose="05000000000000000000" pitchFamily="2" charset="2"/>
              </a:rPr>
              <a:t>key mechanisms (intent), and key interfaces of closed loops</a:t>
            </a:r>
            <a:endParaRPr lang="en-US" sz="1100" dirty="0">
              <a:latin typeface="Georgia" panose="02040502050405020303" pitchFamily="18" charset="0"/>
            </a:endParaRPr>
          </a:p>
        </p:txBody>
      </p:sp>
      <p:cxnSp>
        <p:nvCxnSpPr>
          <p:cNvPr id="14" name="直接箭头连接符 13">
            <a:extLst>
              <a:ext uri="{FF2B5EF4-FFF2-40B4-BE49-F238E27FC236}">
                <a16:creationId xmlns:a16="http://schemas.microsoft.com/office/drawing/2014/main" id="{EA56A087-0BC0-45F6-82D8-5D5D58729E53}"/>
              </a:ext>
            </a:extLst>
          </p:cNvPr>
          <p:cNvCxnSpPr>
            <a:cxnSpLocks/>
            <a:stCxn id="12" idx="2"/>
            <a:endCxn id="15" idx="0"/>
          </p:cNvCxnSpPr>
          <p:nvPr/>
        </p:nvCxnSpPr>
        <p:spPr>
          <a:xfrm flipH="1">
            <a:off x="5129381" y="3044907"/>
            <a:ext cx="4780" cy="189931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:a16="http://schemas.microsoft.com/office/drawing/2014/main" id="{5D2C6F99-EFAA-4273-8464-986DDDC2BF2A}"/>
              </a:ext>
            </a:extLst>
          </p:cNvPr>
          <p:cNvSpPr/>
          <p:nvPr/>
        </p:nvSpPr>
        <p:spPr>
          <a:xfrm>
            <a:off x="4481681" y="3234838"/>
            <a:ext cx="1295400" cy="357738"/>
          </a:xfrm>
          <a:prstGeom prst="rect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err="1"/>
              <a:t>PoCs</a:t>
            </a:r>
            <a:endParaRPr lang="en-US" sz="1100" dirty="0"/>
          </a:p>
        </p:txBody>
      </p:sp>
      <p:cxnSp>
        <p:nvCxnSpPr>
          <p:cNvPr id="9" name="连接符: 肘形 8">
            <a:extLst>
              <a:ext uri="{FF2B5EF4-FFF2-40B4-BE49-F238E27FC236}">
                <a16:creationId xmlns:a16="http://schemas.microsoft.com/office/drawing/2014/main" id="{586E2C96-B982-44EC-B1DA-A7C6F54A3C05}"/>
              </a:ext>
            </a:extLst>
          </p:cNvPr>
          <p:cNvCxnSpPr>
            <a:cxnSpLocks/>
            <a:stCxn id="2" idx="1"/>
            <a:endCxn id="15" idx="1"/>
          </p:cNvCxnSpPr>
          <p:nvPr/>
        </p:nvCxnSpPr>
        <p:spPr>
          <a:xfrm rot="10800000" flipV="1">
            <a:off x="4481681" y="1463827"/>
            <a:ext cx="4780" cy="1949879"/>
          </a:xfrm>
          <a:prstGeom prst="bentConnector3">
            <a:avLst>
              <a:gd name="adj1" fmla="val 4882427"/>
            </a:avLst>
          </a:prstGeom>
          <a:ln>
            <a:gradFill>
              <a:gsLst>
                <a:gs pos="0">
                  <a:srgbClr val="FF0000"/>
                </a:gs>
                <a:gs pos="41000">
                  <a:schemeClr val="accent1">
                    <a:lumMod val="45000"/>
                    <a:lumOff val="55000"/>
                  </a:schemeClr>
                </a:gs>
                <a:gs pos="71000">
                  <a:schemeClr val="accent4">
                    <a:lumMod val="40000"/>
                    <a:lumOff val="6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5400000" scaled="1"/>
            </a:gra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内容占位符 5">
            <a:extLst>
              <a:ext uri="{FF2B5EF4-FFF2-40B4-BE49-F238E27FC236}">
                <a16:creationId xmlns:a16="http://schemas.microsoft.com/office/drawing/2014/main" id="{E6B5499A-F2C5-4517-BB12-FAFCBD1E75E3}"/>
              </a:ext>
            </a:extLst>
          </p:cNvPr>
          <p:cNvSpPr txBox="1">
            <a:spLocks/>
          </p:cNvSpPr>
          <p:nvPr/>
        </p:nvSpPr>
        <p:spPr>
          <a:xfrm>
            <a:off x="286967" y="3519715"/>
            <a:ext cx="3505198" cy="3214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1100" dirty="0">
                <a:latin typeface="Georgia" panose="02040502050405020303" pitchFamily="18" charset="0"/>
                <a:sym typeface="Wingdings" panose="05000000000000000000" pitchFamily="2" charset="2"/>
              </a:rPr>
              <a:t>Joint</a:t>
            </a:r>
            <a:r>
              <a:rPr lang="en-US" altLang="zh-CN" sz="1100" b="1" dirty="0">
                <a:latin typeface="Georgia" panose="02040502050405020303" pitchFamily="18" charset="0"/>
                <a:sym typeface="Wingdings" panose="05000000000000000000" pitchFamily="2" charset="2"/>
              </a:rPr>
              <a:t> </a:t>
            </a:r>
            <a:r>
              <a:rPr lang="en-US" altLang="zh-CN" sz="1100" b="1" dirty="0" err="1">
                <a:latin typeface="Georgia" panose="02040502050405020303" pitchFamily="18" charset="0"/>
                <a:sym typeface="Wingdings" panose="05000000000000000000" pitchFamily="2" charset="2"/>
              </a:rPr>
              <a:t>PoC</a:t>
            </a:r>
            <a:r>
              <a:rPr lang="en-US" altLang="zh-CN" sz="1100" b="1" dirty="0">
                <a:latin typeface="Georgia" panose="02040502050405020303" pitchFamily="18" charset="0"/>
                <a:sym typeface="Wingdings" panose="05000000000000000000" pitchFamily="2" charset="2"/>
              </a:rPr>
              <a:t> projects</a:t>
            </a:r>
            <a:r>
              <a:rPr lang="en-US" altLang="zh-CN" sz="1100" dirty="0">
                <a:latin typeface="Georgia" panose="02040502050405020303" pitchFamily="18" charset="0"/>
                <a:sym typeface="Wingdings" panose="05000000000000000000" pitchFamily="2" charset="2"/>
              </a:rPr>
              <a:t>: </a:t>
            </a:r>
            <a:r>
              <a:rPr lang="en-US" altLang="zh-CN" sz="1100" dirty="0">
                <a:latin typeface="Georgia" panose="02040502050405020303" pitchFamily="18" charset="0"/>
              </a:rPr>
              <a:t> E2E demo across multi domain, layers and closed loops</a:t>
            </a:r>
          </a:p>
          <a:p>
            <a:pPr marL="0" indent="0">
              <a:buNone/>
            </a:pPr>
            <a:endParaRPr lang="en-US" altLang="zh-CN" sz="1100" b="1" dirty="0">
              <a:latin typeface="Georgia" panose="02040502050405020303" pitchFamily="18" charset="0"/>
            </a:endParaRPr>
          </a:p>
        </p:txBody>
      </p:sp>
      <p:sp>
        <p:nvSpPr>
          <p:cNvPr id="85" name="矩形 84">
            <a:extLst>
              <a:ext uri="{FF2B5EF4-FFF2-40B4-BE49-F238E27FC236}">
                <a16:creationId xmlns:a16="http://schemas.microsoft.com/office/drawing/2014/main" id="{A3D6B2B8-9681-4D41-9C13-9C6282178AE8}"/>
              </a:ext>
            </a:extLst>
          </p:cNvPr>
          <p:cNvSpPr/>
          <p:nvPr/>
        </p:nvSpPr>
        <p:spPr>
          <a:xfrm>
            <a:off x="4501466" y="3729903"/>
            <a:ext cx="1320797" cy="452931"/>
          </a:xfrm>
          <a:prstGeom prst="rect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Testing &amp; Verification</a:t>
            </a:r>
          </a:p>
        </p:txBody>
      </p:sp>
      <p:sp>
        <p:nvSpPr>
          <p:cNvPr id="86" name="内容占位符 5">
            <a:extLst>
              <a:ext uri="{FF2B5EF4-FFF2-40B4-BE49-F238E27FC236}">
                <a16:creationId xmlns:a16="http://schemas.microsoft.com/office/drawing/2014/main" id="{7D145265-6BA1-4782-A00A-E41AEE27C5BA}"/>
              </a:ext>
            </a:extLst>
          </p:cNvPr>
          <p:cNvSpPr txBox="1">
            <a:spLocks/>
          </p:cNvSpPr>
          <p:nvPr/>
        </p:nvSpPr>
        <p:spPr>
          <a:xfrm>
            <a:off x="264284" y="3970064"/>
            <a:ext cx="3505198" cy="4818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000" b="1" dirty="0">
                <a:latin typeface="Georgia" panose="02040502050405020303" pitchFamily="18" charset="0"/>
              </a:rPr>
              <a:t>Testing and verification:</a:t>
            </a:r>
            <a:r>
              <a:rPr lang="zh-CN" altLang="en-US" sz="1000" dirty="0">
                <a:latin typeface="Georgia" panose="02040502050405020303" pitchFamily="18" charset="0"/>
                <a:sym typeface="Wingdings" panose="05000000000000000000" pitchFamily="2" charset="2"/>
              </a:rPr>
              <a:t>（</a:t>
            </a:r>
            <a:r>
              <a:rPr lang="en-US" altLang="zh-CN" sz="1000" dirty="0">
                <a:latin typeface="Georgia" panose="02040502050405020303" pitchFamily="18" charset="0"/>
              </a:rPr>
              <a:t>TBD</a:t>
            </a:r>
            <a:r>
              <a:rPr lang="zh-CN" altLang="en-US" sz="1000" dirty="0">
                <a:latin typeface="Georgia" panose="02040502050405020303" pitchFamily="18" charset="0"/>
              </a:rPr>
              <a:t>）</a:t>
            </a:r>
            <a:endParaRPr lang="en-US" sz="1000" dirty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en-US" altLang="zh-CN" sz="1000" dirty="0">
                <a:latin typeface="Georgia" panose="02040502050405020303" pitchFamily="18" charset="0"/>
              </a:rPr>
              <a:t>- Measurement and certification of autonomous levels</a:t>
            </a:r>
          </a:p>
        </p:txBody>
      </p:sp>
      <p:sp>
        <p:nvSpPr>
          <p:cNvPr id="52" name="矩形 51">
            <a:extLst>
              <a:ext uri="{FF2B5EF4-FFF2-40B4-BE49-F238E27FC236}">
                <a16:creationId xmlns:a16="http://schemas.microsoft.com/office/drawing/2014/main" id="{5E49213C-D033-46E8-A939-ECDCD51E8767}"/>
              </a:ext>
            </a:extLst>
          </p:cNvPr>
          <p:cNvSpPr/>
          <p:nvPr/>
        </p:nvSpPr>
        <p:spPr>
          <a:xfrm>
            <a:off x="4486460" y="819150"/>
            <a:ext cx="1295400" cy="346178"/>
          </a:xfrm>
          <a:prstGeom prst="rect">
            <a:avLst/>
          </a:prstGeom>
          <a:solidFill>
            <a:srgbClr val="DC1C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dirty="0"/>
              <a:t>Vision &amp; Objectives</a:t>
            </a:r>
            <a:endParaRPr lang="en-US" sz="1100" dirty="0"/>
          </a:p>
        </p:txBody>
      </p:sp>
      <p:cxnSp>
        <p:nvCxnSpPr>
          <p:cNvPr id="53" name="直接箭头连接符 52">
            <a:extLst>
              <a:ext uri="{FF2B5EF4-FFF2-40B4-BE49-F238E27FC236}">
                <a16:creationId xmlns:a16="http://schemas.microsoft.com/office/drawing/2014/main" id="{A90CE4B5-976D-4CE3-933A-E96EB8DB72BF}"/>
              </a:ext>
            </a:extLst>
          </p:cNvPr>
          <p:cNvCxnSpPr>
            <a:cxnSpLocks/>
            <a:endCxn id="2" idx="0"/>
          </p:cNvCxnSpPr>
          <p:nvPr/>
        </p:nvCxnSpPr>
        <p:spPr>
          <a:xfrm>
            <a:off x="5134161" y="1094254"/>
            <a:ext cx="0" cy="19648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内容占位符 5">
            <a:extLst>
              <a:ext uri="{FF2B5EF4-FFF2-40B4-BE49-F238E27FC236}">
                <a16:creationId xmlns:a16="http://schemas.microsoft.com/office/drawing/2014/main" id="{236BDD5B-BB27-41FA-822E-0CADDE741FE7}"/>
              </a:ext>
            </a:extLst>
          </p:cNvPr>
          <p:cNvSpPr txBox="1">
            <a:spLocks/>
          </p:cNvSpPr>
          <p:nvPr/>
        </p:nvSpPr>
        <p:spPr>
          <a:xfrm>
            <a:off x="376646" y="1097726"/>
            <a:ext cx="3649190" cy="125459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892" indent="-342892" algn="l" defTabSz="457189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31" indent="-285743" algn="l" defTabSz="457189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2" indent="-228594" algn="l" defTabSz="457189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457189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8" indent="-228594" algn="l" defTabSz="457189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5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050" dirty="0">
                <a:latin typeface="Georgia" panose="02040502050405020303" pitchFamily="18" charset="0"/>
              </a:rPr>
              <a:t>-Consensus </a:t>
            </a:r>
            <a:r>
              <a:rPr lang="en-US" sz="1050" b="1" dirty="0">
                <a:latin typeface="Georgia" panose="02040502050405020303" pitchFamily="18" charset="0"/>
              </a:rPr>
              <a:t>on common vision, e.g. goals/benefits, concepts </a:t>
            </a:r>
            <a:r>
              <a:rPr lang="en-US" sz="1050" dirty="0">
                <a:latin typeface="Georgia" panose="02040502050405020303" pitchFamily="18" charset="0"/>
              </a:rPr>
              <a:t>from business perspective</a:t>
            </a:r>
          </a:p>
          <a:p>
            <a:pPr marL="0" indent="0">
              <a:buNone/>
            </a:pPr>
            <a:r>
              <a:rPr lang="en-US" sz="1050" dirty="0">
                <a:latin typeface="Georgia" panose="02040502050405020303" pitchFamily="18" charset="0"/>
              </a:rPr>
              <a:t>- Common </a:t>
            </a:r>
            <a:r>
              <a:rPr lang="en-US" sz="1050" b="1" dirty="0">
                <a:latin typeface="Georgia" panose="02040502050405020303" pitchFamily="18" charset="0"/>
              </a:rPr>
              <a:t>user stories </a:t>
            </a:r>
            <a:r>
              <a:rPr lang="en-US" sz="1050" dirty="0">
                <a:latin typeface="Georgia" panose="02040502050405020303" pitchFamily="18" charset="0"/>
              </a:rPr>
              <a:t>and </a:t>
            </a:r>
          </a:p>
          <a:p>
            <a:pPr marL="0" indent="0">
              <a:buNone/>
            </a:pPr>
            <a:r>
              <a:rPr lang="en-US" sz="1050" dirty="0">
                <a:latin typeface="Georgia" panose="02040502050405020303" pitchFamily="18" charset="0"/>
              </a:rPr>
              <a:t>- High level </a:t>
            </a:r>
            <a:r>
              <a:rPr lang="en-US" sz="1050" b="1" dirty="0">
                <a:latin typeface="Georgia" panose="02040502050405020303" pitchFamily="18" charset="0"/>
              </a:rPr>
              <a:t>business </a:t>
            </a:r>
            <a:r>
              <a:rPr lang="en-US" altLang="zh-CN" sz="1050" b="1" dirty="0">
                <a:latin typeface="Georgia" panose="02040502050405020303" pitchFamily="18" charset="0"/>
              </a:rPr>
              <a:t>requirements &amp; framework</a:t>
            </a:r>
          </a:p>
          <a:p>
            <a:pPr marL="0" indent="0">
              <a:buNone/>
            </a:pPr>
            <a:r>
              <a:rPr lang="en-US" sz="1050" dirty="0">
                <a:latin typeface="Georgia" panose="02040502050405020303" pitchFamily="18" charset="0"/>
              </a:rPr>
              <a:t>- Industry collaboration </a:t>
            </a:r>
            <a:r>
              <a:rPr lang="en-US" sz="1050" b="1" dirty="0">
                <a:latin typeface="Georgia" panose="02040502050405020303" pitchFamily="18" charset="0"/>
              </a:rPr>
              <a:t>ecosystem</a:t>
            </a:r>
          </a:p>
          <a:p>
            <a:pPr marL="0" indent="0">
              <a:buNone/>
            </a:pPr>
            <a:r>
              <a:rPr lang="en-US" sz="1050" dirty="0">
                <a:latin typeface="Georgia" panose="02040502050405020303" pitchFamily="18" charset="0"/>
              </a:rPr>
              <a:t>- M</a:t>
            </a:r>
            <a:r>
              <a:rPr lang="en-US" sz="1050" b="1" dirty="0">
                <a:latin typeface="Georgia" panose="02040502050405020303" pitchFamily="18" charset="0"/>
              </a:rPr>
              <a:t>arketing campaign and promotion </a:t>
            </a:r>
            <a:r>
              <a:rPr lang="en-US" sz="1050" dirty="0">
                <a:latin typeface="Georgia" panose="02040502050405020303" pitchFamily="18" charset="0"/>
              </a:rPr>
              <a:t>e.g. </a:t>
            </a:r>
            <a:r>
              <a:rPr lang="en-US" sz="1050" b="1" dirty="0">
                <a:latin typeface="Georgia" panose="02040502050405020303" pitchFamily="18" charset="0"/>
              </a:rPr>
              <a:t>joint whitepaper</a:t>
            </a:r>
            <a:r>
              <a:rPr lang="en-US" sz="1050" dirty="0">
                <a:latin typeface="Georgia" panose="02040502050405020303" pitchFamily="18" charset="0"/>
              </a:rPr>
              <a:t>, marketing events/public conferences</a:t>
            </a:r>
          </a:p>
          <a:p>
            <a:pPr marL="0" indent="0">
              <a:buNone/>
            </a:pPr>
            <a:endParaRPr lang="en-US" sz="1050" dirty="0">
              <a:latin typeface="Georgia" panose="02040502050405020303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4D77526-DAD1-4214-AA45-4BF0504EA9ED}"/>
              </a:ext>
            </a:extLst>
          </p:cNvPr>
          <p:cNvSpPr/>
          <p:nvPr/>
        </p:nvSpPr>
        <p:spPr>
          <a:xfrm>
            <a:off x="294533" y="774155"/>
            <a:ext cx="3789627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1400" b="1" i="1" u="sng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Task force 1: </a:t>
            </a:r>
            <a:r>
              <a:rPr lang="en-US" altLang="zh-CN" sz="1400" b="1" i="1" u="sng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Business requirements &amp; ecosystem</a:t>
            </a:r>
            <a:endParaRPr lang="en-US" sz="1400" b="1" i="1" u="sng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右大括号 2"/>
          <p:cNvSpPr/>
          <p:nvPr/>
        </p:nvSpPr>
        <p:spPr>
          <a:xfrm>
            <a:off x="5831173" y="1930735"/>
            <a:ext cx="196997" cy="998848"/>
          </a:xfrm>
          <a:prstGeom prst="rightBrace">
            <a:avLst>
              <a:gd name="adj1" fmla="val 8333"/>
              <a:gd name="adj2" fmla="val 43247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9147E59-28D7-42F2-B717-9E78152DEAB4}"/>
              </a:ext>
            </a:extLst>
          </p:cNvPr>
          <p:cNvSpPr/>
          <p:nvPr/>
        </p:nvSpPr>
        <p:spPr>
          <a:xfrm>
            <a:off x="264284" y="2440389"/>
            <a:ext cx="3549690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1400" b="1" i="1" u="sng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Task force 2: Technologies &amp; standardizations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477CE26-FC91-4C08-92A2-4EEE9716F2B2}"/>
              </a:ext>
            </a:extLst>
          </p:cNvPr>
          <p:cNvSpPr/>
          <p:nvPr/>
        </p:nvSpPr>
        <p:spPr>
          <a:xfrm>
            <a:off x="1407602" y="351423"/>
            <a:ext cx="4003019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400" b="1" i="1" u="sng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AN Open Discussion Groups: </a:t>
            </a:r>
            <a:r>
              <a:rPr lang="en-US" altLang="zh-CN" sz="1400" b="1" i="1" u="sng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Business </a:t>
            </a:r>
            <a:r>
              <a:rPr lang="en-US" sz="1400" b="1" i="1" u="sng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&amp; </a:t>
            </a:r>
            <a:r>
              <a:rPr lang="en-US" altLang="zh-CN" sz="1400" b="1" i="1" u="sng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Technology</a:t>
            </a:r>
            <a:endParaRPr lang="en-US" sz="1400" b="1" i="1" u="sng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51D3E7D-3DEE-4FEE-8E95-0F7673AE3595}"/>
              </a:ext>
            </a:extLst>
          </p:cNvPr>
          <p:cNvSpPr/>
          <p:nvPr/>
        </p:nvSpPr>
        <p:spPr>
          <a:xfrm>
            <a:off x="294533" y="738411"/>
            <a:ext cx="5725098" cy="1607550"/>
          </a:xfrm>
          <a:prstGeom prst="rect">
            <a:avLst/>
          </a:prstGeom>
          <a:noFill/>
          <a:ln>
            <a:solidFill>
              <a:srgbClr val="C00000"/>
            </a:solidFill>
            <a:prstDash val="lg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469736D3-674A-4183-A6BD-6FC385BCCDFC}"/>
              </a:ext>
            </a:extLst>
          </p:cNvPr>
          <p:cNvSpPr/>
          <p:nvPr/>
        </p:nvSpPr>
        <p:spPr>
          <a:xfrm>
            <a:off x="286967" y="2419350"/>
            <a:ext cx="5725098" cy="2009747"/>
          </a:xfrm>
          <a:prstGeom prst="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  <a:prstDash val="lg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6A586643-A94E-41DA-9A67-8A4C1F51581D}"/>
              </a:ext>
            </a:extLst>
          </p:cNvPr>
          <p:cNvSpPr/>
          <p:nvPr/>
        </p:nvSpPr>
        <p:spPr>
          <a:xfrm>
            <a:off x="6877164" y="1224484"/>
            <a:ext cx="194950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400" b="1" i="1" u="sng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Inter SDO Collaboration</a:t>
            </a:r>
          </a:p>
          <a:p>
            <a:pPr algn="ctr"/>
            <a:r>
              <a:rPr lang="en-US" sz="1400" b="1" i="1" u="sng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Administrative Group</a:t>
            </a:r>
          </a:p>
        </p:txBody>
      </p:sp>
      <p:sp>
        <p:nvSpPr>
          <p:cNvPr id="35" name="内容占位符 5">
            <a:extLst>
              <a:ext uri="{FF2B5EF4-FFF2-40B4-BE49-F238E27FC236}">
                <a16:creationId xmlns:a16="http://schemas.microsoft.com/office/drawing/2014/main" id="{225E4BCF-80E7-4538-A4D0-7519EB756391}"/>
              </a:ext>
            </a:extLst>
          </p:cNvPr>
          <p:cNvSpPr txBox="1">
            <a:spLocks/>
          </p:cNvSpPr>
          <p:nvPr/>
        </p:nvSpPr>
        <p:spPr>
          <a:xfrm>
            <a:off x="6634407" y="1786767"/>
            <a:ext cx="2514758" cy="16219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892" indent="-342892" algn="l" defTabSz="457189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31" indent="-285743" algn="l" defTabSz="457189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2" indent="-228594" algn="l" defTabSz="457189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457189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8" indent="-228594" algn="l" defTabSz="457189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5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latin typeface="Georgia" panose="02040502050405020303" pitchFamily="18" charset="0"/>
              </a:rPr>
              <a:t>-Inter SDO Strategy, objectives</a:t>
            </a:r>
          </a:p>
          <a:p>
            <a:pPr marL="0" indent="0">
              <a:buNone/>
            </a:pPr>
            <a:r>
              <a:rPr lang="en-US" sz="1200" dirty="0">
                <a:latin typeface="Georgia" panose="02040502050405020303" pitchFamily="18" charset="0"/>
              </a:rPr>
              <a:t>-Coordination of requested activities e.g. standardizations, joint events </a:t>
            </a:r>
          </a:p>
          <a:p>
            <a:pPr marL="0" indent="0">
              <a:buNone/>
            </a:pPr>
            <a:r>
              <a:rPr lang="en-US" sz="1200" dirty="0">
                <a:latin typeface="Georgia" panose="02040502050405020303" pitchFamily="18" charset="0"/>
              </a:rPr>
              <a:t>-IPR, Legal process for joint outputs e.g. whitepaper</a:t>
            </a:r>
          </a:p>
        </p:txBody>
      </p:sp>
      <p:sp>
        <p:nvSpPr>
          <p:cNvPr id="20" name="Arrow: Left-Right 19">
            <a:extLst>
              <a:ext uri="{FF2B5EF4-FFF2-40B4-BE49-F238E27FC236}">
                <a16:creationId xmlns:a16="http://schemas.microsoft.com/office/drawing/2014/main" id="{1B3A84C0-6D09-4885-88A5-23C76909E5AD}"/>
              </a:ext>
            </a:extLst>
          </p:cNvPr>
          <p:cNvSpPr/>
          <p:nvPr/>
        </p:nvSpPr>
        <p:spPr>
          <a:xfrm>
            <a:off x="6041308" y="2203520"/>
            <a:ext cx="572580" cy="310076"/>
          </a:xfrm>
          <a:prstGeom prst="leftRight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BBA3DD1-B05E-4B61-8B14-52BBD7071556}"/>
              </a:ext>
            </a:extLst>
          </p:cNvPr>
          <p:cNvSpPr txBox="1"/>
          <p:nvPr/>
        </p:nvSpPr>
        <p:spPr>
          <a:xfrm>
            <a:off x="5912074" y="2409611"/>
            <a:ext cx="846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Liaison</a:t>
            </a:r>
          </a:p>
        </p:txBody>
      </p:sp>
      <p:sp>
        <p:nvSpPr>
          <p:cNvPr id="48" name="文本框 44">
            <a:extLst>
              <a:ext uri="{FF2B5EF4-FFF2-40B4-BE49-F238E27FC236}">
                <a16:creationId xmlns:a16="http://schemas.microsoft.com/office/drawing/2014/main" id="{E9B0DFBB-5505-4829-902E-838B965580BA}"/>
              </a:ext>
            </a:extLst>
          </p:cNvPr>
          <p:cNvSpPr txBox="1"/>
          <p:nvPr/>
        </p:nvSpPr>
        <p:spPr>
          <a:xfrm>
            <a:off x="315768" y="4473680"/>
            <a:ext cx="55154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/>
              <a:t>Remark: Open to all interested parties, including SDO representatives, company delegates/SMEs </a:t>
            </a:r>
            <a:endParaRPr lang="zh-CN" altLang="en-US" sz="1400" b="1" dirty="0"/>
          </a:p>
        </p:txBody>
      </p:sp>
      <p:sp>
        <p:nvSpPr>
          <p:cNvPr id="49" name="文本框 44">
            <a:extLst>
              <a:ext uri="{FF2B5EF4-FFF2-40B4-BE49-F238E27FC236}">
                <a16:creationId xmlns:a16="http://schemas.microsoft.com/office/drawing/2014/main" id="{69342279-FFDC-4B52-9540-7B537789D563}"/>
              </a:ext>
            </a:extLst>
          </p:cNvPr>
          <p:cNvSpPr txBox="1"/>
          <p:nvPr/>
        </p:nvSpPr>
        <p:spPr>
          <a:xfrm>
            <a:off x="6744736" y="3124555"/>
            <a:ext cx="24555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/>
              <a:t>Remark: Restricted to SDO representatives only</a:t>
            </a:r>
            <a:endParaRPr lang="zh-CN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7210079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741982-1192-4787-B322-586BD8F218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65496"/>
            <a:ext cx="7886700" cy="501253"/>
          </a:xfrm>
        </p:spPr>
        <p:txBody>
          <a:bodyPr>
            <a:normAutofit fontScale="90000"/>
          </a:bodyPr>
          <a:lstStyle/>
          <a:p>
            <a:r>
              <a:rPr lang="en-US" altLang="zh-CN" dirty="0"/>
              <a:t>MSDO AN Open Discussion Group: </a:t>
            </a:r>
            <a:br>
              <a:rPr lang="en-US" altLang="zh-CN" dirty="0"/>
            </a:br>
            <a:r>
              <a:rPr lang="en-US" altLang="zh-CN" dirty="0"/>
              <a:t>-</a:t>
            </a:r>
            <a:r>
              <a:rPr lang="en-US" sz="2000" b="1" dirty="0"/>
              <a:t> Task Force 1 : Business requirements &amp; Ecosystem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9BEF08-8343-4A6A-9445-97B8A014A3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742950"/>
            <a:ext cx="8686800" cy="4114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500" dirty="0"/>
              <a:t>Objectives</a:t>
            </a:r>
            <a:r>
              <a:rPr lang="zh-CN" altLang="en-US" sz="1500" dirty="0"/>
              <a:t> </a:t>
            </a:r>
            <a:r>
              <a:rPr lang="en-US" altLang="zh-CN" sz="1500" dirty="0"/>
              <a:t>: </a:t>
            </a:r>
            <a:r>
              <a:rPr lang="en-US" sz="1400" dirty="0"/>
              <a:t>Consensus of basic concepts &amp; terminologies, and high level business framework &amp; requirements</a:t>
            </a:r>
            <a:endParaRPr lang="en-US" altLang="zh-CN" sz="1500" dirty="0"/>
          </a:p>
          <a:p>
            <a:r>
              <a:rPr lang="en-US" sz="1500" dirty="0"/>
              <a:t>Basic concepts &amp; terminologies, and high level business requirements</a:t>
            </a:r>
          </a:p>
          <a:p>
            <a:pPr lvl="1"/>
            <a:r>
              <a:rPr lang="en-US" altLang="zh-CN" sz="1300" dirty="0"/>
              <a:t>AN Levels</a:t>
            </a:r>
          </a:p>
          <a:p>
            <a:pPr lvl="1"/>
            <a:r>
              <a:rPr lang="en-US" altLang="zh-CN" sz="1300" dirty="0"/>
              <a:t>AN services</a:t>
            </a:r>
          </a:p>
          <a:p>
            <a:pPr lvl="1"/>
            <a:r>
              <a:rPr lang="en-US" altLang="zh-CN" sz="1300" dirty="0"/>
              <a:t>Zero-X</a:t>
            </a:r>
          </a:p>
          <a:p>
            <a:pPr lvl="1"/>
            <a:r>
              <a:rPr lang="en-US" sz="1300" dirty="0"/>
              <a:t>Self-X</a:t>
            </a:r>
          </a:p>
          <a:p>
            <a:pPr lvl="1"/>
            <a:r>
              <a:rPr lang="en-US" sz="1300" dirty="0"/>
              <a:t>Closed loops</a:t>
            </a:r>
          </a:p>
          <a:p>
            <a:pPr lvl="1"/>
            <a:r>
              <a:rPr lang="en-US" sz="1300" dirty="0"/>
              <a:t>Autonomous domain</a:t>
            </a:r>
          </a:p>
          <a:p>
            <a:pPr lvl="1"/>
            <a:r>
              <a:rPr lang="en-US" altLang="zh-CN" sz="1300" dirty="0"/>
              <a:t>Intent-based interaction</a:t>
            </a:r>
            <a:endParaRPr lang="en-US" sz="1200" dirty="0"/>
          </a:p>
          <a:p>
            <a:r>
              <a:rPr lang="en-US" sz="1500" dirty="0"/>
              <a:t>Use stories/cases</a:t>
            </a:r>
          </a:p>
          <a:p>
            <a:r>
              <a:rPr lang="en-US" sz="1500" dirty="0"/>
              <a:t>Business Framework, E2E full lifecycle of AN Operations</a:t>
            </a:r>
          </a:p>
          <a:p>
            <a:r>
              <a:rPr lang="en-US" sz="1500" dirty="0"/>
              <a:t>Phase 1 deliverable: Joint whitepaper, Marketing events/campaign</a:t>
            </a:r>
          </a:p>
          <a:p>
            <a:r>
              <a:rPr lang="en-US" sz="1500" dirty="0"/>
              <a:t>Work mode: Top-to-down: business driven, user centric</a:t>
            </a:r>
          </a:p>
          <a:p>
            <a:pPr marL="914378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8149223"/>
      </p:ext>
    </p:extLst>
  </p:cSld>
  <p:clrMapOvr>
    <a:masterClrMapping/>
  </p:clrMapOvr>
</p:sld>
</file>

<file path=ppt/theme/theme1.xml><?xml version="1.0" encoding="utf-8"?>
<a:theme xmlns:a="http://schemas.openxmlformats.org/drawingml/2006/main" name="TM Forum Theme 2017">
  <a:themeElements>
    <a:clrScheme name="TMForum">
      <a:dk1>
        <a:srgbClr val="29313B"/>
      </a:dk1>
      <a:lt1>
        <a:sysClr val="window" lastClr="FFFFFF"/>
      </a:lt1>
      <a:dk2>
        <a:srgbClr val="29313B"/>
      </a:dk2>
      <a:lt2>
        <a:srgbClr val="FFFFFF"/>
      </a:lt2>
      <a:accent1>
        <a:srgbClr val="E0121D"/>
      </a:accent1>
      <a:accent2>
        <a:srgbClr val="29313B"/>
      </a:accent2>
      <a:accent3>
        <a:srgbClr val="999999"/>
      </a:accent3>
      <a:accent4>
        <a:srgbClr val="133595"/>
      </a:accent4>
      <a:accent5>
        <a:srgbClr val="572F7E"/>
      </a:accent5>
      <a:accent6>
        <a:srgbClr val="FD7F3A"/>
      </a:accent6>
      <a:hlink>
        <a:srgbClr val="E0121D"/>
      </a:hlink>
      <a:folHlink>
        <a:srgbClr val="9B1C1F"/>
      </a:folHlink>
    </a:clrScheme>
    <a:fontScheme name="Office 2">
      <a:majorFont>
        <a:latin typeface="Georg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DC1C22"/>
        </a:solidFill>
        <a:ln>
          <a:noFill/>
        </a:ln>
        <a:effectLst/>
      </a:spPr>
      <a:bodyPr rtlCol="0" anchor="ctr"/>
      <a:lstStyle>
        <a:defPPr algn="ctr">
          <a:defRPr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2">
      <a:majorFont>
        <a:latin typeface="Georg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8D05BD9638934F964B2784CB7782F9" ma:contentTypeVersion="4" ma:contentTypeDescription="Create a new document." ma:contentTypeScope="" ma:versionID="88397a377b7d20d00b33477a3096b918">
  <xsd:schema xmlns:xsd="http://www.w3.org/2001/XMLSchema" xmlns:xs="http://www.w3.org/2001/XMLSchema" xmlns:p="http://schemas.microsoft.com/office/2006/metadata/properties" xmlns:ns2="4f5e26d1-ff7a-4785-948b-6856cf5e4bfe" targetNamespace="http://schemas.microsoft.com/office/2006/metadata/properties" ma:root="true" ma:fieldsID="1add0dd19998e2e8c9e8aa7673e914b2" ns2:_="">
    <xsd:import namespace="4f5e26d1-ff7a-4785-948b-6856cf5e4b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5e26d1-ff7a-4785-948b-6856cf5e4bf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AEFA4A5-07CD-4423-910B-48E060C6650F}">
  <ds:schemaRefs>
    <ds:schemaRef ds:uri="http://www.w3.org/XML/1998/namespace"/>
    <ds:schemaRef ds:uri="http://purl.org/dc/terms/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53d63c65-c4f8-4dad-866c-6e7093040056"/>
    <ds:schemaRef ds:uri="69d7a0dd-4d35-4d43-87fc-155b2291e284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E7EB7945-2F71-4D8A-8615-44B3424DF9B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f5e26d1-ff7a-4785-948b-6856cf5e4b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9F28767-2FC3-4D01-BE37-A01AF48F85B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461</TotalTime>
  <Words>296</Words>
  <Application>Microsoft Office PowerPoint</Application>
  <PresentationFormat>On-screen Show (16:9)</PresentationFormat>
  <Paragraphs>42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Georgia</vt:lpstr>
      <vt:lpstr>TM Forum Theme 2017</vt:lpstr>
      <vt:lpstr>Custom Design</vt:lpstr>
      <vt:lpstr>MSDO AN Overall Plan: Open Discussion + Administrative Groups </vt:lpstr>
      <vt:lpstr>MSDO AN Open Discussion Group:  - Task Force 1 : Business requirements &amp; Ecosystem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Layout 1</dc:title>
  <dc:creator>Paul  Wilson</dc:creator>
  <cp:lastModifiedBy>Dong Sun</cp:lastModifiedBy>
  <cp:revision>849</cp:revision>
  <dcterms:created xsi:type="dcterms:W3CDTF">2017-11-23T12:00:50Z</dcterms:created>
  <dcterms:modified xsi:type="dcterms:W3CDTF">2021-03-18T22:45:28Z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2017-11-23T00:00:00Z</vt:filetime>
  </property>
  <property fmtid="{D5CDD505-2E9C-101B-9397-08002B2CF9AE}" pid="3" name="Creator">
    <vt:lpwstr>QuarkXPress(R) 12.21</vt:lpwstr>
  </property>
  <property fmtid="{D5CDD505-2E9C-101B-9397-08002B2CF9AE}" pid="4" name="LastSaved">
    <vt:filetime>2017-11-23T00:00:00Z</vt:filetime>
  </property>
  <property fmtid="{D5CDD505-2E9C-101B-9397-08002B2CF9AE}" pid="5" name="ContentTypeId">
    <vt:lpwstr>0x010100188D05BD9638934F964B2784CB7782F9</vt:lpwstr>
  </property>
  <property fmtid="{D5CDD505-2E9C-101B-9397-08002B2CF9AE}" pid="6" name="_readonly">
    <vt:lpwstr/>
  </property>
  <property fmtid="{D5CDD505-2E9C-101B-9397-08002B2CF9AE}" pid="7" name="_change">
    <vt:lpwstr/>
  </property>
  <property fmtid="{D5CDD505-2E9C-101B-9397-08002B2CF9AE}" pid="8" name="_full-control">
    <vt:lpwstr/>
  </property>
  <property fmtid="{D5CDD505-2E9C-101B-9397-08002B2CF9AE}" pid="9" name="sflag">
    <vt:lpwstr>1601279734</vt:lpwstr>
  </property>
</Properties>
</file>