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CE739-8085-458A-8E3E-3C610943ED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2875AA-5422-4BA7-BA7E-D501E1AF1E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13B7F-A273-4532-BBC5-26C345826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98A66-B69C-4201-A3E1-AF733647E8A5}" type="datetimeFigureOut">
              <a:rPr lang="en-GB" smtClean="0"/>
              <a:t>26/09/2021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D17B2-FC7A-4EC5-B1AD-666220F9F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42C8F-8620-4891-B7EF-43483C827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5A98-44E1-47B4-A54A-79CE049FFE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419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FE6E3-6DE6-432F-92C3-2F2C479C4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747AB8-710F-487C-8847-DC3604AE5C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7CEB3-D019-4CA5-B331-F427B4804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98A66-B69C-4201-A3E1-AF733647E8A5}" type="datetimeFigureOut">
              <a:rPr lang="en-GB" smtClean="0"/>
              <a:t>26/09/2021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FA0C31-9FD8-4BA6-8E61-A61EA9AE1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88E801-E469-4258-BB65-A33E5490C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5A98-44E1-47B4-A54A-79CE049FFE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81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66AE75-92CC-44A7-8BFB-C6A5DEF25E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85DAE7-52F5-4FB4-AE97-77CE16794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FD439-27AD-44F9-BDA2-2C5DB07B2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98A66-B69C-4201-A3E1-AF733647E8A5}" type="datetimeFigureOut">
              <a:rPr lang="en-GB" smtClean="0"/>
              <a:t>26/09/2021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2D9A3-AC63-49BF-9A52-2FD0A54AF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0A79A-D691-4428-B1FC-96749E116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5A98-44E1-47B4-A54A-79CE049FFE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234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05F71-6525-4CF3-AD35-5A628E750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82B0EA-1A3F-4B29-9A23-6EF851869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31F009-E21B-421F-9510-D24D63353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98A66-B69C-4201-A3E1-AF733647E8A5}" type="datetimeFigureOut">
              <a:rPr lang="en-GB" smtClean="0"/>
              <a:t>26/09/2021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2755CC-91E4-49FB-A039-55D82B0E3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217C7-DD0F-4796-B0F2-792D8CCE5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5A98-44E1-47B4-A54A-79CE049FFE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182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50462-6461-4A5A-AF63-9668FFD54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C9BAC-2C2A-41DF-8D93-95526E10E9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CB58E-6995-4463-BDD8-C50AE2ED8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98A66-B69C-4201-A3E1-AF733647E8A5}" type="datetimeFigureOut">
              <a:rPr lang="en-GB" smtClean="0"/>
              <a:t>26/09/2021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305810-AF5F-4D78-84CB-313750EA9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12FC9-B850-4FD4-AFA8-4BA88CBCD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5A98-44E1-47B4-A54A-79CE049FFE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967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7B1B6-5DCF-496F-B5AE-3E8AD0D40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ABC8A8-E5BC-4D99-B4F5-6EC9979417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65A004-C38B-4B8A-977A-E6CCBFB1C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5B2070-3871-4BDD-B67A-933DAA191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98A66-B69C-4201-A3E1-AF733647E8A5}" type="datetimeFigureOut">
              <a:rPr lang="en-GB" smtClean="0"/>
              <a:t>26/09/2021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F67CDC-9A14-4B39-BC29-BA13583CE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A70A9-3E77-4462-B5D8-0E725AE1C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5A98-44E1-47B4-A54A-79CE049FFE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79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0A552-CB2E-4BB1-9F62-534ADEDA0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D608F2-4154-4E4A-A193-1A4C1984F9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CF53E8-A580-4B74-A75B-F8DEE634D8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977C1D-DED9-4420-9ACF-1D773AA746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D24BBD-C307-44F1-AC9F-5F4FB98FE9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440DBE-3566-44C0-A415-7926C873E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98A66-B69C-4201-A3E1-AF733647E8A5}" type="datetimeFigureOut">
              <a:rPr lang="en-GB" smtClean="0"/>
              <a:t>26/09/2021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3A1DEC-7C85-43BB-B790-7CB0914DF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AE74B8-0A1C-4039-A637-E7C9FE029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5A98-44E1-47B4-A54A-79CE049FFE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617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B72F2-9CAD-4A82-9438-FAE85A651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84D15D-448D-46FC-BFA5-1CED25461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98A66-B69C-4201-A3E1-AF733647E8A5}" type="datetimeFigureOut">
              <a:rPr lang="en-GB" smtClean="0"/>
              <a:t>26/09/2021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D3BFC6-DF8C-4603-985D-B93A07F42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E09C6F-C470-47A3-BB6E-DBC0C4C32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5A98-44E1-47B4-A54A-79CE049FFE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45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6AE6FA-9A99-47D8-9D93-DE59BBF99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98A66-B69C-4201-A3E1-AF733647E8A5}" type="datetimeFigureOut">
              <a:rPr lang="en-GB" smtClean="0"/>
              <a:t>26/09/2021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5838C3-C7D0-49D3-842B-FF60C351D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9E29AA-0C67-4348-974E-75A3C0C30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5A98-44E1-47B4-A54A-79CE049FFE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707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CCD38-7FB7-4B95-BB26-188CA5343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831662-AD5F-4783-A090-56F0599D4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FD32FB-4DD6-441F-8A36-4D0A213314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076BA4-C451-4464-A008-6BADDCA5E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98A66-B69C-4201-A3E1-AF733647E8A5}" type="datetimeFigureOut">
              <a:rPr lang="en-GB" smtClean="0"/>
              <a:t>26/09/2021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54DD4B-29AE-4FC5-89DD-C635BA7E1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C622FD-AE6B-4D64-B10B-28DD659C2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5A98-44E1-47B4-A54A-79CE049FFE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20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F78D-5573-4C93-B70A-A0CB04E00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99DD7A-169E-49DE-9DBC-75BFCBEF17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0AA814-03B6-49A3-9F09-EF247FB205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BDC27B-62C1-44BE-AB98-1044F8226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98A66-B69C-4201-A3E1-AF733647E8A5}" type="datetimeFigureOut">
              <a:rPr lang="en-GB" smtClean="0"/>
              <a:t>26/09/2021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23AE83-C737-416B-B9FD-C84F4107A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F7D4AF-7B72-4251-AE49-9566EE589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5A98-44E1-47B4-A54A-79CE049FFE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640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3FF566-A846-4D56-928E-752BBF476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B1416D-3F8C-4444-BF0A-0C20F04A28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B7F95-4748-45AE-9034-2FC6BACA51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98A66-B69C-4201-A3E1-AF733647E8A5}" type="datetimeFigureOut">
              <a:rPr lang="en-GB" smtClean="0"/>
              <a:t>26/09/2021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426BE-34CB-43A3-8E32-DE570727F2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E6AF1B-9430-4858-8E00-2132BF983F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75A98-44E1-47B4-A54A-79CE049FFE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291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7CF87-1442-439F-BFD6-3A866B7D85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Overview of MSDO Contribution Process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26CC1C-D0FF-4AB4-8B7D-8BFF45B5FE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330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E41B4-9A5F-4BD8-BD7A-A2FA037F1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 legal artefacts</a:t>
            </a:r>
          </a:p>
        </p:txBody>
      </p:sp>
      <p:sp>
        <p:nvSpPr>
          <p:cNvPr id="3" name="Rectangle: Folded Corner 2">
            <a:extLst>
              <a:ext uri="{FF2B5EF4-FFF2-40B4-BE49-F238E27FC236}">
                <a16:creationId xmlns:a16="http://schemas.microsoft.com/office/drawing/2014/main" id="{CF4F9CFE-359B-47F0-BD03-1EBBC2FE0297}"/>
              </a:ext>
            </a:extLst>
          </p:cNvPr>
          <p:cNvSpPr/>
          <p:nvPr/>
        </p:nvSpPr>
        <p:spPr>
          <a:xfrm>
            <a:off x="1474237" y="2081342"/>
            <a:ext cx="1101012" cy="1623527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1EB576-81F7-4E53-B414-FBC087CA4F80}"/>
              </a:ext>
            </a:extLst>
          </p:cNvPr>
          <p:cNvSpPr txBox="1"/>
          <p:nvPr/>
        </p:nvSpPr>
        <p:spPr>
          <a:xfrm>
            <a:off x="1408922" y="1567543"/>
            <a:ext cx="2954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Participation Agreement (PA)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7E58B3-FE8A-4167-9A02-40ED8C966AFB}"/>
              </a:ext>
            </a:extLst>
          </p:cNvPr>
          <p:cNvSpPr txBox="1"/>
          <p:nvPr/>
        </p:nvSpPr>
        <p:spPr>
          <a:xfrm>
            <a:off x="1408922" y="4237022"/>
            <a:ext cx="42813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Addresses need to identify in contributions: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Patentable Interest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And use of copyright in Contributions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9A9657-2CCE-4B77-A1F5-644E25598D79}"/>
              </a:ext>
            </a:extLst>
          </p:cNvPr>
          <p:cNvSpPr txBox="1"/>
          <p:nvPr/>
        </p:nvSpPr>
        <p:spPr>
          <a:xfrm>
            <a:off x="942392" y="6279502"/>
            <a:ext cx="7837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Based on a generic  unbranded  version of TM Forum legal concepts and language</a:t>
            </a:r>
          </a:p>
        </p:txBody>
      </p:sp>
      <p:sp>
        <p:nvSpPr>
          <p:cNvPr id="7" name="Rectangle: Folded Corner 6">
            <a:extLst>
              <a:ext uri="{FF2B5EF4-FFF2-40B4-BE49-F238E27FC236}">
                <a16:creationId xmlns:a16="http://schemas.microsoft.com/office/drawing/2014/main" id="{8E3B437A-4CB6-4326-9453-161F6B5C1A7B}"/>
              </a:ext>
            </a:extLst>
          </p:cNvPr>
          <p:cNvSpPr/>
          <p:nvPr/>
        </p:nvSpPr>
        <p:spPr>
          <a:xfrm>
            <a:off x="7057053" y="2109641"/>
            <a:ext cx="1101012" cy="1623527"/>
          </a:xfrm>
          <a:prstGeom prst="foldedCorne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785E4A-8024-4BE3-9A24-AA026EC760C2}"/>
              </a:ext>
            </a:extLst>
          </p:cNvPr>
          <p:cNvSpPr txBox="1"/>
          <p:nvPr/>
        </p:nvSpPr>
        <p:spPr>
          <a:xfrm>
            <a:off x="6973078" y="1506022"/>
            <a:ext cx="3755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Joint document Copyright and License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E1CE45-A06B-4A03-8BD5-CBF58537464B}"/>
              </a:ext>
            </a:extLst>
          </p:cNvPr>
          <p:cNvSpPr txBox="1"/>
          <p:nvPr/>
        </p:nvSpPr>
        <p:spPr>
          <a:xfrm>
            <a:off x="6848748" y="4237022"/>
            <a:ext cx="534838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Clarifies who holds copyright of the combined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Address licence terms for material form participants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Grant license on created Joint document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Addresses need to identify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Patentable Interest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And use of copyright on Contribution </a:t>
            </a:r>
          </a:p>
        </p:txBody>
      </p:sp>
    </p:spTree>
    <p:extLst>
      <p:ext uri="{BB962C8B-B14F-4D97-AF65-F5344CB8AC3E}">
        <p14:creationId xmlns:p14="http://schemas.microsoft.com/office/powerpoint/2010/main" val="2173148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DD902-DF68-4AFD-B03A-9F9A3DFE9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</a:t>
            </a:r>
          </a:p>
        </p:txBody>
      </p:sp>
      <p:sp>
        <p:nvSpPr>
          <p:cNvPr id="3" name="Block Arc 2">
            <a:extLst>
              <a:ext uri="{FF2B5EF4-FFF2-40B4-BE49-F238E27FC236}">
                <a16:creationId xmlns:a16="http://schemas.microsoft.com/office/drawing/2014/main" id="{9260DF25-D3F6-462A-BFAB-DDC3D04CCD02}"/>
              </a:ext>
            </a:extLst>
          </p:cNvPr>
          <p:cNvSpPr/>
          <p:nvPr/>
        </p:nvSpPr>
        <p:spPr>
          <a:xfrm>
            <a:off x="1039111" y="2440192"/>
            <a:ext cx="494043" cy="511277"/>
          </a:xfrm>
          <a:prstGeom prst="blockArc">
            <a:avLst>
              <a:gd name="adj1" fmla="val 10800000"/>
              <a:gd name="adj2" fmla="val 10665427"/>
              <a:gd name="adj3" fmla="val 206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1FEF19-4FF1-4128-B65E-FB020A86E1D8}"/>
              </a:ext>
            </a:extLst>
          </p:cNvPr>
          <p:cNvSpPr txBox="1"/>
          <p:nvPr/>
        </p:nvSpPr>
        <p:spPr>
          <a:xfrm>
            <a:off x="921128" y="1474839"/>
            <a:ext cx="1224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Work Item </a:t>
            </a:r>
          </a:p>
          <a:p>
            <a:r>
              <a:rPr lang="en-GB" dirty="0"/>
              <a:t>Identified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0A66811-EA0E-465C-8271-B832AB77D7DF}"/>
              </a:ext>
            </a:extLst>
          </p:cNvPr>
          <p:cNvCxnSpPr/>
          <p:nvPr/>
        </p:nvCxnSpPr>
        <p:spPr>
          <a:xfrm>
            <a:off x="1533154" y="2695830"/>
            <a:ext cx="1455174" cy="0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: Folded Corner 6">
            <a:extLst>
              <a:ext uri="{FF2B5EF4-FFF2-40B4-BE49-F238E27FC236}">
                <a16:creationId xmlns:a16="http://schemas.microsoft.com/office/drawing/2014/main" id="{75B6DE7C-E29A-4476-B1F1-667039A10C1D}"/>
              </a:ext>
            </a:extLst>
          </p:cNvPr>
          <p:cNvSpPr/>
          <p:nvPr/>
        </p:nvSpPr>
        <p:spPr>
          <a:xfrm>
            <a:off x="2714230" y="2913252"/>
            <a:ext cx="354563" cy="646332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Block Arc 7">
            <a:extLst>
              <a:ext uri="{FF2B5EF4-FFF2-40B4-BE49-F238E27FC236}">
                <a16:creationId xmlns:a16="http://schemas.microsoft.com/office/drawing/2014/main" id="{48F27E40-5562-4557-9E58-4D8DEBFA37F0}"/>
              </a:ext>
            </a:extLst>
          </p:cNvPr>
          <p:cNvSpPr/>
          <p:nvPr/>
        </p:nvSpPr>
        <p:spPr>
          <a:xfrm>
            <a:off x="3000554" y="2440192"/>
            <a:ext cx="494043" cy="511277"/>
          </a:xfrm>
          <a:prstGeom prst="blockArc">
            <a:avLst>
              <a:gd name="adj1" fmla="val 10800000"/>
              <a:gd name="adj2" fmla="val 10665427"/>
              <a:gd name="adj3" fmla="val 206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566851-8B2A-4170-95B6-39A4CADB65F3}"/>
              </a:ext>
            </a:extLst>
          </p:cNvPr>
          <p:cNvSpPr txBox="1"/>
          <p:nvPr/>
        </p:nvSpPr>
        <p:spPr>
          <a:xfrm>
            <a:off x="2635548" y="1474839"/>
            <a:ext cx="16632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Joint Document</a:t>
            </a:r>
          </a:p>
          <a:p>
            <a:r>
              <a:rPr lang="en-GB" dirty="0"/>
              <a:t>Work Item </a:t>
            </a:r>
          </a:p>
          <a:p>
            <a:r>
              <a:rPr lang="en-GB" dirty="0"/>
              <a:t>Commences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CF9E6E-5D67-4E7E-813E-ACD20D71D758}"/>
              </a:ext>
            </a:extLst>
          </p:cNvPr>
          <p:cNvSpPr txBox="1"/>
          <p:nvPr/>
        </p:nvSpPr>
        <p:spPr>
          <a:xfrm>
            <a:off x="4132006" y="850728"/>
            <a:ext cx="5114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Based on agreement per work item Joint Documents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BBD6DA-71B4-4D2E-A3E1-3C77D9C4C2BF}"/>
              </a:ext>
            </a:extLst>
          </p:cNvPr>
          <p:cNvCxnSpPr>
            <a:cxnSpLocks/>
          </p:cNvCxnSpPr>
          <p:nvPr/>
        </p:nvCxnSpPr>
        <p:spPr>
          <a:xfrm>
            <a:off x="3494597" y="2692705"/>
            <a:ext cx="6086292" cy="0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Block Arc 12">
            <a:extLst>
              <a:ext uri="{FF2B5EF4-FFF2-40B4-BE49-F238E27FC236}">
                <a16:creationId xmlns:a16="http://schemas.microsoft.com/office/drawing/2014/main" id="{BE8E6EC2-161C-4993-BB46-45B52E46E8CC}"/>
              </a:ext>
            </a:extLst>
          </p:cNvPr>
          <p:cNvSpPr/>
          <p:nvPr/>
        </p:nvSpPr>
        <p:spPr>
          <a:xfrm>
            <a:off x="9543829" y="2440192"/>
            <a:ext cx="494043" cy="511277"/>
          </a:xfrm>
          <a:prstGeom prst="blockArc">
            <a:avLst>
              <a:gd name="adj1" fmla="val 10800000"/>
              <a:gd name="adj2" fmla="val 10665427"/>
              <a:gd name="adj3" fmla="val 206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C5282D-4883-4E38-A736-971ECCCCD3A8}"/>
              </a:ext>
            </a:extLst>
          </p:cNvPr>
          <p:cNvSpPr txBox="1"/>
          <p:nvPr/>
        </p:nvSpPr>
        <p:spPr>
          <a:xfrm>
            <a:off x="9031432" y="1474839"/>
            <a:ext cx="16632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Joint Document</a:t>
            </a:r>
          </a:p>
          <a:p>
            <a:r>
              <a:rPr lang="en-GB" dirty="0"/>
              <a:t>Agreed by </a:t>
            </a:r>
          </a:p>
          <a:p>
            <a:r>
              <a:rPr lang="en-GB" dirty="0"/>
              <a:t>Participants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91A3EE-1D8F-4D99-BB5E-1108450584CD}"/>
              </a:ext>
            </a:extLst>
          </p:cNvPr>
          <p:cNvSpPr txBox="1"/>
          <p:nvPr/>
        </p:nvSpPr>
        <p:spPr>
          <a:xfrm>
            <a:off x="1533154" y="2794324"/>
            <a:ext cx="109350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/>
              <a:t>Opt</a:t>
            </a:r>
            <a:r>
              <a:rPr lang="en-GB" sz="1400" dirty="0"/>
              <a:t> –in </a:t>
            </a:r>
          </a:p>
          <a:p>
            <a:r>
              <a:rPr lang="en-GB" sz="1400" dirty="0"/>
              <a:t>participants </a:t>
            </a:r>
          </a:p>
          <a:p>
            <a:r>
              <a:rPr lang="en-GB" sz="1400" dirty="0"/>
              <a:t>Sign PA</a:t>
            </a:r>
          </a:p>
        </p:txBody>
      </p:sp>
      <p:sp>
        <p:nvSpPr>
          <p:cNvPr id="16" name="Rectangle: Folded Corner 15">
            <a:extLst>
              <a:ext uri="{FF2B5EF4-FFF2-40B4-BE49-F238E27FC236}">
                <a16:creationId xmlns:a16="http://schemas.microsoft.com/office/drawing/2014/main" id="{FF79BBD0-C1E1-4983-8535-D6447BCF8AD4}"/>
              </a:ext>
            </a:extLst>
          </p:cNvPr>
          <p:cNvSpPr/>
          <p:nvPr/>
        </p:nvSpPr>
        <p:spPr>
          <a:xfrm>
            <a:off x="11428544" y="3043102"/>
            <a:ext cx="606535" cy="923331"/>
          </a:xfrm>
          <a:prstGeom prst="foldedCorne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6B90788-781B-4DD1-97BE-DF305942DC30}"/>
              </a:ext>
            </a:extLst>
          </p:cNvPr>
          <p:cNvCxnSpPr/>
          <p:nvPr/>
        </p:nvCxnSpPr>
        <p:spPr>
          <a:xfrm>
            <a:off x="10037872" y="2692705"/>
            <a:ext cx="1455174" cy="0"/>
          </a:xfrm>
          <a:prstGeom prst="line">
            <a:avLst/>
          </a:prstGeom>
          <a:ln w="1270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Block Arc 19">
            <a:extLst>
              <a:ext uri="{FF2B5EF4-FFF2-40B4-BE49-F238E27FC236}">
                <a16:creationId xmlns:a16="http://schemas.microsoft.com/office/drawing/2014/main" id="{5B764942-1392-4EF4-8526-B8B081163A2C}"/>
              </a:ext>
            </a:extLst>
          </p:cNvPr>
          <p:cNvSpPr/>
          <p:nvPr/>
        </p:nvSpPr>
        <p:spPr>
          <a:xfrm>
            <a:off x="11485644" y="2441552"/>
            <a:ext cx="494043" cy="511277"/>
          </a:xfrm>
          <a:prstGeom prst="blockArc">
            <a:avLst>
              <a:gd name="adj1" fmla="val 10800000"/>
              <a:gd name="adj2" fmla="val 10665427"/>
              <a:gd name="adj3" fmla="val 20675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C48917-3958-45A9-8A2F-555A0C0BB8AC}"/>
              </a:ext>
            </a:extLst>
          </p:cNvPr>
          <p:cNvSpPr txBox="1"/>
          <p:nvPr/>
        </p:nvSpPr>
        <p:spPr>
          <a:xfrm>
            <a:off x="11016388" y="1495460"/>
            <a:ext cx="11651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Joint </a:t>
            </a:r>
          </a:p>
          <a:p>
            <a:r>
              <a:rPr lang="en-GB" dirty="0"/>
              <a:t>Document</a:t>
            </a:r>
          </a:p>
          <a:p>
            <a:r>
              <a:rPr lang="en-GB" dirty="0"/>
              <a:t>Available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B2EEAB-D6CD-4B2C-A8F6-82B8A8017B9D}"/>
              </a:ext>
            </a:extLst>
          </p:cNvPr>
          <p:cNvSpPr txBox="1"/>
          <p:nvPr/>
        </p:nvSpPr>
        <p:spPr>
          <a:xfrm>
            <a:off x="10921815" y="4044212"/>
            <a:ext cx="128349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Joint </a:t>
            </a:r>
          </a:p>
          <a:p>
            <a:r>
              <a:rPr lang="en-GB" dirty="0"/>
              <a:t>Document</a:t>
            </a:r>
          </a:p>
          <a:p>
            <a:r>
              <a:rPr lang="en-GB" dirty="0"/>
              <a:t>With</a:t>
            </a:r>
          </a:p>
          <a:p>
            <a:r>
              <a:rPr lang="en-GB" dirty="0"/>
              <a:t>Copyright</a:t>
            </a:r>
          </a:p>
          <a:p>
            <a:r>
              <a:rPr lang="en-GB" dirty="0"/>
              <a:t> and </a:t>
            </a:r>
          </a:p>
          <a:p>
            <a:r>
              <a:rPr lang="en-GB" dirty="0"/>
              <a:t>License</a:t>
            </a:r>
          </a:p>
          <a:p>
            <a:r>
              <a:rPr lang="en-GB"/>
              <a:t>Open issue:</a:t>
            </a:r>
            <a:endParaRPr lang="en-GB" dirty="0"/>
          </a:p>
          <a:p>
            <a:r>
              <a:rPr lang="en-GB" dirty="0"/>
              <a:t>Publication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2AE3D72-3E86-46F7-8569-9FDAA733ED31}"/>
              </a:ext>
            </a:extLst>
          </p:cNvPr>
          <p:cNvSpPr/>
          <p:nvPr/>
        </p:nvSpPr>
        <p:spPr>
          <a:xfrm>
            <a:off x="3230682" y="3586942"/>
            <a:ext cx="6729963" cy="6883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A165EDB-FC2C-443F-894B-AE12534DA0ED}"/>
              </a:ext>
            </a:extLst>
          </p:cNvPr>
          <p:cNvSpPr/>
          <p:nvPr/>
        </p:nvSpPr>
        <p:spPr>
          <a:xfrm>
            <a:off x="3292012" y="5356248"/>
            <a:ext cx="6729963" cy="6883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: Folded Corner 24">
            <a:extLst>
              <a:ext uri="{FF2B5EF4-FFF2-40B4-BE49-F238E27FC236}">
                <a16:creationId xmlns:a16="http://schemas.microsoft.com/office/drawing/2014/main" id="{6C8A1592-04A6-47FC-96E6-106CA7FADCD9}"/>
              </a:ext>
            </a:extLst>
          </p:cNvPr>
          <p:cNvSpPr/>
          <p:nvPr/>
        </p:nvSpPr>
        <p:spPr>
          <a:xfrm>
            <a:off x="7422880" y="4356858"/>
            <a:ext cx="354563" cy="646332"/>
          </a:xfrm>
          <a:prstGeom prst="foldedCorner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: Folded Corner 25">
            <a:extLst>
              <a:ext uri="{FF2B5EF4-FFF2-40B4-BE49-F238E27FC236}">
                <a16:creationId xmlns:a16="http://schemas.microsoft.com/office/drawing/2014/main" id="{0DDE3C52-D278-4E51-82CB-40AC561D0185}"/>
              </a:ext>
            </a:extLst>
          </p:cNvPr>
          <p:cNvSpPr/>
          <p:nvPr/>
        </p:nvSpPr>
        <p:spPr>
          <a:xfrm>
            <a:off x="8453119" y="4351995"/>
            <a:ext cx="354563" cy="646332"/>
          </a:xfrm>
          <a:prstGeom prst="foldedCorner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: Folded Corner 27">
            <a:extLst>
              <a:ext uri="{FF2B5EF4-FFF2-40B4-BE49-F238E27FC236}">
                <a16:creationId xmlns:a16="http://schemas.microsoft.com/office/drawing/2014/main" id="{A9E32C0D-E21E-4C37-BB0A-D54DCA960331}"/>
              </a:ext>
            </a:extLst>
          </p:cNvPr>
          <p:cNvSpPr/>
          <p:nvPr/>
        </p:nvSpPr>
        <p:spPr>
          <a:xfrm>
            <a:off x="4492266" y="4325203"/>
            <a:ext cx="354563" cy="646332"/>
          </a:xfrm>
          <a:prstGeom prst="foldedCorner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594D73-28B1-4AC0-A46F-819B42EE2AD0}"/>
              </a:ext>
            </a:extLst>
          </p:cNvPr>
          <p:cNvSpPr txBox="1"/>
          <p:nvPr/>
        </p:nvSpPr>
        <p:spPr>
          <a:xfrm>
            <a:off x="3986410" y="5013708"/>
            <a:ext cx="5557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Draft contributions on Confluence Page (versioned Word)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75C3225-52E9-4E84-9A03-91DC6AD49CEB}"/>
              </a:ext>
            </a:extLst>
          </p:cNvPr>
          <p:cNvSpPr txBox="1"/>
          <p:nvPr/>
        </p:nvSpPr>
        <p:spPr>
          <a:xfrm>
            <a:off x="1697198" y="3588651"/>
            <a:ext cx="12884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Participants</a:t>
            </a:r>
          </a:p>
          <a:p>
            <a:r>
              <a:rPr lang="en-GB" dirty="0"/>
              <a:t>Read Write </a:t>
            </a:r>
          </a:p>
          <a:p>
            <a:r>
              <a:rPr lang="en-GB" dirty="0"/>
              <a:t>Access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8D576D-CC48-4941-BD42-25C84755FD0B}"/>
              </a:ext>
            </a:extLst>
          </p:cNvPr>
          <p:cNvSpPr txBox="1"/>
          <p:nvPr/>
        </p:nvSpPr>
        <p:spPr>
          <a:xfrm>
            <a:off x="1459166" y="5342280"/>
            <a:ext cx="18365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Non-Participants</a:t>
            </a:r>
          </a:p>
          <a:p>
            <a:r>
              <a:rPr lang="en-GB" dirty="0"/>
              <a:t>Read only Access </a:t>
            </a:r>
          </a:p>
          <a:p>
            <a:r>
              <a:rPr lang="en-GB" dirty="0"/>
              <a:t>To confluence</a:t>
            </a:r>
          </a:p>
        </p:txBody>
      </p:sp>
      <p:sp>
        <p:nvSpPr>
          <p:cNvPr id="32" name="Rectangle: Folded Corner 31">
            <a:extLst>
              <a:ext uri="{FF2B5EF4-FFF2-40B4-BE49-F238E27FC236}">
                <a16:creationId xmlns:a16="http://schemas.microsoft.com/office/drawing/2014/main" id="{EB6C8EC3-0675-4FBF-8B06-642DF8F40778}"/>
              </a:ext>
            </a:extLst>
          </p:cNvPr>
          <p:cNvSpPr/>
          <p:nvPr/>
        </p:nvSpPr>
        <p:spPr>
          <a:xfrm>
            <a:off x="3917775" y="3668943"/>
            <a:ext cx="322261" cy="482335"/>
          </a:xfrm>
          <a:prstGeom prst="foldedCorner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row: Bent 32">
            <a:extLst>
              <a:ext uri="{FF2B5EF4-FFF2-40B4-BE49-F238E27FC236}">
                <a16:creationId xmlns:a16="http://schemas.microsoft.com/office/drawing/2014/main" id="{552583C5-87A5-4B1A-A54D-0C23B5E728F4}"/>
              </a:ext>
            </a:extLst>
          </p:cNvPr>
          <p:cNvSpPr/>
          <p:nvPr/>
        </p:nvSpPr>
        <p:spPr>
          <a:xfrm rot="5400000">
            <a:off x="4321802" y="3878655"/>
            <a:ext cx="369332" cy="485896"/>
          </a:xfrm>
          <a:prstGeom prst="ben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4" name="Rectangle: Folded Corner 33">
            <a:extLst>
              <a:ext uri="{FF2B5EF4-FFF2-40B4-BE49-F238E27FC236}">
                <a16:creationId xmlns:a16="http://schemas.microsoft.com/office/drawing/2014/main" id="{3C6EC230-C8D6-4255-82CF-1728E4409E61}"/>
              </a:ext>
            </a:extLst>
          </p:cNvPr>
          <p:cNvSpPr/>
          <p:nvPr/>
        </p:nvSpPr>
        <p:spPr>
          <a:xfrm>
            <a:off x="7867688" y="3658942"/>
            <a:ext cx="322261" cy="482335"/>
          </a:xfrm>
          <a:prstGeom prst="foldedCorner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row: Bent 34">
            <a:extLst>
              <a:ext uri="{FF2B5EF4-FFF2-40B4-BE49-F238E27FC236}">
                <a16:creationId xmlns:a16="http://schemas.microsoft.com/office/drawing/2014/main" id="{0E9F819D-A86E-4BAC-A62D-6DA0EC4AE6AB}"/>
              </a:ext>
            </a:extLst>
          </p:cNvPr>
          <p:cNvSpPr/>
          <p:nvPr/>
        </p:nvSpPr>
        <p:spPr>
          <a:xfrm rot="5400000">
            <a:off x="8289802" y="3884218"/>
            <a:ext cx="369332" cy="485896"/>
          </a:xfrm>
          <a:prstGeom prst="ben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6" name="Arrow: Bent 35">
            <a:extLst>
              <a:ext uri="{FF2B5EF4-FFF2-40B4-BE49-F238E27FC236}">
                <a16:creationId xmlns:a16="http://schemas.microsoft.com/office/drawing/2014/main" id="{59F76647-5B08-4DBD-807C-A14A5FDB1D77}"/>
              </a:ext>
            </a:extLst>
          </p:cNvPr>
          <p:cNvSpPr/>
          <p:nvPr/>
        </p:nvSpPr>
        <p:spPr>
          <a:xfrm>
            <a:off x="7477571" y="3859352"/>
            <a:ext cx="369332" cy="485896"/>
          </a:xfrm>
          <a:prstGeom prst="ben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7" name="Rectangle: Folded Corner 36">
            <a:extLst>
              <a:ext uri="{FF2B5EF4-FFF2-40B4-BE49-F238E27FC236}">
                <a16:creationId xmlns:a16="http://schemas.microsoft.com/office/drawing/2014/main" id="{40763CAC-D2FB-4003-B638-F308878C81A8}"/>
              </a:ext>
            </a:extLst>
          </p:cNvPr>
          <p:cNvSpPr/>
          <p:nvPr/>
        </p:nvSpPr>
        <p:spPr>
          <a:xfrm>
            <a:off x="5423683" y="5431267"/>
            <a:ext cx="338320" cy="544322"/>
          </a:xfrm>
          <a:prstGeom prst="foldedCorner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88816A-14EA-4B9C-88D3-54CD35E9E443}"/>
              </a:ext>
            </a:extLst>
          </p:cNvPr>
          <p:cNvSpPr txBox="1"/>
          <p:nvPr/>
        </p:nvSpPr>
        <p:spPr>
          <a:xfrm>
            <a:off x="3403950" y="5531426"/>
            <a:ext cx="2060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Uncontrolled copies</a:t>
            </a:r>
          </a:p>
        </p:txBody>
      </p:sp>
      <p:pic>
        <p:nvPicPr>
          <p:cNvPr id="40" name="Graphic 39" descr="Email with solid fill">
            <a:extLst>
              <a:ext uri="{FF2B5EF4-FFF2-40B4-BE49-F238E27FC236}">
                <a16:creationId xmlns:a16="http://schemas.microsoft.com/office/drawing/2014/main" id="{D5B05666-7BFF-48F4-89E6-6F4D03A0FF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38284" y="5469633"/>
            <a:ext cx="492918" cy="492918"/>
          </a:xfrm>
          <a:prstGeom prst="rect">
            <a:avLst/>
          </a:prstGeom>
        </p:spPr>
      </p:pic>
      <p:sp>
        <p:nvSpPr>
          <p:cNvPr id="41" name="Arrow: Bent 40">
            <a:extLst>
              <a:ext uri="{FF2B5EF4-FFF2-40B4-BE49-F238E27FC236}">
                <a16:creationId xmlns:a16="http://schemas.microsoft.com/office/drawing/2014/main" id="{4F745808-FD7F-46BF-BCDA-D1420F3BDCEE}"/>
              </a:ext>
            </a:extLst>
          </p:cNvPr>
          <p:cNvSpPr/>
          <p:nvPr/>
        </p:nvSpPr>
        <p:spPr>
          <a:xfrm>
            <a:off x="6164029" y="3914582"/>
            <a:ext cx="388614" cy="1091435"/>
          </a:xfrm>
          <a:prstGeom prst="ben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DCD0ED4-4AC7-4A90-B012-1260601C2187}"/>
              </a:ext>
            </a:extLst>
          </p:cNvPr>
          <p:cNvSpPr txBox="1"/>
          <p:nvPr/>
        </p:nvSpPr>
        <p:spPr>
          <a:xfrm>
            <a:off x="6198062" y="6051340"/>
            <a:ext cx="1975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Emailed comments</a:t>
            </a:r>
          </a:p>
        </p:txBody>
      </p:sp>
      <p:sp>
        <p:nvSpPr>
          <p:cNvPr id="43" name="Flowchart: Magnetic Disk 42">
            <a:extLst>
              <a:ext uri="{FF2B5EF4-FFF2-40B4-BE49-F238E27FC236}">
                <a16:creationId xmlns:a16="http://schemas.microsoft.com/office/drawing/2014/main" id="{B72B83E0-0F01-4899-9F6C-E981D554BAED}"/>
              </a:ext>
            </a:extLst>
          </p:cNvPr>
          <p:cNvSpPr/>
          <p:nvPr/>
        </p:nvSpPr>
        <p:spPr>
          <a:xfrm>
            <a:off x="3661368" y="4437767"/>
            <a:ext cx="288087" cy="454659"/>
          </a:xfrm>
          <a:prstGeom prst="flowChartMagneticDisk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Arrow: Bent 43">
            <a:extLst>
              <a:ext uri="{FF2B5EF4-FFF2-40B4-BE49-F238E27FC236}">
                <a16:creationId xmlns:a16="http://schemas.microsoft.com/office/drawing/2014/main" id="{18CEE52F-9AF3-4278-B5E8-4AC9BE0424FE}"/>
              </a:ext>
            </a:extLst>
          </p:cNvPr>
          <p:cNvSpPr/>
          <p:nvPr/>
        </p:nvSpPr>
        <p:spPr>
          <a:xfrm rot="5400000">
            <a:off x="5109126" y="4579642"/>
            <a:ext cx="369332" cy="705412"/>
          </a:xfrm>
          <a:prstGeom prst="ben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117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</Words>
  <Application>Microsoft Office PowerPoint</Application>
  <PresentationFormat>Widescreen</PresentationFormat>
  <Paragraphs>47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Overview of MSDO Contribution Process</vt:lpstr>
      <vt:lpstr>Two legal artefacts</vt:lpstr>
      <vt:lpstr>Process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MSDO Contribution process</dc:title>
  <dc:creator>David Milham</dc:creator>
  <cp:lastModifiedBy>David Milham</cp:lastModifiedBy>
  <cp:revision>2</cp:revision>
  <dcterms:created xsi:type="dcterms:W3CDTF">2021-09-26T08:19:09Z</dcterms:created>
  <dcterms:modified xsi:type="dcterms:W3CDTF">2021-09-26T09:07:09Z</dcterms:modified>
</cp:coreProperties>
</file>