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9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49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59DDA4-9C05-4953-9E9D-832DC5D8D0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45A7F64-7ABB-4EC1-B0A2-46C01BB170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B87B48-3618-4374-AF45-853F0F988A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BA865-6322-45C4-8A63-358D1807AF74}" type="datetimeFigureOut">
              <a:rPr lang="en-GB" smtClean="0"/>
              <a:t>17/08/2021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EF94E-DA1F-49AD-902E-06681DB173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A67452-081B-424D-B897-5D37799004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43911-DF47-4F59-9135-AF7E60713B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9174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915650-8738-46F3-914B-9BD9621B59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0B6575D-9172-4313-AE17-BC55B9E4E3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92BE74-5FE0-4901-9DB5-E21DC5DE4A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BA865-6322-45C4-8A63-358D1807AF74}" type="datetimeFigureOut">
              <a:rPr lang="en-GB" smtClean="0"/>
              <a:t>17/08/2021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2A72E4-0B6B-4FA6-9F1D-3651669B31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E3F3D6-072B-4616-B92A-068E17BA2F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43911-DF47-4F59-9135-AF7E60713B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02342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6937037-B824-445D-BF32-1EDE18EEC19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2B7F500-B221-4758-8AB2-BD0C3F2496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8E66A1-2603-41F7-AAED-81AA0ECE6E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BA865-6322-45C4-8A63-358D1807AF74}" type="datetimeFigureOut">
              <a:rPr lang="en-GB" smtClean="0"/>
              <a:t>17/08/2021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6B48B7-5BF5-4EAD-82DB-5DD581FEE3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32A9DC-80D2-4285-B99D-1DA0AFD5F3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43911-DF47-4F59-9135-AF7E60713B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7681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082DAF-0920-4C17-94B7-0A1A4BC0E8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5B88BD-DFF3-4FAD-9B08-BECA44C009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ABB2D8-FFBA-4F58-891A-E6937C07A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BA865-6322-45C4-8A63-358D1807AF74}" type="datetimeFigureOut">
              <a:rPr lang="en-GB" smtClean="0"/>
              <a:t>17/08/2021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91C63A-EADB-46B9-B46E-132931D6C0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CBF018-77B0-45EA-998D-A0181051F8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43911-DF47-4F59-9135-AF7E60713B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51369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873A81-CF84-4DEA-9CE1-100EF9E5F9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8E10B4-5776-49C7-9762-FB09555948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4E7733-8D84-4B37-B20A-2CB47946E3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BA865-6322-45C4-8A63-358D1807AF74}" type="datetimeFigureOut">
              <a:rPr lang="en-GB" smtClean="0"/>
              <a:t>17/08/2021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2756F6-204F-4E53-A145-9E3E3D2700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E5AD36-6C0F-4634-A382-0D985166A0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43911-DF47-4F59-9135-AF7E60713B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004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028803-1E13-4EE6-A62D-7CC11A0AB0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4CFE30-AB34-4363-9409-B8FCA521667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D6463B-253F-487B-BE7F-D5D304E0D4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17EA97-AE80-4A69-BA61-7EC067C98B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BA865-6322-45C4-8A63-358D1807AF74}" type="datetimeFigureOut">
              <a:rPr lang="en-GB" smtClean="0"/>
              <a:t>17/08/2021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07B46A-5D1A-4406-8CCB-67A256300E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B01F3B-7A3F-45CE-B1C5-35921622D0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43911-DF47-4F59-9135-AF7E60713B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74163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3FBEA1-E03A-4457-8A54-B10A752BB7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19B337-4464-42B7-A1BA-9B7F8CB904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B6E4FFA-EE65-4F51-911C-425C6EBFBD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4DB8151-7C7E-4C24-863F-25104ABF87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FF08B5B-0B0E-4DB5-A223-E8623E6354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CC0622D-3259-45D7-B194-276CD7F0AE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BA865-6322-45C4-8A63-358D1807AF74}" type="datetimeFigureOut">
              <a:rPr lang="en-GB" smtClean="0"/>
              <a:t>17/08/2021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6228A70-C4C1-4AD6-8C81-E36809189D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24B1EAB-10D1-4BB2-94AA-95A0FE289D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43911-DF47-4F59-9135-AF7E60713B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6400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C3DD6F-BB08-4C78-96F4-7D78503C90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6F6675D-356A-436B-85B3-E6E02686E3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BA865-6322-45C4-8A63-358D1807AF74}" type="datetimeFigureOut">
              <a:rPr lang="en-GB" smtClean="0"/>
              <a:t>17/08/2021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6F0D2A-204F-4D6A-A9D4-243FDBB907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55D446-2AB8-40A2-B7C7-D2C1B9BC1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43911-DF47-4F59-9135-AF7E60713B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30815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D10B589-D52A-44B6-82D5-516D7855AC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BA865-6322-45C4-8A63-358D1807AF74}" type="datetimeFigureOut">
              <a:rPr lang="en-GB" smtClean="0"/>
              <a:t>17/08/2021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ACE53AB-7FE6-46E8-8CA5-DCB79ED89B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D07EB2-692C-498F-9C60-16F96EC315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43911-DF47-4F59-9135-AF7E60713B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7480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BBF917-BACE-467B-8779-A5F12E6A2D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1A47E2-7C88-4C46-A743-20D2DF747E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8F84316-480B-4524-A1B9-97890187CA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17C20D-EAFB-47B8-9296-DBD77F9D77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BA865-6322-45C4-8A63-358D1807AF74}" type="datetimeFigureOut">
              <a:rPr lang="en-GB" smtClean="0"/>
              <a:t>17/08/2021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8440D4-D194-43F5-8A96-D10FCEAAE5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42EAFE-1CD6-4A8E-ACDD-DF8375A3A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43911-DF47-4F59-9135-AF7E60713B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70458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F42F42-23DB-4BEF-964C-D0292E25A2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7A72827-EA15-4DC5-8B03-50E67706C5E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9DA5556-B2F0-43A4-8144-332A52B858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8858EF-00E1-48E6-B52E-85D0003406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BA865-6322-45C4-8A63-358D1807AF74}" type="datetimeFigureOut">
              <a:rPr lang="en-GB" smtClean="0"/>
              <a:t>17/08/2021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BE6512-F4A9-4E29-B2BF-038E79F8EB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A9AF00-3AE2-4F61-A4D5-AC2164952E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43911-DF47-4F59-9135-AF7E60713B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0633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F280445-0ECD-4B45-8387-D8655E04C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8BE5C4-E934-4595-8124-57BBE328FE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06B5A0-194C-4A65-821F-F7DA1C332CB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3BA865-6322-45C4-8A63-358D1807AF74}" type="datetimeFigureOut">
              <a:rPr lang="en-GB" smtClean="0"/>
              <a:t>17/08/2021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C4CCF9-F057-4550-933C-9896490A5F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B86216-62F3-4BA1-A850-ED182C0645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B43911-DF47-4F59-9135-AF7E60713B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8067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projects.tmforum.org/wiki/pages/viewpage.action?pageId=162962481" TargetMode="External"/><Relationship Id="rId2" Type="http://schemas.openxmlformats.org/officeDocument/2006/relationships/hyperlink" Target="https://projects.tmforum.org/wiki/pages/viewpage.action?pageId=162965390&amp;src=contextnavpagetreemode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projects.tmforum.org/wiki/display/ASC/WP02++Landscape+and+Roadmap+for+Autonomous+Networks+%28Operations+Focus%29+-+Draft+report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80F89E-401C-4324-B846-FC89266C509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AN MSDO Summary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E48D540-1C58-4B8C-BC8E-8E9382B071F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40424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7886D1-B361-412A-8D23-D839C0AF68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4BE485-6DAE-4269-99B9-983191886F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2900" lvl="0" indent="-342900" fontAlgn="auto" hangingPunct="1">
              <a:spcBef>
                <a:spcPts val="600"/>
              </a:spcBef>
              <a:buSzPts val="1000"/>
              <a:buFont typeface="Symbol" panose="05050102010706020507" pitchFamily="18" charset="2"/>
              <a:buChar char=""/>
              <a:tabLst>
                <a:tab pos="504190" algn="l"/>
                <a:tab pos="756285" algn="l"/>
                <a:tab pos="1008380" algn="l"/>
                <a:tab pos="1260475" algn="l"/>
                <a:tab pos="457200" algn="l"/>
              </a:tabLst>
            </a:pPr>
            <a:r>
              <a:rPr lang="en-GB" sz="1050" u="sng" dirty="0">
                <a:solidFill>
                  <a:srgbClr val="172B4D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Introduction</a:t>
            </a:r>
            <a:endParaRPr lang="en-GB" sz="1200" dirty="0">
              <a:solidFill>
                <a:srgbClr val="172B4D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fontAlgn="auto" hangingPunct="1">
              <a:spcBef>
                <a:spcPts val="600"/>
              </a:spcBef>
              <a:buSzPts val="1000"/>
              <a:buFont typeface="Symbol" panose="05050102010706020507" pitchFamily="18" charset="2"/>
              <a:buChar char=""/>
              <a:tabLst>
                <a:tab pos="504190" algn="l"/>
                <a:tab pos="756285" algn="l"/>
                <a:tab pos="1008380" algn="l"/>
                <a:tab pos="1260475" algn="l"/>
                <a:tab pos="457200" algn="l"/>
              </a:tabLst>
            </a:pPr>
            <a:r>
              <a:rPr lang="en-GB" sz="1050" dirty="0">
                <a:solidFill>
                  <a:srgbClr val="172B4D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Permission to record.</a:t>
            </a:r>
            <a:endParaRPr lang="en-GB" sz="1200" dirty="0">
              <a:solidFill>
                <a:srgbClr val="172B4D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fontAlgn="auto" hangingPunct="1">
              <a:spcBef>
                <a:spcPts val="600"/>
              </a:spcBef>
              <a:buSzPts val="1000"/>
              <a:buFont typeface="Symbol" panose="05050102010706020507" pitchFamily="18" charset="2"/>
              <a:buChar char=""/>
              <a:tabLst>
                <a:tab pos="504190" algn="l"/>
                <a:tab pos="756285" algn="l"/>
                <a:tab pos="1008380" algn="l"/>
                <a:tab pos="1260475" algn="l"/>
                <a:tab pos="457200" algn="l"/>
              </a:tabLst>
            </a:pPr>
            <a:r>
              <a:rPr lang="en-GB" sz="1050" dirty="0">
                <a:solidFill>
                  <a:srgbClr val="172B4D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Agenda review and location of input contributions.</a:t>
            </a:r>
            <a:endParaRPr lang="en-GB" sz="1200" dirty="0">
              <a:solidFill>
                <a:srgbClr val="172B4D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050" dirty="0">
                <a:solidFill>
                  <a:srgbClr val="172B4D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IPR proposal for joint work items: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lvl="1" indent="-285750">
              <a:buSzPts val="1000"/>
              <a:buFont typeface="Symbol" panose="05050102010706020507" pitchFamily="18" charset="2"/>
              <a:buChar char=""/>
              <a:tabLst>
                <a:tab pos="914400" algn="l"/>
              </a:tabLst>
            </a:pPr>
            <a:r>
              <a:rPr lang="en-GB" sz="1050" dirty="0">
                <a:solidFill>
                  <a:srgbClr val="172B4D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Overview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lvl="1" indent="-285750">
              <a:buSzPts val="1000"/>
              <a:buFont typeface="Symbol" panose="05050102010706020507" pitchFamily="18" charset="2"/>
              <a:buChar char=""/>
              <a:tabLst>
                <a:tab pos="914400" algn="l"/>
              </a:tabLst>
            </a:pPr>
            <a:r>
              <a:rPr lang="en-GB" sz="1050" dirty="0">
                <a:solidFill>
                  <a:srgbClr val="172B4D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Proposal to set up legal team meeting.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050" dirty="0">
                <a:solidFill>
                  <a:srgbClr val="172B4D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Feedback on Letter of Intent (formally MoU) 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lvl="1" indent="-285750" fontAlgn="auto" hangingPunct="1">
              <a:spcBef>
                <a:spcPts val="600"/>
              </a:spcBef>
              <a:buSzPts val="1000"/>
              <a:buFont typeface="Symbol" panose="05050102010706020507" pitchFamily="18" charset="2"/>
              <a:buChar char=""/>
              <a:tabLst>
                <a:tab pos="504190" algn="l"/>
                <a:tab pos="756285" algn="l"/>
                <a:tab pos="1008380" algn="l"/>
                <a:tab pos="1260475" algn="l"/>
                <a:tab pos="914400" algn="l"/>
              </a:tabLst>
            </a:pPr>
            <a:r>
              <a:rPr lang="en-GB" sz="1050" dirty="0" err="1">
                <a:solidFill>
                  <a:srgbClr val="172B4D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LoI</a:t>
            </a:r>
            <a:r>
              <a:rPr lang="en-GB" sz="1050" dirty="0">
                <a:solidFill>
                  <a:srgbClr val="172B4D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announcement of work  </a:t>
            </a:r>
            <a:endParaRPr lang="en-GB" sz="1200" dirty="0">
              <a:solidFill>
                <a:srgbClr val="172B4D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lvl="1" indent="-285750" fontAlgn="auto" hangingPunct="1">
              <a:spcBef>
                <a:spcPts val="600"/>
              </a:spcBef>
              <a:buSzPts val="1000"/>
              <a:buFont typeface="Symbol" panose="05050102010706020507" pitchFamily="18" charset="2"/>
              <a:buChar char=""/>
              <a:tabLst>
                <a:tab pos="504190" algn="l"/>
                <a:tab pos="756285" algn="l"/>
                <a:tab pos="1008380" algn="l"/>
                <a:tab pos="1260475" algn="l"/>
                <a:tab pos="914400" algn="l"/>
              </a:tabLst>
            </a:pPr>
            <a:r>
              <a:rPr lang="en-GB" sz="1050" dirty="0">
                <a:solidFill>
                  <a:srgbClr val="172B4D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Agreements needed to share, review and approved the Joint White Paper </a:t>
            </a:r>
            <a:endParaRPr lang="en-GB" sz="1200" dirty="0">
              <a:solidFill>
                <a:srgbClr val="172B4D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fontAlgn="auto" hangingPunct="1">
              <a:spcBef>
                <a:spcPts val="600"/>
              </a:spcBef>
              <a:buSzPts val="1000"/>
              <a:buFont typeface="Symbol" panose="05050102010706020507" pitchFamily="18" charset="2"/>
              <a:buChar char=""/>
              <a:tabLst>
                <a:tab pos="504190" algn="l"/>
                <a:tab pos="756285" algn="l"/>
                <a:tab pos="1008380" algn="l"/>
                <a:tab pos="1260475" algn="l"/>
                <a:tab pos="457200" algn="l"/>
              </a:tabLst>
            </a:pPr>
            <a:r>
              <a:rPr lang="en-GB" sz="1050" dirty="0">
                <a:solidFill>
                  <a:srgbClr val="172B4D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Overview /review of Work package progress</a:t>
            </a:r>
            <a:endParaRPr lang="en-GB" sz="1200" dirty="0">
              <a:solidFill>
                <a:srgbClr val="172B4D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lvl="1" indent="-285750" fontAlgn="auto" hangingPunct="1">
              <a:spcBef>
                <a:spcPts val="600"/>
              </a:spcBef>
              <a:buSzPts val="1000"/>
              <a:buFont typeface="Symbol" panose="05050102010706020507" pitchFamily="18" charset="2"/>
              <a:buChar char=""/>
              <a:tabLst>
                <a:tab pos="504190" algn="l"/>
                <a:tab pos="756285" algn="l"/>
                <a:tab pos="1008380" algn="l"/>
                <a:tab pos="1260475" algn="l"/>
                <a:tab pos="914400" algn="l"/>
              </a:tabLst>
            </a:pPr>
            <a:r>
              <a:rPr lang="en-GB" sz="1050" dirty="0">
                <a:solidFill>
                  <a:srgbClr val="172B4D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WP02 Joint WP addressing proposal in Roadmap and Landscape (Operational use caseWP02. </a:t>
            </a:r>
            <a:r>
              <a:rPr lang="en-GB" sz="1050" b="1" u="sng" dirty="0">
                <a:solidFill>
                  <a:srgbClr val="133595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2"/>
              </a:rPr>
              <a:t>Work Packages (WP)</a:t>
            </a:r>
            <a:endParaRPr lang="en-GB" sz="1200" dirty="0">
              <a:solidFill>
                <a:srgbClr val="172B4D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143000" lvl="2" indent="-228600" fontAlgn="auto" hangingPunct="1">
              <a:spcBef>
                <a:spcPts val="600"/>
              </a:spcBef>
              <a:buSzPts val="1000"/>
              <a:buFont typeface="Symbol" panose="05050102010706020507" pitchFamily="18" charset="2"/>
              <a:buChar char=""/>
              <a:tabLst>
                <a:tab pos="504190" algn="l"/>
                <a:tab pos="756285" algn="l"/>
                <a:tab pos="1008380" algn="l"/>
                <a:tab pos="1260475" algn="l"/>
                <a:tab pos="1371600" algn="l"/>
              </a:tabLst>
            </a:pPr>
            <a:r>
              <a:rPr lang="en-GB" sz="1050" dirty="0">
                <a:solidFill>
                  <a:srgbClr val="172B4D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Working page set up Need to identify SDO results / plans on Autonomous Levels</a:t>
            </a:r>
            <a:endParaRPr lang="en-GB" sz="1200" dirty="0">
              <a:solidFill>
                <a:srgbClr val="172B4D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143000" lvl="2" indent="-228600" fontAlgn="auto" hangingPunct="1">
              <a:spcBef>
                <a:spcPts val="600"/>
              </a:spcBef>
              <a:buSzPts val="1000"/>
              <a:buFont typeface="Symbol" panose="05050102010706020507" pitchFamily="18" charset="2"/>
              <a:buChar char=""/>
              <a:tabLst>
                <a:tab pos="504190" algn="l"/>
                <a:tab pos="756285" algn="l"/>
                <a:tab pos="1008380" algn="l"/>
                <a:tab pos="1260475" algn="l"/>
                <a:tab pos="1371600" algn="l"/>
              </a:tabLst>
            </a:pPr>
            <a:r>
              <a:rPr lang="en-GB" sz="1050" dirty="0">
                <a:solidFill>
                  <a:srgbClr val="172B4D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Relationship to operational models </a:t>
            </a:r>
            <a:endParaRPr lang="en-GB" sz="1200" dirty="0">
              <a:solidFill>
                <a:srgbClr val="172B4D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lvl="1" indent="-285750" fontAlgn="auto" hangingPunct="1">
              <a:spcBef>
                <a:spcPts val="600"/>
              </a:spcBef>
              <a:buSzPts val="1000"/>
              <a:buFont typeface="Symbol" panose="05050102010706020507" pitchFamily="18" charset="2"/>
              <a:buChar char=""/>
              <a:tabLst>
                <a:tab pos="504190" algn="l"/>
                <a:tab pos="756285" algn="l"/>
                <a:tab pos="1008380" algn="l"/>
                <a:tab pos="1260475" algn="l"/>
                <a:tab pos="914400" algn="l"/>
              </a:tabLst>
            </a:pPr>
            <a:r>
              <a:rPr lang="en-GB" sz="1050" dirty="0">
                <a:solidFill>
                  <a:srgbClr val="172B4D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WP04 Common operating principle </a:t>
            </a:r>
            <a:endParaRPr lang="en-GB" sz="1200" dirty="0">
              <a:solidFill>
                <a:srgbClr val="172B4D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lvl="1" indent="-285750" fontAlgn="auto" hangingPunct="1">
              <a:spcBef>
                <a:spcPts val="600"/>
              </a:spcBef>
              <a:buSzPts val="1000"/>
              <a:buFont typeface="Symbol" panose="05050102010706020507" pitchFamily="18" charset="2"/>
              <a:buChar char=""/>
              <a:tabLst>
                <a:tab pos="504190" algn="l"/>
                <a:tab pos="756285" algn="l"/>
                <a:tab pos="1008380" algn="l"/>
                <a:tab pos="1260475" algn="l"/>
                <a:tab pos="914400" algn="l"/>
              </a:tabLst>
            </a:pPr>
            <a:r>
              <a:rPr lang="en-GB" sz="1050" dirty="0">
                <a:solidFill>
                  <a:srgbClr val="172B4D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Topics Matrix </a:t>
            </a:r>
            <a:r>
              <a:rPr lang="en-GB" sz="1200" u="sng" dirty="0">
                <a:solidFill>
                  <a:srgbClr val="172B4D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3"/>
              </a:rPr>
              <a:t>Topic / SDO Matrix</a:t>
            </a:r>
            <a:endParaRPr lang="en-GB" sz="1200" dirty="0">
              <a:solidFill>
                <a:srgbClr val="172B4D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fontAlgn="auto" hangingPunct="1">
              <a:spcBef>
                <a:spcPts val="600"/>
              </a:spcBef>
              <a:buSzPts val="1000"/>
              <a:buFont typeface="Symbol" panose="05050102010706020507" pitchFamily="18" charset="2"/>
              <a:buChar char=""/>
              <a:tabLst>
                <a:tab pos="504190" algn="l"/>
                <a:tab pos="756285" algn="l"/>
                <a:tab pos="1008380" algn="l"/>
                <a:tab pos="1260475" algn="l"/>
                <a:tab pos="457200" algn="l"/>
              </a:tabLst>
            </a:pPr>
            <a:r>
              <a:rPr lang="en-GB" sz="1050" dirty="0">
                <a:solidFill>
                  <a:srgbClr val="172B4D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Administrative </a:t>
            </a:r>
            <a:endParaRPr lang="en-GB" sz="1200" dirty="0">
              <a:solidFill>
                <a:srgbClr val="172B4D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lvl="1" indent="-285750" fontAlgn="auto" hangingPunct="1">
              <a:spcBef>
                <a:spcPts val="600"/>
              </a:spcBef>
              <a:buSzPts val="1000"/>
              <a:buFont typeface="Symbol" panose="05050102010706020507" pitchFamily="18" charset="2"/>
              <a:buChar char=""/>
              <a:tabLst>
                <a:tab pos="504190" algn="l"/>
                <a:tab pos="756285" algn="l"/>
                <a:tab pos="1008380" algn="l"/>
                <a:tab pos="1260475" algn="l"/>
                <a:tab pos="914400" algn="l"/>
              </a:tabLst>
            </a:pPr>
            <a:r>
              <a:rPr lang="en-GB" sz="1050" dirty="0">
                <a:solidFill>
                  <a:srgbClr val="172B4D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White Paper proposal based on topics table</a:t>
            </a:r>
            <a:endParaRPr lang="en-GB" sz="1200" dirty="0">
              <a:solidFill>
                <a:srgbClr val="172B4D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lvl="1" indent="-285750" fontAlgn="auto" hangingPunct="1">
              <a:spcBef>
                <a:spcPts val="600"/>
              </a:spcBef>
              <a:buSzPts val="1000"/>
              <a:buFont typeface="Symbol" panose="05050102010706020507" pitchFamily="18" charset="2"/>
              <a:buChar char=""/>
              <a:tabLst>
                <a:tab pos="504190" algn="l"/>
                <a:tab pos="756285" algn="l"/>
                <a:tab pos="1008380" algn="l"/>
                <a:tab pos="1260475" algn="l"/>
                <a:tab pos="914400" algn="l"/>
              </a:tabLst>
            </a:pPr>
            <a:r>
              <a:rPr lang="en-GB" sz="1050" dirty="0">
                <a:solidFill>
                  <a:srgbClr val="172B4D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Review /agree meeting schedule proposal </a:t>
            </a:r>
            <a:r>
              <a:rPr lang="en-GB" sz="1050" b="1" u="sng" dirty="0">
                <a:solidFill>
                  <a:srgbClr val="172B4D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Multi-SDO AN Meeting Schedules</a:t>
            </a:r>
            <a:endParaRPr lang="en-GB" sz="1200" dirty="0">
              <a:solidFill>
                <a:srgbClr val="172B4D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lvl="1" indent="-285750" fontAlgn="auto" hangingPunct="1">
              <a:spcBef>
                <a:spcPts val="600"/>
              </a:spcBef>
              <a:buSzPts val="1000"/>
              <a:buFont typeface="Symbol" panose="05050102010706020507" pitchFamily="18" charset="2"/>
              <a:buChar char=""/>
              <a:tabLst>
                <a:tab pos="504190" algn="l"/>
                <a:tab pos="756285" algn="l"/>
                <a:tab pos="1008380" algn="l"/>
                <a:tab pos="1260475" algn="l"/>
                <a:tab pos="914400" algn="l"/>
              </a:tabLst>
            </a:pPr>
            <a:r>
              <a:rPr lang="en-GB" sz="1050" b="1" dirty="0">
                <a:solidFill>
                  <a:srgbClr val="172B4D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Reorganise joint working area </a:t>
            </a:r>
            <a:endParaRPr lang="en-GB" sz="1200" dirty="0">
              <a:solidFill>
                <a:srgbClr val="172B4D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fontAlgn="auto" hangingPunct="1">
              <a:spcBef>
                <a:spcPts val="600"/>
              </a:spcBef>
              <a:buSzPts val="1000"/>
              <a:buFont typeface="Symbol" panose="05050102010706020507" pitchFamily="18" charset="2"/>
              <a:buChar char=""/>
              <a:tabLst>
                <a:tab pos="504190" algn="l"/>
                <a:tab pos="756285" algn="l"/>
                <a:tab pos="1008380" algn="l"/>
                <a:tab pos="1260475" algn="l"/>
                <a:tab pos="457200" algn="l"/>
              </a:tabLst>
            </a:pPr>
            <a:r>
              <a:rPr lang="en-GB" sz="1050" dirty="0">
                <a:solidFill>
                  <a:srgbClr val="172B4D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AOB</a:t>
            </a:r>
            <a:endParaRPr lang="en-GB" sz="1200" dirty="0">
              <a:solidFill>
                <a:srgbClr val="172B4D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99111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8C7D44-C9BB-4F06-BCB5-BF70D5AEC8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IPR discussion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37A42F-186C-407C-BC60-4D6796372A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err="1"/>
              <a:t>LoI</a:t>
            </a:r>
            <a:r>
              <a:rPr lang="en-GB" dirty="0"/>
              <a:t>    copyright with authoring organisations (like press release)</a:t>
            </a:r>
          </a:p>
          <a:p>
            <a:r>
              <a:rPr lang="en-GB" dirty="0"/>
              <a:t>----------------------- </a:t>
            </a:r>
          </a:p>
          <a:p>
            <a:r>
              <a:rPr lang="en-GB" dirty="0"/>
              <a:t>WP02 Landscape and road map (Operational  Use Cases)</a:t>
            </a:r>
            <a:br>
              <a:rPr lang="en-GB" dirty="0"/>
            </a:br>
            <a:r>
              <a:rPr lang="en-GB" dirty="0"/>
              <a:t>TMF led: Copyright with Contributors* </a:t>
            </a:r>
          </a:p>
          <a:p>
            <a:r>
              <a:rPr lang="en-GB" dirty="0"/>
              <a:t>WP04  Common Operating Principles  </a:t>
            </a:r>
            <a:br>
              <a:rPr lang="en-GB" dirty="0"/>
            </a:br>
            <a:r>
              <a:rPr lang="en-GB" dirty="0"/>
              <a:t>IEEE led: Copyright with Contributors?</a:t>
            </a:r>
          </a:p>
          <a:p>
            <a:r>
              <a:rPr lang="en-GB" dirty="0"/>
              <a:t>New WP proposal Topics /SDO Matrix analysis / publication </a:t>
            </a:r>
            <a:br>
              <a:rPr lang="en-GB" dirty="0"/>
            </a:br>
            <a:r>
              <a:rPr lang="en-GB" dirty="0"/>
              <a:t>Lead? Copyright with contributors </a:t>
            </a:r>
          </a:p>
          <a:p>
            <a:pPr marL="0" indent="0">
              <a:buNone/>
            </a:pPr>
            <a:br>
              <a:rPr lang="en-GB" dirty="0"/>
            </a:b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12C5D16-2A6E-4B14-90EC-8662E77A2639}"/>
              </a:ext>
            </a:extLst>
          </p:cNvPr>
          <p:cNvSpPr txBox="1"/>
          <p:nvPr/>
        </p:nvSpPr>
        <p:spPr>
          <a:xfrm>
            <a:off x="943761" y="6388217"/>
            <a:ext cx="38215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*Contributors:   SDO and or individuals</a:t>
            </a:r>
          </a:p>
        </p:txBody>
      </p:sp>
    </p:spTree>
    <p:extLst>
      <p:ext uri="{BB962C8B-B14F-4D97-AF65-F5344CB8AC3E}">
        <p14:creationId xmlns:p14="http://schemas.microsoft.com/office/powerpoint/2010/main" val="37744259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8B86CE-82B5-4702-88D7-EAE6F84168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Status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85920405-A462-491D-AC09-80805A5CF9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0868418"/>
              </p:ext>
            </p:extLst>
          </p:nvPr>
        </p:nvGraphicFramePr>
        <p:xfrm>
          <a:off x="838200" y="1572936"/>
          <a:ext cx="10349451" cy="38539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5651">
                  <a:extLst>
                    <a:ext uri="{9D8B030D-6E8A-4147-A177-3AD203B41FA5}">
                      <a16:colId xmlns:a16="http://schemas.microsoft.com/office/drawing/2014/main" val="1039894211"/>
                    </a:ext>
                  </a:extLst>
                </a:gridCol>
                <a:gridCol w="7583800">
                  <a:extLst>
                    <a:ext uri="{9D8B030D-6E8A-4147-A177-3AD203B41FA5}">
                      <a16:colId xmlns:a16="http://schemas.microsoft.com/office/drawing/2014/main" val="4162029132"/>
                    </a:ext>
                  </a:extLst>
                </a:gridCol>
              </a:tblGrid>
              <a:tr h="488849">
                <a:tc>
                  <a:txBody>
                    <a:bodyPr/>
                    <a:lstStyle/>
                    <a:p>
                      <a:r>
                        <a:rPr lang="en-GB" dirty="0"/>
                        <a:t>item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Status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23945"/>
                  </a:ext>
                </a:extLst>
              </a:tr>
              <a:tr h="843767">
                <a:tc>
                  <a:txBody>
                    <a:bodyPr/>
                    <a:lstStyle/>
                    <a:p>
                      <a:r>
                        <a:rPr lang="en-GB" dirty="0"/>
                        <a:t>Letter of Intent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- out for comment </a:t>
                      </a:r>
                    </a:p>
                    <a:p>
                      <a:r>
                        <a:rPr lang="en-GB" dirty="0"/>
                        <a:t>– need a deadline to be set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1279499"/>
                  </a:ext>
                </a:extLst>
              </a:tr>
              <a:tr h="104566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WP02 Landscape and road map (Operational  Use Cases)  </a:t>
                      </a:r>
                      <a:br>
                        <a:rPr lang="en-GB" dirty="0"/>
                      </a:b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Draft posted for comment at  </a:t>
                      </a:r>
                      <a:r>
                        <a:rPr lang="en-US" dirty="0">
                          <a:hlinkClick r:id="rId2"/>
                        </a:rPr>
                        <a:t>WP02 Landscape and Roadmap for Autonomous Networks (Operations Focus) - Draft report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1817921"/>
                  </a:ext>
                </a:extLst>
              </a:tr>
              <a:tr h="843767">
                <a:tc>
                  <a:txBody>
                    <a:bodyPr/>
                    <a:lstStyle/>
                    <a:p>
                      <a:r>
                        <a:rPr lang="en-GB" dirty="0"/>
                        <a:t>WP04 Common Operating principles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Waiting for contents proposal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2334505"/>
                  </a:ext>
                </a:extLst>
              </a:tr>
              <a:tr h="488849">
                <a:tc>
                  <a:txBody>
                    <a:bodyPr/>
                    <a:lstStyle/>
                    <a:p>
                      <a:r>
                        <a:rPr lang="en-GB" dirty="0"/>
                        <a:t>MSDO Topics /SDO Matrix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New WP proposal  Topics /SDO Matrix  analysis / publication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07096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96017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272</Words>
  <Application>Microsoft Office PowerPoint</Application>
  <PresentationFormat>Widescreen</PresentationFormat>
  <Paragraphs>42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Symbol</vt:lpstr>
      <vt:lpstr>Times New Roman</vt:lpstr>
      <vt:lpstr>Office Theme</vt:lpstr>
      <vt:lpstr>AN MSDO Summary </vt:lpstr>
      <vt:lpstr>Agenda</vt:lpstr>
      <vt:lpstr>IPR discussion</vt:lpstr>
      <vt:lpstr>Status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 MSDO Summary </dc:title>
  <dc:creator>David Milham</dc:creator>
  <cp:lastModifiedBy>David Milham</cp:lastModifiedBy>
  <cp:revision>4</cp:revision>
  <dcterms:created xsi:type="dcterms:W3CDTF">2021-08-16T11:34:37Z</dcterms:created>
  <dcterms:modified xsi:type="dcterms:W3CDTF">2021-08-17T12:03:21Z</dcterms:modified>
</cp:coreProperties>
</file>