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076137190" r:id="rId2"/>
    <p:sldId id="2076137191" r:id="rId3"/>
    <p:sldId id="2076137192"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74"/>
    <p:restoredTop sz="95846"/>
  </p:normalViewPr>
  <p:slideViewPr>
    <p:cSldViewPr snapToGrid="0">
      <p:cViewPr varScale="1">
        <p:scale>
          <a:sx n="71" d="100"/>
          <a:sy n="71" d="100"/>
        </p:scale>
        <p:origin x="184" y="9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dirty="0"/>
              <a:t>title line one</a:t>
            </a:r>
            <a:endParaRPr lang="en-GB" dirty="0"/>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dirty="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dirty="0">
                <a:ln>
                  <a:noFill/>
                </a:ln>
                <a:solidFill>
                  <a:schemeClr val="accent3"/>
                </a:solidFill>
                <a:effectLst/>
                <a:latin typeface="+mj-lt"/>
              </a:rPr>
              <a:t> </a:t>
            </a:r>
          </a:p>
          <a:p>
            <a:pPr algn="r"/>
            <a:endParaRPr lang="en-GB" sz="600" dirty="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21604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298067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311566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1093368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3759823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723955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36146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091844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3328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hyperlink" Target="https://myaccount.tmforum.org/register" TargetMode="Externa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a new project team member to your Project page</a:t>
            </a:r>
            <a:br>
              <a:rPr lang="en-US" sz="2800" b="1" kern="1200" dirty="0">
                <a:solidFill>
                  <a:schemeClr val="accent6"/>
                </a:solidFill>
                <a:effectLst/>
                <a:latin typeface="+mj-lt"/>
                <a:ea typeface="+mj-ea"/>
                <a:cs typeface="+mj-cs"/>
              </a:rPr>
            </a:br>
            <a:endParaRPr lang="en-US" dirty="0">
              <a:solidFill>
                <a:schemeClr val="accent6"/>
              </a:solidFill>
            </a:endParaRPr>
          </a:p>
        </p:txBody>
      </p:sp>
      <p:sp>
        <p:nvSpPr>
          <p:cNvPr id="3" name="Text Placeholder 2">
            <a:extLst>
              <a:ext uri="{FF2B5EF4-FFF2-40B4-BE49-F238E27FC236}">
                <a16:creationId xmlns:a16="http://schemas.microsoft.com/office/drawing/2014/main" id="{CCD6B3E3-BC21-47CC-8490-B420321AF8E9}"/>
              </a:ext>
            </a:extLst>
          </p:cNvPr>
          <p:cNvSpPr>
            <a:spLocks noGrp="1"/>
          </p:cNvSpPr>
          <p:nvPr>
            <p:ph type="body" sz="half" idx="2"/>
          </p:nvPr>
        </p:nvSpPr>
        <p:spPr/>
        <p:txBody>
          <a:bodyPr/>
          <a:lstStyle/>
          <a:p>
            <a:r>
              <a:rPr lang="en-US" b="1" i="1" dirty="0"/>
              <a:t>REMINDER: </a:t>
            </a:r>
            <a:r>
              <a:rPr lang="en-US" i="1" dirty="0"/>
              <a:t>Always make sure you are logged in to TMForum.org before starting</a:t>
            </a: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5" name="TextBox 4">
            <a:extLst>
              <a:ext uri="{FF2B5EF4-FFF2-40B4-BE49-F238E27FC236}">
                <a16:creationId xmlns:a16="http://schemas.microsoft.com/office/drawing/2014/main" id="{9F808964-22F7-4786-8E87-D48D64687664}"/>
              </a:ext>
            </a:extLst>
          </p:cNvPr>
          <p:cNvSpPr txBox="1"/>
          <p:nvPr/>
        </p:nvSpPr>
        <p:spPr>
          <a:xfrm>
            <a:off x="461125" y="1538509"/>
            <a:ext cx="6341120" cy="1277273"/>
          </a:xfrm>
          <a:prstGeom prst="rect">
            <a:avLst/>
          </a:prstGeom>
          <a:noFill/>
        </p:spPr>
        <p:txBody>
          <a:bodyPr wrap="square" rtlCol="0">
            <a:spAutoFit/>
          </a:bodyPr>
          <a:lstStyle/>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Click on “Catalyst team” tab to see current list of project members and verify person is not already there (Alphabetical order by first name)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Select “ADD NEW PROJECT MEMBER”</a:t>
            </a:r>
          </a:p>
        </p:txBody>
      </p:sp>
      <p:pic>
        <p:nvPicPr>
          <p:cNvPr id="7" name="Picture 6">
            <a:extLst>
              <a:ext uri="{FF2B5EF4-FFF2-40B4-BE49-F238E27FC236}">
                <a16:creationId xmlns:a16="http://schemas.microsoft.com/office/drawing/2014/main" id="{642D3A23-4E1A-4F52-A63B-E1A3BDD306D9}"/>
              </a:ext>
            </a:extLst>
          </p:cNvPr>
          <p:cNvPicPr>
            <a:picLocks noChangeAspect="1"/>
          </p:cNvPicPr>
          <p:nvPr/>
        </p:nvPicPr>
        <p:blipFill>
          <a:blip r:embed="rId3"/>
          <a:stretch>
            <a:fillRect/>
          </a:stretch>
        </p:blipFill>
        <p:spPr>
          <a:xfrm>
            <a:off x="6916918" y="1367383"/>
            <a:ext cx="4813957" cy="2411315"/>
          </a:xfrm>
          <a:prstGeom prst="rect">
            <a:avLst/>
          </a:prstGeom>
        </p:spPr>
      </p:pic>
      <p:sp>
        <p:nvSpPr>
          <p:cNvPr id="8" name="TextBox 7">
            <a:extLst>
              <a:ext uri="{FF2B5EF4-FFF2-40B4-BE49-F238E27FC236}">
                <a16:creationId xmlns:a16="http://schemas.microsoft.com/office/drawing/2014/main" id="{A59FE1C1-B711-47E6-8344-4CAA0DF36B55}"/>
              </a:ext>
            </a:extLst>
          </p:cNvPr>
          <p:cNvSpPr txBox="1"/>
          <p:nvPr/>
        </p:nvSpPr>
        <p:spPr>
          <a:xfrm>
            <a:off x="538361" y="4298697"/>
            <a:ext cx="5241468" cy="723275"/>
          </a:xfrm>
          <a:prstGeom prst="rect">
            <a:avLst/>
          </a:prstGeom>
          <a:noFill/>
        </p:spPr>
        <p:txBody>
          <a:bodyPr wrap="square" rtlCol="0">
            <a:spAutoFit/>
          </a:bodyPr>
          <a:lstStyle/>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Enter in person’s corporate email address</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Select “Search”</a:t>
            </a:r>
          </a:p>
        </p:txBody>
      </p:sp>
      <p:pic>
        <p:nvPicPr>
          <p:cNvPr id="10" name="Picture 9">
            <a:extLst>
              <a:ext uri="{FF2B5EF4-FFF2-40B4-BE49-F238E27FC236}">
                <a16:creationId xmlns:a16="http://schemas.microsoft.com/office/drawing/2014/main" id="{030EE350-A799-4D74-B7F2-585CFABB570A}"/>
              </a:ext>
            </a:extLst>
          </p:cNvPr>
          <p:cNvPicPr>
            <a:picLocks noChangeAspect="1"/>
          </p:cNvPicPr>
          <p:nvPr/>
        </p:nvPicPr>
        <p:blipFill>
          <a:blip r:embed="rId4"/>
          <a:stretch>
            <a:fillRect/>
          </a:stretch>
        </p:blipFill>
        <p:spPr>
          <a:xfrm>
            <a:off x="6802245" y="4134486"/>
            <a:ext cx="3609975" cy="2428875"/>
          </a:xfrm>
          <a:prstGeom prst="rect">
            <a:avLst/>
          </a:prstGeom>
        </p:spPr>
      </p:pic>
    </p:spTree>
    <p:extLst>
      <p:ext uri="{BB962C8B-B14F-4D97-AF65-F5344CB8AC3E}">
        <p14:creationId xmlns:p14="http://schemas.microsoft.com/office/powerpoint/2010/main" val="1817791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3606-FB33-4BEA-A961-999BCE898521}"/>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a new project team member to your Project page </a:t>
            </a:r>
            <a:r>
              <a:rPr lang="en-US" sz="2800" b="1" kern="1200" dirty="0" err="1">
                <a:solidFill>
                  <a:schemeClr val="accent6"/>
                </a:solidFill>
                <a:effectLst/>
                <a:latin typeface="+mj-lt"/>
                <a:ea typeface="+mj-ea"/>
                <a:cs typeface="+mj-cs"/>
              </a:rPr>
              <a:t>cont</a:t>
            </a:r>
            <a:r>
              <a:rPr lang="en-US" sz="2800" b="1" kern="1200" dirty="0">
                <a:solidFill>
                  <a:schemeClr val="accent6"/>
                </a:solidFill>
                <a:effectLst/>
                <a:latin typeface="+mj-lt"/>
                <a:ea typeface="+mj-ea"/>
                <a:cs typeface="+mj-cs"/>
              </a:rPr>
              <a:t>…</a:t>
            </a:r>
            <a:endParaRPr lang="en-US" dirty="0"/>
          </a:p>
        </p:txBody>
      </p:sp>
      <p:sp>
        <p:nvSpPr>
          <p:cNvPr id="4" name="Slide Number Placeholder 3">
            <a:extLst>
              <a:ext uri="{FF2B5EF4-FFF2-40B4-BE49-F238E27FC236}">
                <a16:creationId xmlns:a16="http://schemas.microsoft.com/office/drawing/2014/main" id="{E97574CE-06EE-47AD-AF66-0828C5A272C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5" name="TextBox 4">
            <a:extLst>
              <a:ext uri="{FF2B5EF4-FFF2-40B4-BE49-F238E27FC236}">
                <a16:creationId xmlns:a16="http://schemas.microsoft.com/office/drawing/2014/main" id="{AE4E0EBB-B4CC-464E-8A89-AE451D007105}"/>
              </a:ext>
            </a:extLst>
          </p:cNvPr>
          <p:cNvSpPr txBox="1"/>
          <p:nvPr/>
        </p:nvSpPr>
        <p:spPr>
          <a:xfrm>
            <a:off x="0" y="698798"/>
            <a:ext cx="6096000" cy="4401205"/>
          </a:xfrm>
          <a:prstGeom prst="rect">
            <a:avLst/>
          </a:prstGeom>
          <a:noFill/>
        </p:spPr>
        <p:txBody>
          <a:bodyPr wrap="square" rtlCol="0">
            <a:spAutoFit/>
          </a:bodyPr>
          <a:lstStyle/>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Form will be pre-populated with person’s name and company</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Select “Project Role” - Default should be ‘Team Member’ unless they are in a leadership role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Select “Company Role” – Champion or Participant</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Select Yes or No for “Company Confirmed Participation”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750" b="0" i="0" u="none" strike="noStrike" kern="1200" cap="none" spc="0" normalizeH="0" baseline="0" noProof="0" dirty="0">
                <a:ln>
                  <a:noFill/>
                </a:ln>
                <a:solidFill>
                  <a:srgbClr val="FF0000"/>
                </a:solidFill>
                <a:effectLst/>
                <a:uLnTx/>
                <a:uFillTx/>
                <a:latin typeface="Arial"/>
                <a:ea typeface="+mn-ea"/>
                <a:cs typeface="+mn-cs"/>
              </a:rPr>
              <a:t>TEAM TIP: Selecting no will add person to your Space as </a:t>
            </a:r>
            <a:r>
              <a:rPr kumimoji="0" lang="en-US" sz="1750" b="0" i="1" u="none" strike="noStrike" kern="1200" cap="none" spc="0" normalizeH="0" baseline="0" noProof="0" dirty="0">
                <a:ln>
                  <a:noFill/>
                </a:ln>
                <a:solidFill>
                  <a:srgbClr val="FF0000"/>
                </a:solidFill>
                <a:effectLst/>
                <a:uLnTx/>
                <a:uFillTx/>
                <a:latin typeface="Arial"/>
                <a:ea typeface="+mn-ea"/>
                <a:cs typeface="+mn-cs"/>
              </a:rPr>
              <a:t>Tentative </a:t>
            </a:r>
            <a:r>
              <a:rPr kumimoji="0" lang="en-US" sz="1750" b="0" i="0" u="none" strike="noStrike" kern="1200" cap="none" spc="0" normalizeH="0" baseline="0" noProof="0" dirty="0">
                <a:ln>
                  <a:noFill/>
                </a:ln>
                <a:solidFill>
                  <a:srgbClr val="FF0000"/>
                </a:solidFill>
                <a:effectLst/>
                <a:uLnTx/>
                <a:uFillTx/>
                <a:latin typeface="Arial"/>
                <a:ea typeface="+mn-ea"/>
                <a:cs typeface="+mn-cs"/>
              </a:rPr>
              <a:t>and they will not be shown in the “Public view”. You can edit their profile to update them to ‘Confirmed’ later.</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Enter in “Company Privacy Policy link” as is is required for data protect law. This may be pre-populated if it has already been added to another Catalysts Space.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Hit “Save”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750" b="0" i="0" u="none" strike="noStrike" kern="1200" cap="none" spc="0" normalizeH="0" baseline="0" noProof="0" dirty="0">
                <a:ln>
                  <a:noFill/>
                </a:ln>
                <a:solidFill>
                  <a:prstClr val="black"/>
                </a:solidFill>
                <a:effectLst/>
                <a:uLnTx/>
                <a:uFillTx/>
                <a:latin typeface="Arial"/>
                <a:ea typeface="+mn-ea"/>
                <a:cs typeface="+mn-cs"/>
              </a:rPr>
              <a:t>An email will be sent to the person you added</a:t>
            </a:r>
          </a:p>
        </p:txBody>
      </p:sp>
      <p:pic>
        <p:nvPicPr>
          <p:cNvPr id="7" name="Picture 6">
            <a:extLst>
              <a:ext uri="{FF2B5EF4-FFF2-40B4-BE49-F238E27FC236}">
                <a16:creationId xmlns:a16="http://schemas.microsoft.com/office/drawing/2014/main" id="{52628405-FB30-4A49-AA6C-F56D4ABE5C9A}"/>
              </a:ext>
            </a:extLst>
          </p:cNvPr>
          <p:cNvPicPr>
            <a:picLocks noChangeAspect="1"/>
          </p:cNvPicPr>
          <p:nvPr/>
        </p:nvPicPr>
        <p:blipFill rotWithShape="1">
          <a:blip r:embed="rId3"/>
          <a:srcRect r="26089"/>
          <a:stretch/>
        </p:blipFill>
        <p:spPr>
          <a:xfrm>
            <a:off x="6200634" y="698798"/>
            <a:ext cx="4762153" cy="4541000"/>
          </a:xfrm>
          <a:prstGeom prst="rect">
            <a:avLst/>
          </a:prstGeom>
          <a:ln w="19050">
            <a:solidFill>
              <a:schemeClr val="tx1"/>
            </a:solidFill>
          </a:ln>
        </p:spPr>
      </p:pic>
      <p:pic>
        <p:nvPicPr>
          <p:cNvPr id="9" name="Picture 8">
            <a:extLst>
              <a:ext uri="{FF2B5EF4-FFF2-40B4-BE49-F238E27FC236}">
                <a16:creationId xmlns:a16="http://schemas.microsoft.com/office/drawing/2014/main" id="{B864CC44-77A0-415E-B978-0727D089A9AC}"/>
              </a:ext>
            </a:extLst>
          </p:cNvPr>
          <p:cNvPicPr>
            <a:picLocks noChangeAspect="1"/>
          </p:cNvPicPr>
          <p:nvPr/>
        </p:nvPicPr>
        <p:blipFill>
          <a:blip r:embed="rId4"/>
          <a:stretch>
            <a:fillRect/>
          </a:stretch>
        </p:blipFill>
        <p:spPr>
          <a:xfrm>
            <a:off x="5779829" y="5520168"/>
            <a:ext cx="5862376" cy="763760"/>
          </a:xfrm>
          <a:prstGeom prst="rect">
            <a:avLst/>
          </a:prstGeom>
        </p:spPr>
      </p:pic>
      <p:sp>
        <p:nvSpPr>
          <p:cNvPr id="10" name="TextBox 9">
            <a:extLst>
              <a:ext uri="{FF2B5EF4-FFF2-40B4-BE49-F238E27FC236}">
                <a16:creationId xmlns:a16="http://schemas.microsoft.com/office/drawing/2014/main" id="{7A37E476-E564-4648-A186-FC28B9D2D38F}"/>
              </a:ext>
            </a:extLst>
          </p:cNvPr>
          <p:cNvSpPr txBox="1"/>
          <p:nvPr/>
        </p:nvSpPr>
        <p:spPr>
          <a:xfrm>
            <a:off x="253937" y="5432648"/>
            <a:ext cx="5422033" cy="1015663"/>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FF0000"/>
                </a:solidFill>
                <a:effectLst/>
                <a:uLnTx/>
                <a:uFillTx/>
                <a:latin typeface="Arial"/>
                <a:ea typeface="+mn-ea"/>
                <a:cs typeface="+mn-cs"/>
              </a:rPr>
              <a:t>You will get this notification when a person’s email is not in our system. They will need to create an account at </a:t>
            </a:r>
            <a:r>
              <a:rPr kumimoji="0" lang="en-GB" sz="1500" b="0" i="0" u="none" strike="noStrike" kern="1200" cap="none" spc="0" normalizeH="0" baseline="0" noProof="0" dirty="0">
                <a:ln>
                  <a:noFill/>
                </a:ln>
                <a:solidFill>
                  <a:srgbClr val="1A2746"/>
                </a:solidFill>
                <a:effectLst/>
                <a:uLnTx/>
                <a:uFillTx/>
                <a:latin typeface="Arial"/>
                <a:ea typeface="+mn-ea"/>
                <a:cs typeface="+mn-cs"/>
                <a:hlinkClick r:id="rId5"/>
              </a:rPr>
              <a:t>https://myaccount.tmforum.org/register</a:t>
            </a:r>
            <a:r>
              <a:rPr kumimoji="0" lang="en-GB" sz="1500" b="0" i="0" u="none" strike="noStrike" kern="1200" cap="none" spc="0" normalizeH="0" baseline="0" noProof="0" dirty="0">
                <a:ln>
                  <a:noFill/>
                </a:ln>
                <a:solidFill>
                  <a:srgbClr val="1A2746"/>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FF0000"/>
                </a:solidFill>
                <a:effectLst/>
                <a:uLnTx/>
                <a:uFillTx/>
                <a:latin typeface="Arial"/>
                <a:ea typeface="+mn-ea"/>
                <a:cs typeface="+mn-cs"/>
              </a:rPr>
              <a:t>before you can add them.</a:t>
            </a:r>
            <a:endParaRPr kumimoji="0" lang="en-GB" sz="1500" b="0" i="0" u="none" strike="noStrike" kern="1200" cap="none" spc="0" normalizeH="0" baseline="0" noProof="0" dirty="0">
              <a:ln>
                <a:noFill/>
              </a:ln>
              <a:solidFill>
                <a:srgbClr val="FF0000"/>
              </a:solidFill>
              <a:effectLst/>
              <a:uLnTx/>
              <a:uFillTx/>
              <a:latin typeface="Arial"/>
              <a:ea typeface="+mn-ea"/>
              <a:cs typeface="+mn-cs"/>
            </a:endParaRPr>
          </a:p>
        </p:txBody>
      </p:sp>
      <p:cxnSp>
        <p:nvCxnSpPr>
          <p:cNvPr id="13" name="Straight Connector 12">
            <a:extLst>
              <a:ext uri="{FF2B5EF4-FFF2-40B4-BE49-F238E27FC236}">
                <a16:creationId xmlns:a16="http://schemas.microsoft.com/office/drawing/2014/main" id="{B15EF8D6-51A0-4C88-8FC1-115AE498D4E1}"/>
              </a:ext>
            </a:extLst>
          </p:cNvPr>
          <p:cNvCxnSpPr/>
          <p:nvPr/>
        </p:nvCxnSpPr>
        <p:spPr>
          <a:xfrm>
            <a:off x="253937" y="5359269"/>
            <a:ext cx="11388268" cy="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842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3606-FB33-4BEA-A961-999BCE898521}"/>
              </a:ext>
            </a:extLst>
          </p:cNvPr>
          <p:cNvSpPr>
            <a:spLocks noGrp="1"/>
          </p:cNvSpPr>
          <p:nvPr>
            <p:ph type="title"/>
          </p:nvPr>
        </p:nvSpPr>
        <p:spPr/>
        <p:txBody>
          <a:bodyPr>
            <a:normAutofit/>
          </a:bodyPr>
          <a:lstStyle/>
          <a:p>
            <a:r>
              <a:rPr lang="en-US" sz="2800" b="1" kern="1200" dirty="0">
                <a:solidFill>
                  <a:schemeClr val="accent6"/>
                </a:solidFill>
                <a:effectLst/>
                <a:latin typeface="+mj-lt"/>
                <a:ea typeface="+mj-ea"/>
                <a:cs typeface="+mj-cs"/>
              </a:rPr>
              <a:t>Editing/Deleting a person in your Project page</a:t>
            </a:r>
            <a:endParaRPr lang="en-US" dirty="0"/>
          </a:p>
        </p:txBody>
      </p:sp>
      <p:sp>
        <p:nvSpPr>
          <p:cNvPr id="4" name="Slide Number Placeholder 3">
            <a:extLst>
              <a:ext uri="{FF2B5EF4-FFF2-40B4-BE49-F238E27FC236}">
                <a16:creationId xmlns:a16="http://schemas.microsoft.com/office/drawing/2014/main" id="{E97574CE-06EE-47AD-AF66-0828C5A272C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5" name="TextBox 4">
            <a:extLst>
              <a:ext uri="{FF2B5EF4-FFF2-40B4-BE49-F238E27FC236}">
                <a16:creationId xmlns:a16="http://schemas.microsoft.com/office/drawing/2014/main" id="{AE4E0EBB-B4CC-464E-8A89-AE451D007105}"/>
              </a:ext>
            </a:extLst>
          </p:cNvPr>
          <p:cNvSpPr txBox="1"/>
          <p:nvPr/>
        </p:nvSpPr>
        <p:spPr>
          <a:xfrm>
            <a:off x="313610" y="746384"/>
            <a:ext cx="5731353" cy="56477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sng" strike="noStrike" kern="1200" cap="none" spc="0" normalizeH="0" baseline="0" noProof="0" dirty="0">
                <a:ln>
                  <a:noFill/>
                </a:ln>
                <a:solidFill>
                  <a:prstClr val="black"/>
                </a:solidFill>
                <a:effectLst/>
                <a:uLnTx/>
                <a:uFillTx/>
                <a:latin typeface="Arial"/>
                <a:ea typeface="+mn-ea"/>
                <a:cs typeface="+mn-cs"/>
              </a:rPr>
              <a:t>Editing a team member’s listing</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Click on “Catalyst team” tab</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Find person in the list (Alpha order by first name)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Select “Edit” </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Follow previous “Add a team member” instructions for making edits, please note you will only be able to edit the highlighted fields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a:ea typeface="+mn-ea"/>
                <a:cs typeface="+mn-cs"/>
              </a:rPr>
              <a:t>TEAM TIP: People can add a profile photo, edit their name, title, </a:t>
            </a:r>
            <a:r>
              <a:rPr kumimoji="0" lang="en-US" sz="1800" b="0" i="0" u="none" strike="noStrike" kern="1200" cap="none" spc="0" normalizeH="0" baseline="0" noProof="0" dirty="0" err="1">
                <a:ln>
                  <a:noFill/>
                </a:ln>
                <a:solidFill>
                  <a:srgbClr val="FF0000"/>
                </a:solidFill>
                <a:effectLst/>
                <a:uLnTx/>
                <a:uFillTx/>
                <a:latin typeface="Arial"/>
                <a:ea typeface="+mn-ea"/>
                <a:cs typeface="+mn-cs"/>
              </a:rPr>
              <a:t>etc</a:t>
            </a:r>
            <a:r>
              <a:rPr kumimoji="0" lang="en-US" sz="1800" b="0" i="0" u="none" strike="noStrike" kern="1200" cap="none" spc="0" normalizeH="0" baseline="0" noProof="0" dirty="0">
                <a:ln>
                  <a:noFill/>
                </a:ln>
                <a:solidFill>
                  <a:srgbClr val="FF0000"/>
                </a:solidFill>
                <a:effectLst/>
                <a:uLnTx/>
                <a:uFillTx/>
                <a:latin typeface="Arial"/>
                <a:ea typeface="+mn-ea"/>
                <a:cs typeface="+mn-cs"/>
              </a:rPr>
              <a:t> by going to their TM Forum “My Account”</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8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8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sng" strike="noStrike" kern="1200" cap="none" spc="0" normalizeH="0" baseline="0" noProof="0" dirty="0">
                <a:ln>
                  <a:noFill/>
                </a:ln>
                <a:solidFill>
                  <a:prstClr val="black"/>
                </a:solidFill>
                <a:effectLst/>
                <a:uLnTx/>
                <a:uFillTx/>
                <a:latin typeface="Arial"/>
                <a:ea typeface="+mn-ea"/>
                <a:cs typeface="+mn-cs"/>
              </a:rPr>
              <a:t>Deleting a team member</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Find person in the list (Alpha order by first name)</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Select “Delete” and the “Delete” again</a:t>
            </a:r>
          </a:p>
          <a:p>
            <a:pPr marL="324000" marR="0" lvl="0" indent="-324000" algn="l" defTabSz="914400" rtl="0" eaLnBrk="1" fontAlgn="auto" latinLnBrk="0" hangingPunct="1">
              <a:lnSpc>
                <a:spcPct val="100000"/>
              </a:lnSpc>
              <a:spcBef>
                <a:spcPts val="600"/>
              </a:spcBef>
              <a:spcAft>
                <a:spcPts val="0"/>
              </a:spcAft>
              <a:buClrTx/>
              <a:buSzTx/>
              <a:buFontTx/>
              <a:buBlip>
                <a:blip r:embed="rId2"/>
              </a:buBlip>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You can always add a person back in if you accidently delete them</a:t>
            </a:r>
          </a:p>
        </p:txBody>
      </p:sp>
      <p:pic>
        <p:nvPicPr>
          <p:cNvPr id="6" name="Picture 5">
            <a:extLst>
              <a:ext uri="{FF2B5EF4-FFF2-40B4-BE49-F238E27FC236}">
                <a16:creationId xmlns:a16="http://schemas.microsoft.com/office/drawing/2014/main" id="{0130AAA9-B3F7-4BBD-8531-E7DE1B3B53C3}"/>
              </a:ext>
            </a:extLst>
          </p:cNvPr>
          <p:cNvPicPr>
            <a:picLocks noChangeAspect="1"/>
          </p:cNvPicPr>
          <p:nvPr/>
        </p:nvPicPr>
        <p:blipFill>
          <a:blip r:embed="rId3"/>
          <a:stretch>
            <a:fillRect/>
          </a:stretch>
        </p:blipFill>
        <p:spPr>
          <a:xfrm>
            <a:off x="6336912" y="1031952"/>
            <a:ext cx="2261177" cy="1310215"/>
          </a:xfrm>
          <a:prstGeom prst="rect">
            <a:avLst/>
          </a:prstGeom>
        </p:spPr>
      </p:pic>
      <p:pic>
        <p:nvPicPr>
          <p:cNvPr id="8" name="Picture 7">
            <a:extLst>
              <a:ext uri="{FF2B5EF4-FFF2-40B4-BE49-F238E27FC236}">
                <a16:creationId xmlns:a16="http://schemas.microsoft.com/office/drawing/2014/main" id="{06F810D7-E6CE-4EC2-8F4F-FB6E1B947971}"/>
              </a:ext>
            </a:extLst>
          </p:cNvPr>
          <p:cNvPicPr>
            <a:picLocks noChangeAspect="1"/>
          </p:cNvPicPr>
          <p:nvPr/>
        </p:nvPicPr>
        <p:blipFill rotWithShape="1">
          <a:blip r:embed="rId4"/>
          <a:srcRect l="11178" t="42700" r="67257" b="2129"/>
          <a:stretch/>
        </p:blipFill>
        <p:spPr>
          <a:xfrm>
            <a:off x="9011873" y="910442"/>
            <a:ext cx="1588087" cy="2863449"/>
          </a:xfrm>
          <a:prstGeom prst="rect">
            <a:avLst/>
          </a:prstGeom>
        </p:spPr>
      </p:pic>
      <p:pic>
        <p:nvPicPr>
          <p:cNvPr id="9" name="Picture 8" descr="A screenshot of a computer&#10;&#10;Description automatically generated with medium confidence">
            <a:extLst>
              <a:ext uri="{FF2B5EF4-FFF2-40B4-BE49-F238E27FC236}">
                <a16:creationId xmlns:a16="http://schemas.microsoft.com/office/drawing/2014/main" id="{DA02F938-DC14-4BC9-838B-970FF12EFD3A}"/>
              </a:ext>
            </a:extLst>
          </p:cNvPr>
          <p:cNvPicPr>
            <a:picLocks noChangeAspect="1"/>
          </p:cNvPicPr>
          <p:nvPr/>
        </p:nvPicPr>
        <p:blipFill rotWithShape="1">
          <a:blip r:embed="rId5"/>
          <a:srcRect l="21532" t="17427" r="72973" b="61580"/>
          <a:stretch/>
        </p:blipFill>
        <p:spPr bwMode="auto">
          <a:xfrm>
            <a:off x="6363828" y="2558437"/>
            <a:ext cx="2329180" cy="1943100"/>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4A117942-8FCB-48D9-8035-F66FED391D37}"/>
              </a:ext>
            </a:extLst>
          </p:cNvPr>
          <p:cNvPicPr>
            <a:picLocks noChangeAspect="1"/>
          </p:cNvPicPr>
          <p:nvPr/>
        </p:nvPicPr>
        <p:blipFill>
          <a:blip r:embed="rId6"/>
          <a:stretch>
            <a:fillRect/>
          </a:stretch>
        </p:blipFill>
        <p:spPr>
          <a:xfrm>
            <a:off x="6147039" y="5114092"/>
            <a:ext cx="1876425" cy="1066800"/>
          </a:xfrm>
          <a:prstGeom prst="rect">
            <a:avLst/>
          </a:prstGeom>
        </p:spPr>
      </p:pic>
      <p:pic>
        <p:nvPicPr>
          <p:cNvPr id="13" name="Picture 12">
            <a:extLst>
              <a:ext uri="{FF2B5EF4-FFF2-40B4-BE49-F238E27FC236}">
                <a16:creationId xmlns:a16="http://schemas.microsoft.com/office/drawing/2014/main" id="{FDB7CC30-2192-4EB1-AFB6-20B06A1A8672}"/>
              </a:ext>
            </a:extLst>
          </p:cNvPr>
          <p:cNvPicPr>
            <a:picLocks noChangeAspect="1"/>
          </p:cNvPicPr>
          <p:nvPr/>
        </p:nvPicPr>
        <p:blipFill>
          <a:blip r:embed="rId7"/>
          <a:stretch>
            <a:fillRect/>
          </a:stretch>
        </p:blipFill>
        <p:spPr>
          <a:xfrm>
            <a:off x="8125540" y="4947404"/>
            <a:ext cx="3752850" cy="1400175"/>
          </a:xfrm>
          <a:prstGeom prst="rect">
            <a:avLst/>
          </a:prstGeom>
        </p:spPr>
      </p:pic>
      <p:cxnSp>
        <p:nvCxnSpPr>
          <p:cNvPr id="15" name="Straight Connector 14">
            <a:extLst>
              <a:ext uri="{FF2B5EF4-FFF2-40B4-BE49-F238E27FC236}">
                <a16:creationId xmlns:a16="http://schemas.microsoft.com/office/drawing/2014/main" id="{AE6B2EF6-72D0-4F44-8D5D-099399238D5A}"/>
              </a:ext>
            </a:extLst>
          </p:cNvPr>
          <p:cNvCxnSpPr/>
          <p:nvPr/>
        </p:nvCxnSpPr>
        <p:spPr>
          <a:xfrm>
            <a:off x="204716" y="4556129"/>
            <a:ext cx="11546006"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873990"/>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385</Words>
  <Application>Microsoft Macintosh PowerPoint</Application>
  <PresentationFormat>Widescreen</PresentationFormat>
  <Paragraphs>33</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TM Forum Template 2021 - Labs</vt:lpstr>
      <vt:lpstr>Adding a new project team member to your Project page </vt:lpstr>
      <vt:lpstr>Adding a new project team member to your Project page cont…</vt:lpstr>
      <vt:lpstr>Editing/Deleting a person in your Project page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Adding a new project team member to your Project page </dc:title>
  <dc:creator>Graham Hughes</dc:creator>
  <cp:lastModifiedBy>Graham Hughes</cp:lastModifiedBy>
  <cp:revision>1</cp:revision>
  <dcterms:created xsi:type="dcterms:W3CDTF">2023-10-13T09:02:36Z</dcterms:created>
  <dcterms:modified xsi:type="dcterms:W3CDTF">2023-10-13T09:03:43Z</dcterms:modified>
</cp:coreProperties>
</file>