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4"/>
  </p:sldMasterIdLst>
  <p:notesMasterIdLst>
    <p:notesMasterId r:id="rId13"/>
  </p:notesMasterIdLst>
  <p:handoutMasterIdLst>
    <p:handoutMasterId r:id="rId14"/>
  </p:handoutMasterIdLst>
  <p:sldIdLst>
    <p:sldId id="263" r:id="rId5"/>
    <p:sldId id="274" r:id="rId6"/>
    <p:sldId id="281" r:id="rId7"/>
    <p:sldId id="282" r:id="rId8"/>
    <p:sldId id="283" r:id="rId9"/>
    <p:sldId id="284" r:id="rId10"/>
    <p:sldId id="264" r:id="rId11"/>
    <p:sldId id="28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62EB81-1CE4-40EF-95D6-73403B951140}">
          <p14:sldIdLst>
            <p14:sldId id="263"/>
            <p14:sldId id="274"/>
            <p14:sldId id="281"/>
            <p14:sldId id="282"/>
            <p14:sldId id="283"/>
            <p14:sldId id="284"/>
            <p14:sldId id="264"/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633CF32-EE7A-7339-1ECA-A40A033D4168}" name="Pangolin Communications" initials="PC" userId="Pangolin Communications" providerId="None"/>
  <p188:author id="{68F26F4E-8354-DF97-327F-E1B8F0493934}" name="John Gillam" initials="JBG" userId="John Gillam" providerId="None"/>
  <p188:author id="{A6F6444F-602E-05A5-AA57-824C8EECE9D4}" name="Shengfan Hou" initials="SH" userId="S::shou@tmforum.org::848fdc9e-d73b-4441-a774-e75a25b791ed" providerId="AD"/>
  <p188:author id="{D115FA55-CA0D-3FF8-FAEF-62FA0C0E785B}" name="Ailis Claassen" initials="AC" userId="S::aclaassen@tmforum.org::9878b159-d09a-4651-8696-54c87fc90c08" providerId="AD"/>
  <p188:author id="{4C504C5F-6D9F-79EA-2413-7695D1089BB6}" name="Louise Farrant" initials="LF" userId="9c77f62d16e1a048" providerId="Windows Live"/>
  <p188:author id="{E0C14694-AAA7-8D46-D1C1-6D081EF31C17}" name="Amaia White" initials="AW" userId="S::awhite@tmforum.org::60d5559e-c760-421e-b352-9e3c731e76b4" providerId="AD"/>
  <p188:author id="{233C1096-3128-B1F3-B117-FB134942C77C}" name="Jessica J. Rausch" initials="JR" userId="S::jrausch@tmforum.org::a1342d1c-d7e4-4a10-8063-7517f13f8d9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aia White" initials="AW" lastIdx="3" clrIdx="0">
    <p:extLst>
      <p:ext uri="{19B8F6BF-5375-455C-9EA6-DF929625EA0E}">
        <p15:presenceInfo xmlns:p15="http://schemas.microsoft.com/office/powerpoint/2012/main" userId="S::awhite@tmforum.org::60d5559e-c760-421e-b352-9e3c731e76b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6" autoAdjust="0"/>
    <p:restoredTop sz="96247" autoAdjust="0"/>
  </p:normalViewPr>
  <p:slideViewPr>
    <p:cSldViewPr snapToGrid="0">
      <p:cViewPr varScale="1">
        <p:scale>
          <a:sx n="127" d="100"/>
          <a:sy n="127" d="100"/>
        </p:scale>
        <p:origin x="2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ilis Claassen" userId="9878b159-d09a-4651-8696-54c87fc90c08" providerId="ADAL" clId="{D357EC41-6F3B-45A0-8A83-09B114D278D5}"/>
    <pc:docChg chg="undo custSel modSld">
      <pc:chgData name="Ailis Claassen" userId="9878b159-d09a-4651-8696-54c87fc90c08" providerId="ADAL" clId="{D357EC41-6F3B-45A0-8A83-09B114D278D5}" dt="2024-05-03T10:21:05.060" v="42" actId="20577"/>
      <pc:docMkLst>
        <pc:docMk/>
      </pc:docMkLst>
      <pc:sldChg chg="modSp mod">
        <pc:chgData name="Ailis Claassen" userId="9878b159-d09a-4651-8696-54c87fc90c08" providerId="ADAL" clId="{D357EC41-6F3B-45A0-8A83-09B114D278D5}" dt="2024-05-03T10:21:05.060" v="42" actId="20577"/>
        <pc:sldMkLst>
          <pc:docMk/>
          <pc:sldMk cId="1013664572" sldId="263"/>
        </pc:sldMkLst>
        <pc:spChg chg="mod">
          <ac:chgData name="Ailis Claassen" userId="9878b159-d09a-4651-8696-54c87fc90c08" providerId="ADAL" clId="{D357EC41-6F3B-45A0-8A83-09B114D278D5}" dt="2024-05-03T10:21:05.060" v="42" actId="20577"/>
          <ac:spMkLst>
            <pc:docMk/>
            <pc:sldMk cId="1013664572" sldId="263"/>
            <ac:spMk id="4" creationId="{52DFF4D1-3DAC-53F3-D039-214E5FC6D50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E6AE86-66E8-4477-B096-B07527583E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4E9909-6054-41E5-8249-866E00613F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69768-B55D-428F-A595-ACC02AD84757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15C7E0-A30C-4096-9577-52BBBD52314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629A79-140C-430D-A1D2-42576A9177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8B333-6AF7-4DB4-9888-0A5306D4BD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7686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D58BF-6924-B848-A311-4D2E68867792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515D1-7129-F94C-B56D-7D9489A7C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01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emf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30284048-25CF-D4DC-FA90-D17DA1D394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1864"/>
          </a:xfrm>
          <a:prstGeom prst="rect">
            <a:avLst/>
          </a:prstGeom>
        </p:spPr>
      </p:pic>
      <p:sp>
        <p:nvSpPr>
          <p:cNvPr id="10" name="Round Single Corner of Rectangle 9">
            <a:extLst>
              <a:ext uri="{FF2B5EF4-FFF2-40B4-BE49-F238E27FC236}">
                <a16:creationId xmlns:a16="http://schemas.microsoft.com/office/drawing/2014/main" id="{64DEA29E-FB78-EE02-387F-1E55EF22ABBD}"/>
              </a:ext>
            </a:extLst>
          </p:cNvPr>
          <p:cNvSpPr/>
          <p:nvPr userDrawn="1"/>
        </p:nvSpPr>
        <p:spPr>
          <a:xfrm flipH="1" flipV="1">
            <a:off x="4052767" y="3074038"/>
            <a:ext cx="5792875" cy="1713925"/>
          </a:xfrm>
          <a:prstGeom prst="round1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F6EBD5E-900E-37D5-375D-9BEF54F3C2C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53674" y="462480"/>
            <a:ext cx="1298575" cy="46133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D97B2B54-49A6-2D0F-9C7A-77A9E2C5B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0119" y="3260651"/>
            <a:ext cx="5368636" cy="1410991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goes here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69F08D-4B80-F6ED-7040-965C7A75D06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732" y="1571918"/>
            <a:ext cx="4763148" cy="188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07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raphic 53">
            <a:extLst>
              <a:ext uri="{FF2B5EF4-FFF2-40B4-BE49-F238E27FC236}">
                <a16:creationId xmlns:a16="http://schemas.microsoft.com/office/drawing/2014/main" id="{B66838DC-3E3F-84CC-5E49-49D17F99F7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214541" cy="6858000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AC5B6468-26CD-E7EB-0611-0BD805FD741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80513" y="544996"/>
            <a:ext cx="3543300" cy="3543300"/>
          </a:xfrm>
          <a:prstGeom prst="rect">
            <a:avLst/>
          </a:prstGeom>
        </p:spPr>
      </p:pic>
      <p:sp>
        <p:nvSpPr>
          <p:cNvPr id="2" name="Round Single Corner of Rectangle 1">
            <a:extLst>
              <a:ext uri="{FF2B5EF4-FFF2-40B4-BE49-F238E27FC236}">
                <a16:creationId xmlns:a16="http://schemas.microsoft.com/office/drawing/2014/main" id="{E0501F0B-C965-EFDC-40F8-32559971563D}"/>
              </a:ext>
            </a:extLst>
          </p:cNvPr>
          <p:cNvSpPr/>
          <p:nvPr userDrawn="1"/>
        </p:nvSpPr>
        <p:spPr>
          <a:xfrm flipH="1" flipV="1">
            <a:off x="2680484" y="2723909"/>
            <a:ext cx="5792875" cy="1713925"/>
          </a:xfrm>
          <a:prstGeom prst="round1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itle 14">
            <a:extLst>
              <a:ext uri="{FF2B5EF4-FFF2-40B4-BE49-F238E27FC236}">
                <a16:creationId xmlns:a16="http://schemas.microsoft.com/office/drawing/2014/main" id="{5627E242-9293-A20C-8BD2-C4D08B16A4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836" y="2910522"/>
            <a:ext cx="5368636" cy="1410991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Project title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AB3E47-49E6-5D17-95E0-D9FC7A73F65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44" y="405816"/>
            <a:ext cx="5522601" cy="219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037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6C151C97-C1FF-D907-1CFC-13C4A2356B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897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97D218-E71A-46E9-82D7-788AB80F1A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8581"/>
          <a:stretch/>
        </p:blipFill>
        <p:spPr>
          <a:xfrm rot="16200000">
            <a:off x="9702882" y="538380"/>
            <a:ext cx="1943100" cy="193294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8706F0E-7656-A311-EDB8-36905E4703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810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1E81ABFE-D74C-768D-009E-1368AE93F4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07880" y="538380"/>
            <a:ext cx="1938102" cy="1938102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2D06D6B-7AEC-8527-F2B0-A3B401F0684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823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E4BF21-AB5A-4944-91CA-0FA9411B73AE}"/>
              </a:ext>
            </a:extLst>
          </p:cNvPr>
          <p:cNvSpPr/>
          <p:nvPr userDrawn="1"/>
        </p:nvSpPr>
        <p:spPr>
          <a:xfrm>
            <a:off x="1" y="6515266"/>
            <a:ext cx="11107293" cy="342735"/>
          </a:xfrm>
          <a:custGeom>
            <a:avLst/>
            <a:gdLst>
              <a:gd name="connsiteX0" fmla="*/ 0 w 11107293"/>
              <a:gd name="connsiteY0" fmla="*/ 0 h 342735"/>
              <a:gd name="connsiteX1" fmla="*/ 10838690 w 11107293"/>
              <a:gd name="connsiteY1" fmla="*/ 0 h 342735"/>
              <a:gd name="connsiteX2" fmla="*/ 11107293 w 11107293"/>
              <a:gd name="connsiteY2" fmla="*/ 268602 h 342735"/>
              <a:gd name="connsiteX3" fmla="*/ 11107293 w 11107293"/>
              <a:gd name="connsiteY3" fmla="*/ 342735 h 342735"/>
              <a:gd name="connsiteX4" fmla="*/ 0 w 11107293"/>
              <a:gd name="connsiteY4" fmla="*/ 342735 h 342735"/>
              <a:gd name="connsiteX5" fmla="*/ 0 w 11107293"/>
              <a:gd name="connsiteY5" fmla="*/ 0 h 34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07293" h="342735">
                <a:moveTo>
                  <a:pt x="0" y="0"/>
                </a:moveTo>
                <a:lnTo>
                  <a:pt x="10838690" y="0"/>
                </a:lnTo>
                <a:cubicBezTo>
                  <a:pt x="10986950" y="0"/>
                  <a:pt x="11107293" y="120207"/>
                  <a:pt x="11107293" y="268602"/>
                </a:cubicBezTo>
                <a:lnTo>
                  <a:pt x="11107293" y="342735"/>
                </a:lnTo>
                <a:lnTo>
                  <a:pt x="0" y="342735"/>
                </a:lnTo>
                <a:lnTo>
                  <a:pt x="0" y="0"/>
                </a:ln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5" name="bg object 16">
            <a:extLst>
              <a:ext uri="{FF2B5EF4-FFF2-40B4-BE49-F238E27FC236}">
                <a16:creationId xmlns:a16="http://schemas.microsoft.com/office/drawing/2014/main" id="{1DF580D6-0723-470E-A955-6A5AA6B5DD10}"/>
              </a:ext>
            </a:extLst>
          </p:cNvPr>
          <p:cNvSpPr/>
          <p:nvPr userDrawn="1"/>
        </p:nvSpPr>
        <p:spPr>
          <a:xfrm>
            <a:off x="177871" y="174512"/>
            <a:ext cx="892552" cy="892552"/>
          </a:xfrm>
          <a:custGeom>
            <a:avLst/>
            <a:gdLst/>
            <a:ahLst/>
            <a:cxnLst/>
            <a:rect l="l" t="t" r="r" b="b"/>
            <a:pathLst>
              <a:path w="680719" h="680719">
                <a:moveTo>
                  <a:pt x="335838" y="0"/>
                </a:moveTo>
                <a:lnTo>
                  <a:pt x="286209" y="3641"/>
                </a:lnTo>
                <a:lnTo>
                  <a:pt x="238842" y="14220"/>
                </a:lnTo>
                <a:lnTo>
                  <a:pt x="194255" y="31217"/>
                </a:lnTo>
                <a:lnTo>
                  <a:pt x="152968" y="54111"/>
                </a:lnTo>
                <a:lnTo>
                  <a:pt x="115501" y="82383"/>
                </a:lnTo>
                <a:lnTo>
                  <a:pt x="82373" y="115514"/>
                </a:lnTo>
                <a:lnTo>
                  <a:pt x="54104" y="152983"/>
                </a:lnTo>
                <a:lnTo>
                  <a:pt x="31212" y="194271"/>
                </a:lnTo>
                <a:lnTo>
                  <a:pt x="14218" y="238858"/>
                </a:lnTo>
                <a:lnTo>
                  <a:pt x="3641" y="286225"/>
                </a:lnTo>
                <a:lnTo>
                  <a:pt x="0" y="335851"/>
                </a:lnTo>
                <a:lnTo>
                  <a:pt x="0" y="339915"/>
                </a:lnTo>
                <a:lnTo>
                  <a:pt x="3106" y="386099"/>
                </a:lnTo>
                <a:lnTo>
                  <a:pt x="12157" y="430393"/>
                </a:lnTo>
                <a:lnTo>
                  <a:pt x="26745" y="472393"/>
                </a:lnTo>
                <a:lnTo>
                  <a:pt x="46465" y="511693"/>
                </a:lnTo>
                <a:lnTo>
                  <a:pt x="70912" y="547888"/>
                </a:lnTo>
                <a:lnTo>
                  <a:pt x="99680" y="580572"/>
                </a:lnTo>
                <a:lnTo>
                  <a:pt x="132364" y="609340"/>
                </a:lnTo>
                <a:lnTo>
                  <a:pt x="168558" y="633786"/>
                </a:lnTo>
                <a:lnTo>
                  <a:pt x="207856" y="653506"/>
                </a:lnTo>
                <a:lnTo>
                  <a:pt x="249853" y="668093"/>
                </a:lnTo>
                <a:lnTo>
                  <a:pt x="294143" y="677143"/>
                </a:lnTo>
                <a:lnTo>
                  <a:pt x="340321" y="680250"/>
                </a:lnTo>
                <a:lnTo>
                  <a:pt x="680237" y="680250"/>
                </a:lnTo>
                <a:lnTo>
                  <a:pt x="680237" y="344398"/>
                </a:lnTo>
                <a:lnTo>
                  <a:pt x="677093" y="297665"/>
                </a:lnTo>
                <a:lnTo>
                  <a:pt x="667935" y="252843"/>
                </a:lnTo>
                <a:lnTo>
                  <a:pt x="653173" y="210342"/>
                </a:lnTo>
                <a:lnTo>
                  <a:pt x="633217" y="170573"/>
                </a:lnTo>
                <a:lnTo>
                  <a:pt x="608478" y="133946"/>
                </a:lnTo>
                <a:lnTo>
                  <a:pt x="579366" y="100871"/>
                </a:lnTo>
                <a:lnTo>
                  <a:pt x="546291" y="71759"/>
                </a:lnTo>
                <a:lnTo>
                  <a:pt x="509664" y="47020"/>
                </a:lnTo>
                <a:lnTo>
                  <a:pt x="469895" y="27064"/>
                </a:lnTo>
                <a:lnTo>
                  <a:pt x="427394" y="12302"/>
                </a:lnTo>
                <a:lnTo>
                  <a:pt x="382572" y="3143"/>
                </a:lnTo>
                <a:lnTo>
                  <a:pt x="335838" y="0"/>
                </a:lnTo>
                <a:close/>
              </a:path>
            </a:pathLst>
          </a:custGeom>
          <a:solidFill>
            <a:srgbClr val="D1D4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58C25-9F0B-4769-8E8C-D95FA1C2D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10185"/>
            <a:ext cx="10515600" cy="4866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B40927A7-7A0C-45CE-B38F-6D858B2E4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852" y="294639"/>
            <a:ext cx="10900948" cy="5492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430C2B-7B64-49F8-81DD-F900626B5EFA}"/>
              </a:ext>
            </a:extLst>
          </p:cNvPr>
          <p:cNvSpPr/>
          <p:nvPr userDrawn="1"/>
        </p:nvSpPr>
        <p:spPr>
          <a:xfrm>
            <a:off x="11106343" y="6515266"/>
            <a:ext cx="1085657" cy="365604"/>
          </a:xfrm>
          <a:custGeom>
            <a:avLst/>
            <a:gdLst>
              <a:gd name="connsiteX0" fmla="*/ 273887 w 1085657"/>
              <a:gd name="connsiteY0" fmla="*/ 0 h 365604"/>
              <a:gd name="connsiteX1" fmla="*/ 1085657 w 1085657"/>
              <a:gd name="connsiteY1" fmla="*/ 0 h 365604"/>
              <a:gd name="connsiteX2" fmla="*/ 1085657 w 1085657"/>
              <a:gd name="connsiteY2" fmla="*/ 342734 h 365604"/>
              <a:gd name="connsiteX3" fmla="*/ 950 w 1085657"/>
              <a:gd name="connsiteY3" fmla="*/ 342734 h 365604"/>
              <a:gd name="connsiteX4" fmla="*/ 950 w 1085657"/>
              <a:gd name="connsiteY4" fmla="*/ 365604 h 365604"/>
              <a:gd name="connsiteX5" fmla="*/ 0 w 1085657"/>
              <a:gd name="connsiteY5" fmla="*/ 365604 h 365604"/>
              <a:gd name="connsiteX6" fmla="*/ 0 w 1085657"/>
              <a:gd name="connsiteY6" fmla="*/ 273887 h 365604"/>
              <a:gd name="connsiteX7" fmla="*/ 273887 w 1085657"/>
              <a:gd name="connsiteY7" fmla="*/ 0 h 365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657" h="365604">
                <a:moveTo>
                  <a:pt x="273887" y="0"/>
                </a:moveTo>
                <a:lnTo>
                  <a:pt x="1085657" y="0"/>
                </a:lnTo>
                <a:lnTo>
                  <a:pt x="1085657" y="342734"/>
                </a:lnTo>
                <a:lnTo>
                  <a:pt x="950" y="342734"/>
                </a:lnTo>
                <a:lnTo>
                  <a:pt x="950" y="365604"/>
                </a:lnTo>
                <a:lnTo>
                  <a:pt x="0" y="365604"/>
                </a:lnTo>
                <a:lnTo>
                  <a:pt x="0" y="273887"/>
                </a:lnTo>
                <a:cubicBezTo>
                  <a:pt x="0" y="122646"/>
                  <a:pt x="122646" y="0"/>
                  <a:pt x="273887" y="0"/>
                </a:cubicBez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37A8ED49-260F-4DCF-88DA-189EE2FD0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041" y="6563361"/>
            <a:ext cx="1014746" cy="247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CF2D5A4-4F2A-46F4-B1EE-8630F1569AD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393141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58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7" r:id="rId2"/>
    <p:sldLayoutId id="2147483838" r:id="rId3"/>
    <p:sldLayoutId id="2147483839" r:id="rId4"/>
    <p:sldLayoutId id="2147483840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5430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002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4" Type="http://schemas.openxmlformats.org/officeDocument/2006/relationships/image" Target="../media/image4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51.png"/><Relationship Id="rId7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5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>
            <a:extLst>
              <a:ext uri="{FF2B5EF4-FFF2-40B4-BE49-F238E27FC236}">
                <a16:creationId xmlns:a16="http://schemas.microsoft.com/office/drawing/2014/main" id="{A89E8626-AD9F-D8DC-38F4-4E54D4425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9731" y="2900140"/>
            <a:ext cx="5293498" cy="1410991"/>
          </a:xfrm>
        </p:spPr>
        <p:txBody>
          <a:bodyPr>
            <a:normAutofit/>
          </a:bodyPr>
          <a:lstStyle/>
          <a:p>
            <a:r>
              <a:rPr lang="en-US" dirty="0"/>
              <a:t>Project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58F6305-E5F3-9525-B32C-F0889BF976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6277703" y="4437398"/>
            <a:ext cx="2192106" cy="12116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DFF4D1-3DAC-53F3-D039-214E5FC6D501}"/>
              </a:ext>
            </a:extLst>
          </p:cNvPr>
          <p:cNvSpPr txBox="1"/>
          <p:nvPr/>
        </p:nvSpPr>
        <p:spPr>
          <a:xfrm>
            <a:off x="6465456" y="4673906"/>
            <a:ext cx="2192105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1400" b="1" dirty="0">
                <a:solidFill>
                  <a:schemeClr val="accent1"/>
                </a:solidFill>
                <a:cs typeface="Arial"/>
              </a:rPr>
              <a:t>*Specify AI / Growth </a:t>
            </a:r>
            <a:r>
              <a:rPr lang="en-GB" sz="1400" b="1">
                <a:solidFill>
                  <a:schemeClr val="accent1"/>
                </a:solidFill>
                <a:cs typeface="Arial"/>
              </a:rPr>
              <a:t>/ Sustainability challenge</a:t>
            </a:r>
            <a:endParaRPr lang="en-GB" sz="14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664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986E384-EEA0-3FE5-682B-D81466A23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Catalyst summary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7679" y="6553228"/>
            <a:ext cx="1014746" cy="2473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814408-5831-49B7-BF84-9D4EB0FEE077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188FDA-7DFE-CFEA-987F-7BE154D38E5A}"/>
              </a:ext>
            </a:extLst>
          </p:cNvPr>
          <p:cNvSpPr txBox="1"/>
          <p:nvPr/>
        </p:nvSpPr>
        <p:spPr>
          <a:xfrm>
            <a:off x="504762" y="1624775"/>
            <a:ext cx="9358329" cy="138499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800" b="1" dirty="0">
                <a:solidFill>
                  <a:schemeClr val="accent1"/>
                </a:solidFill>
                <a:latin typeface="+mj-lt"/>
              </a:rPr>
              <a:t>A brief introduction to the objectives of the Catalyst, the Moonshot challenge being addressed, and the organizations involved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681E18A-F6A1-3B5B-94E4-8751EEA0DE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25419" y="3861023"/>
            <a:ext cx="4965024" cy="274440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8996D60-89F1-F85A-76BD-D7944ECFCCA1}"/>
              </a:ext>
            </a:extLst>
          </p:cNvPr>
          <p:cNvGrpSpPr/>
          <p:nvPr/>
        </p:nvGrpSpPr>
        <p:grpSpPr>
          <a:xfrm>
            <a:off x="6611079" y="4251473"/>
            <a:ext cx="4103008" cy="2053170"/>
            <a:chOff x="6666969" y="3805049"/>
            <a:chExt cx="4028869" cy="201607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07D9CA2-325C-7D25-2982-1EDF703DC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103" y="5336828"/>
              <a:ext cx="275950" cy="48429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30FD413-D9F7-B47D-4FCC-4CE1024B1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9365" y="3811775"/>
              <a:ext cx="493641" cy="49494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3784E18-9090-DDAE-703A-F406A7E3C6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6969" y="3977080"/>
              <a:ext cx="582337" cy="28616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5AA6113-A6AF-43A0-DAA0-9B0E0F638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0010" y="4721030"/>
              <a:ext cx="989355" cy="30402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BA96FEE-4C23-05ED-E563-D5C49EE9F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8723" y="3805049"/>
              <a:ext cx="989355" cy="56527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19CE32B-AFA0-CFA4-6BA6-B6CAE1BB9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036" y="4761994"/>
              <a:ext cx="607052" cy="22209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68DA8B9-3136-41A9-6E9F-10ED52EE1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00894" y="3896214"/>
              <a:ext cx="494944" cy="49494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95DEAD6-2EF3-91E8-AC3F-AC38F18F2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73640" y="4704787"/>
              <a:ext cx="774726" cy="31841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D541156-3799-F826-9A8A-647FCBD05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0748" y="5236038"/>
              <a:ext cx="360621" cy="56527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FBF17FD-E097-8F06-BEF9-1EB20AD7A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1258" y="5336828"/>
              <a:ext cx="342330" cy="34290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D03B1862-5854-A6A9-7E08-EBD1A7F6F7F8}"/>
              </a:ext>
            </a:extLst>
          </p:cNvPr>
          <p:cNvSpPr txBox="1"/>
          <p:nvPr/>
        </p:nvSpPr>
        <p:spPr>
          <a:xfrm>
            <a:off x="517095" y="3340770"/>
            <a:ext cx="5109617" cy="114390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b="1" dirty="0">
                <a:solidFill>
                  <a:schemeClr val="accent3"/>
                </a:solidFill>
                <a:cs typeface="Arial"/>
              </a:rPr>
              <a:t>What aspect of the Moonshot challenge does your solution apply to?</a:t>
            </a:r>
            <a:endParaRPr lang="en-GB" sz="2000" b="1" i="0" u="none" strike="noStrike" dirty="0">
              <a:solidFill>
                <a:schemeClr val="accent3"/>
              </a:solidFill>
              <a:effectLst/>
              <a:cs typeface="Arial"/>
            </a:endParaRPr>
          </a:p>
          <a:p>
            <a:pPr fontAlgn="base">
              <a:spcAft>
                <a:spcPts val="1000"/>
              </a:spcAft>
            </a:pPr>
            <a:endParaRPr lang="en-GB" sz="2000" b="1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DE96D65-518F-A052-A616-1B55B9DC003F}"/>
              </a:ext>
            </a:extLst>
          </p:cNvPr>
          <p:cNvSpPr txBox="1"/>
          <p:nvPr/>
        </p:nvSpPr>
        <p:spPr>
          <a:xfrm>
            <a:off x="517096" y="5206867"/>
            <a:ext cx="51918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i="0" u="none" strike="noStrike" dirty="0">
                <a:solidFill>
                  <a:schemeClr val="accent3"/>
                </a:solidFill>
                <a:effectLst/>
                <a:cs typeface="Arial"/>
              </a:rPr>
              <a:t>Which organizations and personnel have been involved in the collaboration?</a:t>
            </a:r>
            <a:endParaRPr lang="en-GB" sz="2000" b="1" i="0" u="none" strike="noStrike" dirty="0">
              <a:solidFill>
                <a:schemeClr val="accent3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E796CC-BA5C-D887-B152-2B9A89C2834B}"/>
              </a:ext>
            </a:extLst>
          </p:cNvPr>
          <p:cNvSpPr txBox="1"/>
          <p:nvPr/>
        </p:nvSpPr>
        <p:spPr>
          <a:xfrm>
            <a:off x="517096" y="4310834"/>
            <a:ext cx="40748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1000"/>
              </a:spcAft>
            </a:pPr>
            <a:r>
              <a:rPr lang="en-GB" sz="2000" b="1" i="0" u="none" strike="noStrike" dirty="0">
                <a:solidFill>
                  <a:schemeClr val="accent3"/>
                </a:solidFill>
                <a:effectLst/>
                <a:cs typeface="Arial"/>
              </a:rPr>
              <a:t>What technology </a:t>
            </a:r>
            <a:r>
              <a:rPr lang="en-GB" sz="2000" b="1" dirty="0">
                <a:solidFill>
                  <a:schemeClr val="accent3"/>
                </a:solidFill>
                <a:cs typeface="Arial"/>
              </a:rPr>
              <a:t>does</a:t>
            </a:r>
            <a:r>
              <a:rPr lang="en-GB" sz="2000" b="1" i="0" u="none" strike="noStrike" dirty="0">
                <a:solidFill>
                  <a:schemeClr val="accent3"/>
                </a:solidFill>
                <a:effectLst/>
                <a:cs typeface="Arial"/>
              </a:rPr>
              <a:t> the solution use?</a:t>
            </a:r>
          </a:p>
        </p:txBody>
      </p:sp>
    </p:spTree>
    <p:extLst>
      <p:ext uri="{BB962C8B-B14F-4D97-AF65-F5344CB8AC3E}">
        <p14:creationId xmlns:p14="http://schemas.microsoft.com/office/powerpoint/2010/main" val="2925665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986E384-EEA0-3FE5-682B-D81466A23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Challenge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7679" y="6553228"/>
            <a:ext cx="1014746" cy="2473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814408-5831-49B7-BF84-9D4EB0FEE077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FF68F55-9C26-0551-EB58-1472B0F31857}"/>
              </a:ext>
            </a:extLst>
          </p:cNvPr>
          <p:cNvGrpSpPr/>
          <p:nvPr/>
        </p:nvGrpSpPr>
        <p:grpSpPr>
          <a:xfrm rot="5400000" flipV="1">
            <a:off x="9137427" y="3465204"/>
            <a:ext cx="3699952" cy="2409194"/>
            <a:chOff x="105905" y="3700279"/>
            <a:chExt cx="3758232" cy="2447142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D0D5CED0-2901-6379-45F5-BCA3AA115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 flipH="1">
              <a:off x="105905" y="4330624"/>
              <a:ext cx="3758232" cy="1164640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95AD4D45-FB35-5E1F-E56F-FEA718F9D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 flipH="1">
              <a:off x="105905" y="4982781"/>
              <a:ext cx="3758232" cy="116464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2231649A-59ED-B28A-C0E5-038E1DDD7D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 flipH="1">
              <a:off x="105905" y="3700279"/>
              <a:ext cx="3758232" cy="116464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E2A7CE2-FCC3-7B81-806C-AE522E44C4B9}"/>
              </a:ext>
            </a:extLst>
          </p:cNvPr>
          <p:cNvGrpSpPr/>
          <p:nvPr/>
        </p:nvGrpSpPr>
        <p:grpSpPr>
          <a:xfrm>
            <a:off x="0" y="4066952"/>
            <a:ext cx="3758232" cy="2447142"/>
            <a:chOff x="105905" y="3700279"/>
            <a:chExt cx="3758232" cy="2447142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CA7F1088-85D4-0138-A61A-9E570C9453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 flipH="1">
              <a:off x="105905" y="4330624"/>
              <a:ext cx="3758232" cy="1164640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3F7A31CA-28F1-C680-5D75-C278A1234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 flipH="1">
              <a:off x="105905" y="4982781"/>
              <a:ext cx="3758232" cy="1164640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10B19BD4-09CC-2621-D409-2920A765E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 flipH="1">
              <a:off x="105905" y="3700279"/>
              <a:ext cx="3758232" cy="116464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F79AE8D-73E9-8D03-000D-811AA5D667DD}"/>
              </a:ext>
            </a:extLst>
          </p:cNvPr>
          <p:cNvGrpSpPr/>
          <p:nvPr/>
        </p:nvGrpSpPr>
        <p:grpSpPr>
          <a:xfrm rot="16200000">
            <a:off x="3149083" y="3636680"/>
            <a:ext cx="3492245" cy="2273947"/>
            <a:chOff x="105905" y="3700279"/>
            <a:chExt cx="3758232" cy="2447142"/>
          </a:xfrm>
        </p:grpSpPr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668C071C-26A4-0F75-B3D1-36397BCA6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 flipH="1">
              <a:off x="105905" y="4330624"/>
              <a:ext cx="3758232" cy="1164640"/>
            </a:xfrm>
            <a:prstGeom prst="rect">
              <a:avLst/>
            </a:prstGeom>
          </p:spPr>
        </p:pic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D13C5F6E-3E79-7DBC-00FE-3446F372F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 flipH="1">
              <a:off x="105905" y="4982781"/>
              <a:ext cx="3758232" cy="1164640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642FB6C4-8522-75A4-87DC-D21665FA6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 flipH="1">
              <a:off x="105905" y="3700279"/>
              <a:ext cx="3758232" cy="116464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215D589-4507-B5FB-8956-930E10B1F9FF}"/>
              </a:ext>
            </a:extLst>
          </p:cNvPr>
          <p:cNvGrpSpPr/>
          <p:nvPr/>
        </p:nvGrpSpPr>
        <p:grpSpPr>
          <a:xfrm>
            <a:off x="6024574" y="4066952"/>
            <a:ext cx="3758232" cy="2447142"/>
            <a:chOff x="105905" y="3700279"/>
            <a:chExt cx="3758232" cy="2447142"/>
          </a:xfrm>
        </p:grpSpPr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031C3AE9-844B-1E3C-2C24-871A24A3AD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 flipH="1">
              <a:off x="105905" y="4330624"/>
              <a:ext cx="3758232" cy="1164640"/>
            </a:xfrm>
            <a:prstGeom prst="rect">
              <a:avLst/>
            </a:prstGeom>
          </p:spPr>
        </p:pic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DF8BCD3B-B7A4-CEEE-0223-F8F2CEDF4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 flipH="1">
              <a:off x="105905" y="4982781"/>
              <a:ext cx="3758232" cy="1164640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62925175-E41F-74FF-FF65-50A1C5EA72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 flipH="1">
              <a:off x="105905" y="3700279"/>
              <a:ext cx="3758232" cy="1164640"/>
            </a:xfrm>
            <a:prstGeom prst="rect">
              <a:avLst/>
            </a:prstGeom>
          </p:spPr>
        </p:pic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CC19BBCB-6431-7531-ED9B-F42DBCF3C699}"/>
              </a:ext>
            </a:extLst>
          </p:cNvPr>
          <p:cNvSpPr txBox="1"/>
          <p:nvPr/>
        </p:nvSpPr>
        <p:spPr>
          <a:xfrm>
            <a:off x="20761" y="4990282"/>
            <a:ext cx="3741614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Aft>
                <a:spcPts val="1000"/>
              </a:spcAft>
            </a:pPr>
            <a:r>
              <a:rPr lang="en-GB" sz="2000" b="1" dirty="0">
                <a:solidFill>
                  <a:schemeClr val="bg1"/>
                </a:solidFill>
                <a:cs typeface="Arial"/>
              </a:rPr>
              <a:t>What problem is your Catalyst trying to solve?</a:t>
            </a:r>
            <a:endParaRPr lang="en-GB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0C7C3AE-AE69-B49C-DFC3-CCD462769553}"/>
              </a:ext>
            </a:extLst>
          </p:cNvPr>
          <p:cNvSpPr txBox="1"/>
          <p:nvPr/>
        </p:nvSpPr>
        <p:spPr>
          <a:xfrm>
            <a:off x="3767360" y="4237184"/>
            <a:ext cx="2252440" cy="132343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Aft>
                <a:spcPts val="1000"/>
              </a:spcAft>
            </a:pPr>
            <a:r>
              <a:rPr lang="en-GB" sz="2000" b="1" dirty="0">
                <a:solidFill>
                  <a:schemeClr val="bg1"/>
                </a:solidFill>
                <a:cs typeface="Arial"/>
              </a:rPr>
              <a:t>What is the current technical and commercial context?</a:t>
            </a:r>
            <a:endParaRPr lang="en-GB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53740BC-79AC-D03E-A89A-728EB23E95A7}"/>
              </a:ext>
            </a:extLst>
          </p:cNvPr>
          <p:cNvSpPr txBox="1"/>
          <p:nvPr/>
        </p:nvSpPr>
        <p:spPr>
          <a:xfrm>
            <a:off x="6088186" y="4990282"/>
            <a:ext cx="3703514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Aft>
                <a:spcPts val="1000"/>
              </a:spcAft>
            </a:pPr>
            <a:r>
              <a:rPr lang="en-GB" sz="2000" b="1" dirty="0">
                <a:solidFill>
                  <a:schemeClr val="bg1"/>
                </a:solidFill>
                <a:cs typeface="Arial"/>
              </a:rPr>
              <a:t>What are the current technical challenges?</a:t>
            </a:r>
            <a:endParaRPr lang="en-GB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82C0B4-A16A-83C0-10D1-FB1CD133ED2E}"/>
              </a:ext>
            </a:extLst>
          </p:cNvPr>
          <p:cNvSpPr txBox="1"/>
          <p:nvPr/>
        </p:nvSpPr>
        <p:spPr>
          <a:xfrm>
            <a:off x="9976350" y="4066952"/>
            <a:ext cx="2138140" cy="16312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Aft>
                <a:spcPts val="1000"/>
              </a:spcAft>
            </a:pPr>
            <a:r>
              <a:rPr lang="en-GB" sz="2000" b="1" dirty="0">
                <a:solidFill>
                  <a:schemeClr val="bg1"/>
                </a:solidFill>
                <a:cs typeface="Arial"/>
              </a:rPr>
              <a:t>What are the operational and commercial impacts of the problem?</a:t>
            </a:r>
            <a:endParaRPr lang="en-GB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C5EC5FF-3DFC-F682-80A5-3A40FDC1696C}"/>
              </a:ext>
            </a:extLst>
          </p:cNvPr>
          <p:cNvSpPr txBox="1"/>
          <p:nvPr/>
        </p:nvSpPr>
        <p:spPr>
          <a:xfrm>
            <a:off x="545496" y="1842335"/>
            <a:ext cx="9857880" cy="9541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800" b="1" dirty="0">
                <a:solidFill>
                  <a:schemeClr val="accent1"/>
                </a:solidFill>
                <a:latin typeface="+mj-lt"/>
              </a:rPr>
              <a:t>Why is this challenge important for your team to solve? </a:t>
            </a:r>
          </a:p>
          <a:p>
            <a:r>
              <a:rPr lang="en-GB" sz="2800" b="1" dirty="0">
                <a:solidFill>
                  <a:schemeClr val="accent1"/>
                </a:solidFill>
                <a:latin typeface="+mj-lt"/>
              </a:rPr>
              <a:t>What technical and commercial blockers exist?</a:t>
            </a:r>
          </a:p>
        </p:txBody>
      </p:sp>
    </p:spTree>
    <p:extLst>
      <p:ext uri="{BB962C8B-B14F-4D97-AF65-F5344CB8AC3E}">
        <p14:creationId xmlns:p14="http://schemas.microsoft.com/office/powerpoint/2010/main" val="1082125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986E384-EEA0-3FE5-682B-D81466A23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Solution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7679" y="6553228"/>
            <a:ext cx="1014746" cy="2473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814408-5831-49B7-BF84-9D4EB0FEE077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ound Single Corner of Rectangle 1">
            <a:extLst>
              <a:ext uri="{FF2B5EF4-FFF2-40B4-BE49-F238E27FC236}">
                <a16:creationId xmlns:a16="http://schemas.microsoft.com/office/drawing/2014/main" id="{CAF2C77C-818F-C5A6-0D8E-B5728F9D12F3}"/>
              </a:ext>
            </a:extLst>
          </p:cNvPr>
          <p:cNvSpPr/>
          <p:nvPr/>
        </p:nvSpPr>
        <p:spPr>
          <a:xfrm>
            <a:off x="211597" y="3642486"/>
            <a:ext cx="11592476" cy="2620163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0E15F24-1FDE-5289-8BC2-61DBFC8641CE}"/>
              </a:ext>
            </a:extLst>
          </p:cNvPr>
          <p:cNvGrpSpPr/>
          <p:nvPr/>
        </p:nvGrpSpPr>
        <p:grpSpPr>
          <a:xfrm>
            <a:off x="481919" y="4799052"/>
            <a:ext cx="10919506" cy="1359346"/>
            <a:chOff x="512127" y="4984745"/>
            <a:chExt cx="10919506" cy="135934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8A95588-A3E2-DBF7-8CC4-294EB1235D8A}"/>
                </a:ext>
              </a:extLst>
            </p:cNvPr>
            <p:cNvSpPr txBox="1"/>
            <p:nvPr/>
          </p:nvSpPr>
          <p:spPr>
            <a:xfrm>
              <a:off x="512127" y="4984745"/>
              <a:ext cx="2241294" cy="1359346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spcAft>
                  <a:spcPts val="1000"/>
                </a:spcAft>
              </a:pPr>
              <a:r>
                <a:rPr lang="en-GB" b="1" dirty="0">
                  <a:solidFill>
                    <a:srgbClr val="1E2A4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Which industry or sector does your solution apply to?</a:t>
              </a:r>
            </a:p>
            <a:p>
              <a:pPr fontAlgn="base">
                <a:spcAft>
                  <a:spcPts val="1000"/>
                </a:spcAft>
              </a:pPr>
              <a:endParaRPr lang="en-GB" sz="2000" b="1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7424C94-9D84-20A4-57E6-802C08DD582D}"/>
                </a:ext>
              </a:extLst>
            </p:cNvPr>
            <p:cNvSpPr txBox="1"/>
            <p:nvPr/>
          </p:nvSpPr>
          <p:spPr>
            <a:xfrm>
              <a:off x="4345971" y="4984745"/>
              <a:ext cx="3389024" cy="120032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spcAft>
                  <a:spcPts val="1000"/>
                </a:spcAft>
              </a:pPr>
              <a:r>
                <a:rPr lang="en-GB" b="1" dirty="0">
                  <a:solidFill>
                    <a:srgbClr val="1E2A4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What was required technically (e.g. key processes, milestones and goals)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E5B264B-FCD8-5A54-8B37-34515D1D5777}"/>
                </a:ext>
              </a:extLst>
            </p:cNvPr>
            <p:cNvSpPr txBox="1"/>
            <p:nvPr/>
          </p:nvSpPr>
          <p:spPr>
            <a:xfrm>
              <a:off x="8565546" y="4984745"/>
              <a:ext cx="2866087" cy="923330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spcAft>
                  <a:spcPts val="1000"/>
                </a:spcAft>
              </a:pPr>
              <a:r>
                <a:rPr lang="en-GB" b="1" dirty="0">
                  <a:solidFill>
                    <a:srgbClr val="1E2A4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What might a resulting application/use-case look like?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3FC4BE7-A32F-C2FD-56C1-20AE395653FD}"/>
              </a:ext>
            </a:extLst>
          </p:cNvPr>
          <p:cNvGrpSpPr/>
          <p:nvPr/>
        </p:nvGrpSpPr>
        <p:grpSpPr>
          <a:xfrm>
            <a:off x="846387" y="3743740"/>
            <a:ext cx="9009592" cy="914400"/>
            <a:chOff x="297846" y="3784569"/>
            <a:chExt cx="9123317" cy="914400"/>
          </a:xfrm>
          <a:solidFill>
            <a:schemeClr val="accent2"/>
          </a:solidFill>
        </p:grpSpPr>
        <p:pic>
          <p:nvPicPr>
            <p:cNvPr id="15" name="Graphic 14" descr="Maze with solid fill">
              <a:extLst>
                <a:ext uri="{FF2B5EF4-FFF2-40B4-BE49-F238E27FC236}">
                  <a16:creationId xmlns:a16="http://schemas.microsoft.com/office/drawing/2014/main" id="{D3F12770-FC0B-42C1-8D35-BCC46C5A77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45971" y="3784569"/>
              <a:ext cx="914400" cy="914400"/>
            </a:xfrm>
            <a:prstGeom prst="rect">
              <a:avLst/>
            </a:prstGeom>
          </p:spPr>
        </p:pic>
        <p:pic>
          <p:nvPicPr>
            <p:cNvPr id="16" name="Graphic 15" descr="Puzzle with solid fill">
              <a:extLst>
                <a:ext uri="{FF2B5EF4-FFF2-40B4-BE49-F238E27FC236}">
                  <a16:creationId xmlns:a16="http://schemas.microsoft.com/office/drawing/2014/main" id="{C2401BF4-16A2-B16C-8DAB-27F6BE973B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97846" y="3784569"/>
              <a:ext cx="914400" cy="914400"/>
            </a:xfrm>
            <a:prstGeom prst="rect">
              <a:avLst/>
            </a:prstGeom>
          </p:spPr>
        </p:pic>
        <p:pic>
          <p:nvPicPr>
            <p:cNvPr id="17" name="Graphic 16" descr="Clipboard Badge with solid fill">
              <a:extLst>
                <a:ext uri="{FF2B5EF4-FFF2-40B4-BE49-F238E27FC236}">
                  <a16:creationId xmlns:a16="http://schemas.microsoft.com/office/drawing/2014/main" id="{94DE16AA-E53A-B5DF-471E-89AAF5B7C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506763" y="3784569"/>
              <a:ext cx="914400" cy="914400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E90A80F-8EEE-D652-15DD-B4457B15830E}"/>
              </a:ext>
            </a:extLst>
          </p:cNvPr>
          <p:cNvSpPr txBox="1"/>
          <p:nvPr/>
        </p:nvSpPr>
        <p:spPr>
          <a:xfrm>
            <a:off x="481919" y="1738118"/>
            <a:ext cx="9916547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Explain the solution you have co-created and how the technology was used to solve the Moonshot challenge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212234-DBC0-6163-FD9A-DAD94B7234D8}"/>
              </a:ext>
            </a:extLst>
          </p:cNvPr>
          <p:cNvSpPr txBox="1"/>
          <p:nvPr/>
        </p:nvSpPr>
        <p:spPr>
          <a:xfrm>
            <a:off x="546265" y="2893131"/>
            <a:ext cx="5688280" cy="34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1E2A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c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here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589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986E384-EEA0-3FE5-682B-D81466A23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Solution slide 2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7679" y="6553228"/>
            <a:ext cx="1014746" cy="2473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814408-5831-49B7-BF84-9D4EB0FEE077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7269BE9-3741-BD8D-2DE7-4D5D6A0A0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26049" y="86717"/>
            <a:ext cx="3964383" cy="2795399"/>
          </a:xfrm>
          <a:prstGeom prst="rect">
            <a:avLst/>
          </a:prstGeom>
        </p:spPr>
      </p:pic>
      <p:sp>
        <p:nvSpPr>
          <p:cNvPr id="5" name="Round Single Corner of Rectangle 4">
            <a:extLst>
              <a:ext uri="{FF2B5EF4-FFF2-40B4-BE49-F238E27FC236}">
                <a16:creationId xmlns:a16="http://schemas.microsoft.com/office/drawing/2014/main" id="{BBDB69D0-AD2F-DB42-D00E-7EAAC9D8549D}"/>
              </a:ext>
            </a:extLst>
          </p:cNvPr>
          <p:cNvSpPr/>
          <p:nvPr/>
        </p:nvSpPr>
        <p:spPr>
          <a:xfrm>
            <a:off x="8220137" y="4480382"/>
            <a:ext cx="3102288" cy="1858546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5F61BB-038B-29A3-BC83-5CE66A4327E6}"/>
              </a:ext>
            </a:extLst>
          </p:cNvPr>
          <p:cNvSpPr txBox="1"/>
          <p:nvPr/>
        </p:nvSpPr>
        <p:spPr>
          <a:xfrm>
            <a:off x="8332042" y="4703277"/>
            <a:ext cx="3062099" cy="1635651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1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2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3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1E2A4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3588BF-1365-A006-C08D-54E6D59BB491}"/>
              </a:ext>
            </a:extLst>
          </p:cNvPr>
          <p:cNvSpPr txBox="1"/>
          <p:nvPr/>
        </p:nvSpPr>
        <p:spPr>
          <a:xfrm>
            <a:off x="546265" y="1713015"/>
            <a:ext cx="5688280" cy="1021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 this optional 2nd slide for more details on the solution – feel free to add video / diagrams / animations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b="1" dirty="0">
                <a:solidFill>
                  <a:srgbClr val="1E2A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Bullet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1E2A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043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986E384-EEA0-3FE5-682B-D81466A23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Outcomes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7679" y="6553228"/>
            <a:ext cx="1014746" cy="2473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814408-5831-49B7-BF84-9D4EB0FEE077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03B716-4273-C15D-A645-A8F65E5AA0A2}"/>
              </a:ext>
            </a:extLst>
          </p:cNvPr>
          <p:cNvSpPr txBox="1"/>
          <p:nvPr/>
        </p:nvSpPr>
        <p:spPr>
          <a:xfrm>
            <a:off x="468175" y="1673823"/>
            <a:ext cx="89932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1"/>
                </a:solidFill>
                <a:latin typeface="+mj-lt"/>
              </a:rPr>
              <a:t>How effectively has the Moonshot challenge been realized?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1E2A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30C3238-BEEF-CB58-11E1-5B75B8DE4F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 flipH="1" flipV="1">
            <a:off x="596645" y="3327123"/>
            <a:ext cx="6096000" cy="142529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7E3F9ED7-DFD8-1001-1814-B34F12876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 flipH="1" flipV="1">
            <a:off x="596645" y="2841348"/>
            <a:ext cx="6096000" cy="1425292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643B429-5229-2B23-287F-0497244923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 flipV="1">
            <a:off x="5461210" y="5238191"/>
            <a:ext cx="6096000" cy="1425292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C7E52C78-851C-3862-93DA-FFF9E90203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 flipV="1">
            <a:off x="5461210" y="4752416"/>
            <a:ext cx="6096000" cy="142529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F9F5764-746A-36EA-62D4-C85312685FE1}"/>
              </a:ext>
            </a:extLst>
          </p:cNvPr>
          <p:cNvSpPr txBox="1"/>
          <p:nvPr/>
        </p:nvSpPr>
        <p:spPr>
          <a:xfrm>
            <a:off x="960254" y="2966209"/>
            <a:ext cx="5106262" cy="15696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dirty="0">
                <a:solidFill>
                  <a:schemeClr val="bg1"/>
                </a:solidFill>
                <a:cs typeface="Arial"/>
              </a:rPr>
              <a:t>What are the primary direct outcomes / savings / improvements?</a:t>
            </a:r>
            <a:endParaRPr lang="en-GB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802FDA-E9F1-500C-3A8E-5AAEC566E721}"/>
              </a:ext>
            </a:extLst>
          </p:cNvPr>
          <p:cNvSpPr txBox="1"/>
          <p:nvPr/>
        </p:nvSpPr>
        <p:spPr>
          <a:xfrm>
            <a:off x="6066516" y="4968963"/>
            <a:ext cx="4752037" cy="15696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dirty="0">
                <a:solidFill>
                  <a:schemeClr val="bg1"/>
                </a:solidFill>
                <a:cs typeface="Arial"/>
              </a:rPr>
              <a:t>Explain any potential wider impacts for the industry and society</a:t>
            </a:r>
            <a:endParaRPr lang="en-GB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434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 Single Corner of Rectangle 19">
            <a:extLst>
              <a:ext uri="{FF2B5EF4-FFF2-40B4-BE49-F238E27FC236}">
                <a16:creationId xmlns:a16="http://schemas.microsoft.com/office/drawing/2014/main" id="{59C5696B-661D-5B5C-EE07-9E9E1AE7B5C3}"/>
              </a:ext>
            </a:extLst>
          </p:cNvPr>
          <p:cNvSpPr/>
          <p:nvPr/>
        </p:nvSpPr>
        <p:spPr>
          <a:xfrm>
            <a:off x="8220137" y="4480382"/>
            <a:ext cx="3102288" cy="1858546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E523D8-2C76-7A2D-B044-7AC380C6C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860AB1-1812-D7FD-B756-87766438A555}"/>
              </a:ext>
            </a:extLst>
          </p:cNvPr>
          <p:cNvSpPr txBox="1"/>
          <p:nvPr/>
        </p:nvSpPr>
        <p:spPr>
          <a:xfrm>
            <a:off x="732662" y="565803"/>
            <a:ext cx="6590804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Outcomes slide 2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24B73AD-BC6A-C97B-7D68-3A98C8BCE9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41647" y="1814708"/>
            <a:ext cx="4919411" cy="27048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9E0CEB2-25E6-324F-25F4-04F5DD89CC1A}"/>
              </a:ext>
            </a:extLst>
          </p:cNvPr>
          <p:cNvSpPr txBox="1"/>
          <p:nvPr/>
        </p:nvSpPr>
        <p:spPr>
          <a:xfrm>
            <a:off x="8332042" y="4703277"/>
            <a:ext cx="3062099" cy="1635651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1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2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3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1E2A4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0920B082-FEEB-B815-0A45-D3438EC882F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7679" y="6561823"/>
            <a:ext cx="1014746" cy="2473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814408-5831-49B7-BF84-9D4EB0FEE077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BE611C-E2E8-0A6D-8D59-12772ED8BC9E}"/>
              </a:ext>
            </a:extLst>
          </p:cNvPr>
          <p:cNvSpPr txBox="1"/>
          <p:nvPr/>
        </p:nvSpPr>
        <p:spPr>
          <a:xfrm>
            <a:off x="515267" y="1710636"/>
            <a:ext cx="5998888" cy="1021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 this optional 2nd slide for more details on the outcomes – feel free to add video / diagrams / animations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Bullet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1E2A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103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986E384-EEA0-3FE5-682B-D81466A23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1459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Conclusions and CTAs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7679" y="6553228"/>
            <a:ext cx="1014746" cy="2473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814408-5831-49B7-BF84-9D4EB0FEE077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A832E0-43B4-113F-88A4-069DF5B80749}"/>
              </a:ext>
            </a:extLst>
          </p:cNvPr>
          <p:cNvSpPr txBox="1"/>
          <p:nvPr/>
        </p:nvSpPr>
        <p:spPr>
          <a:xfrm>
            <a:off x="506548" y="1825140"/>
            <a:ext cx="7707085" cy="100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are the next steps for TM Forum and the wider industry?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63017F-BCD0-B6C4-894D-D11D56844F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37513" y="3333053"/>
            <a:ext cx="3102834" cy="171508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0607799-E277-9CCB-1A96-A4FD1C016A2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8806" y="3333053"/>
            <a:ext cx="3102834" cy="171508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B7ADE65-D54A-B6EA-EAB2-3D2ED2867A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60171" y="3333053"/>
            <a:ext cx="3102834" cy="17150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2676426-F269-B0B7-B77A-138ADB918AB1}"/>
              </a:ext>
            </a:extLst>
          </p:cNvPr>
          <p:cNvSpPr txBox="1"/>
          <p:nvPr/>
        </p:nvSpPr>
        <p:spPr>
          <a:xfrm>
            <a:off x="506548" y="3744571"/>
            <a:ext cx="62825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this lead to another Catalyst? Is this ready for commercial deployment?</a:t>
            </a:r>
            <a:endParaRPr lang="en-GB" sz="1400" dirty="0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C8A97B0B-0DF5-4F59-D954-A5F771C102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 flipV="1">
            <a:off x="6862843" y="5048134"/>
            <a:ext cx="5210514" cy="121825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B17C125-DB11-F93E-26BC-E0467448676E}"/>
              </a:ext>
            </a:extLst>
          </p:cNvPr>
          <p:cNvSpPr txBox="1"/>
          <p:nvPr/>
        </p:nvSpPr>
        <p:spPr>
          <a:xfrm>
            <a:off x="7112555" y="5147525"/>
            <a:ext cx="4520695" cy="10156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Where can people come to talk to the team for a deep dive? – DTW kiosk details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6A223D7-C395-DBB0-3E9F-109CE667D07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4670899" y="5049517"/>
            <a:ext cx="2192106" cy="1211681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788E1E6B-E990-0524-0A3B-D602D7E5905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3569594" y="5049517"/>
            <a:ext cx="2192106" cy="1211681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A52CACB3-5117-ACC9-5761-8F874C93120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1675474" y="5049517"/>
            <a:ext cx="2192106" cy="1211681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4B48E837-6B36-C0E1-FA14-97267503AEF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2304124" y="5054712"/>
            <a:ext cx="2192106" cy="12116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6982291-BD4B-6DD8-3826-1B2AF2A24E7E}"/>
              </a:ext>
            </a:extLst>
          </p:cNvPr>
          <p:cNvSpPr txBox="1"/>
          <p:nvPr/>
        </p:nvSpPr>
        <p:spPr>
          <a:xfrm>
            <a:off x="1955207" y="5231232"/>
            <a:ext cx="473296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organizations are needed to achieve the next phase?</a:t>
            </a:r>
            <a:endParaRPr lang="en-GB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276419"/>
      </p:ext>
    </p:extLst>
  </p:cSld>
  <p:clrMapOvr>
    <a:masterClrMapping/>
  </p:clrMapOvr>
</p:sld>
</file>

<file path=ppt/theme/theme1.xml><?xml version="1.0" encoding="utf-8"?>
<a:theme xmlns:a="http://schemas.openxmlformats.org/drawingml/2006/main" name="TM Forum Template 2021 - Labs">
  <a:themeElements>
    <a:clrScheme name="TM Forum Lab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2746"/>
      </a:accent1>
      <a:accent2>
        <a:srgbClr val="AABE3B"/>
      </a:accent2>
      <a:accent3>
        <a:srgbClr val="989898"/>
      </a:accent3>
      <a:accent4>
        <a:srgbClr val="D2D5DA"/>
      </a:accent4>
      <a:accent5>
        <a:srgbClr val="F3F3F5"/>
      </a:accent5>
      <a:accent6>
        <a:srgbClr val="1A2746"/>
      </a:accent6>
      <a:hlink>
        <a:srgbClr val="0563C1"/>
      </a:hlink>
      <a:folHlink>
        <a:srgbClr val="954F72"/>
      </a:folHlink>
    </a:clrScheme>
    <a:fontScheme name="TM Foru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KNOWLEDGE">
      <a:srgbClr val="B71A5D"/>
    </a:custClr>
    <a:custClr name="LABS">
      <a:srgbClr val="AABE3B"/>
    </a:custClr>
    <a:custClr name="CODE+FRAMEWORKS">
      <a:srgbClr val="DC6526"/>
    </a:custClr>
    <a:custClr name="ACCREDITATION">
      <a:srgbClr val="662482"/>
    </a:custClr>
    <a:custClr name="EVENTS BLUE">
      <a:srgbClr val="35AADE"/>
    </a:custClr>
    <a:custClr name="EVENTS LIGHT BLUE">
      <a:srgbClr val="BCE4EE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48dfcc-d41a-4454-ac1f-4de5a0bf6a8b">
      <Terms xmlns="http://schemas.microsoft.com/office/infopath/2007/PartnerControls"/>
    </lcf76f155ced4ddcb4097134ff3c332f>
    <TaxCatchAll xmlns="fea5f8f0-b659-4976-8f86-75c6ab22193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CE00E3066336488C431BE96A6833ED" ma:contentTypeVersion="15" ma:contentTypeDescription="Create a new document." ma:contentTypeScope="" ma:versionID="fd3c4df8d68909a9b2e7eb97404b1826">
  <xsd:schema xmlns:xsd="http://www.w3.org/2001/XMLSchema" xmlns:xs="http://www.w3.org/2001/XMLSchema" xmlns:p="http://schemas.microsoft.com/office/2006/metadata/properties" xmlns:ns2="e248dfcc-d41a-4454-ac1f-4de5a0bf6a8b" xmlns:ns3="fea5f8f0-b659-4976-8f86-75c6ab221937" targetNamespace="http://schemas.microsoft.com/office/2006/metadata/properties" ma:root="true" ma:fieldsID="95d405914c266c655ce3e9ca5da70413" ns2:_="" ns3:_="">
    <xsd:import namespace="e248dfcc-d41a-4454-ac1f-4de5a0bf6a8b"/>
    <xsd:import namespace="fea5f8f0-b659-4976-8f86-75c6ab2219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8dfcc-d41a-4454-ac1f-4de5a0bf6a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d6c21206-e962-4e70-b7c6-9737299e2f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a5f8f0-b659-4976-8f86-75c6ab2219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17c4532-d75c-466f-8ef9-b0759bb938ad}" ma:internalName="TaxCatchAll" ma:showField="CatchAllData" ma:web="fea5f8f0-b659-4976-8f86-75c6ab2219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8EABA6-2CAC-4461-9703-7263C4329A9C}">
  <ds:schemaRefs>
    <ds:schemaRef ds:uri="e248dfcc-d41a-4454-ac1f-4de5a0bf6a8b"/>
    <ds:schemaRef ds:uri="http://schemas.openxmlformats.org/package/2006/metadata/core-properties"/>
    <ds:schemaRef ds:uri="http://purl.org/dc/elements/1.1/"/>
    <ds:schemaRef ds:uri="http://purl.org/dc/terms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fea5f8f0-b659-4976-8f86-75c6ab22193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E5A244E-FC6F-448F-A1CE-E121B362DE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EA0830-E0C5-42AE-A995-6E4ED00368F9}">
  <ds:schemaRefs>
    <ds:schemaRef ds:uri="e248dfcc-d41a-4454-ac1f-4de5a0bf6a8b"/>
    <ds:schemaRef ds:uri="fea5f8f0-b659-4976-8f86-75c6ab22193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 Forum Template 2021 - Labs</Template>
  <TotalTime>7031</TotalTime>
  <Words>336</Words>
  <Application>Microsoft Office PowerPoint</Application>
  <PresentationFormat>Widescreen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TM Forum Template 2021 - Labs</vt:lpstr>
      <vt:lpstr>Project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Pangolin Communications</dc:creator>
  <cp:lastModifiedBy>Ailis Claassen</cp:lastModifiedBy>
  <cp:revision>875</cp:revision>
  <dcterms:created xsi:type="dcterms:W3CDTF">2021-12-17T10:19:51Z</dcterms:created>
  <dcterms:modified xsi:type="dcterms:W3CDTF">2024-05-03T10:21:14Z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0x01010084CE00E3066336488C431BE96A6833ED</vt:lpwstr>
  </property>
  <property fmtid="{D5CDD505-2E9C-101B-9397-08002B2CF9AE}" pid="3" name="MediaServiceImageTags">
    <vt:lpwstr/>
  </property>
</Properties>
</file>