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95" r:id="rId5"/>
  </p:sldMasterIdLst>
  <p:notesMasterIdLst>
    <p:notesMasterId r:id="rId26"/>
  </p:notesMasterIdLst>
  <p:sldIdLst>
    <p:sldId id="2147474492" r:id="rId6"/>
    <p:sldId id="2147474471" r:id="rId7"/>
    <p:sldId id="2147474472" r:id="rId8"/>
    <p:sldId id="2147474473" r:id="rId9"/>
    <p:sldId id="2147474474" r:id="rId10"/>
    <p:sldId id="2147474475" r:id="rId11"/>
    <p:sldId id="2147474495" r:id="rId12"/>
    <p:sldId id="2147474476" r:id="rId13"/>
    <p:sldId id="2147474498" r:id="rId14"/>
    <p:sldId id="2147474490" r:id="rId15"/>
    <p:sldId id="2147474478" r:id="rId16"/>
    <p:sldId id="2147474479" r:id="rId17"/>
    <p:sldId id="2147474484" r:id="rId18"/>
    <p:sldId id="2147474477" r:id="rId19"/>
    <p:sldId id="2076137168" r:id="rId20"/>
    <p:sldId id="2147474499" r:id="rId21"/>
    <p:sldId id="2147474500" r:id="rId22"/>
    <p:sldId id="2147474493" r:id="rId23"/>
    <p:sldId id="2147474485" r:id="rId24"/>
    <p:sldId id="214747449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raham sharing - Shengfan start" id="{663231D5-8609-5E40-B5FD-458E24C631B8}">
          <p14:sldIdLst>
            <p14:sldId id="2147474492"/>
          </p14:sldIdLst>
        </p14:section>
        <p14:section name="Ashlee" id="{A353EB4B-6FF2-7941-B3F6-AC1929FB9F3B}">
          <p14:sldIdLst>
            <p14:sldId id="2147474471"/>
            <p14:sldId id="2147474472"/>
            <p14:sldId id="2147474473"/>
            <p14:sldId id="2147474474"/>
          </p14:sldIdLst>
        </p14:section>
        <p14:section name="Shengfan" id="{C9ADE85E-5006-466E-87CF-ACA732E8DC7F}">
          <p14:sldIdLst>
            <p14:sldId id="2147474475"/>
            <p14:sldId id="2147474495"/>
            <p14:sldId id="2147474476"/>
            <p14:sldId id="2147474498"/>
            <p14:sldId id="2147474490"/>
          </p14:sldIdLst>
        </p14:section>
        <p14:section name="Operational team" id="{2D179450-7656-0C44-9B25-BE77A88EDF06}">
          <p14:sldIdLst>
            <p14:sldId id="2147474478"/>
            <p14:sldId id="2147474479"/>
            <p14:sldId id="2147474484"/>
            <p14:sldId id="2147474477"/>
            <p14:sldId id="2076137168"/>
            <p14:sldId id="2147474499"/>
            <p14:sldId id="2147474500"/>
            <p14:sldId id="2147474493"/>
            <p14:sldId id="2147474485"/>
            <p14:sldId id="2147474494"/>
          </p14:sldIdLst>
        </p14:section>
        <p14:section name="Untitled Section" id="{F9696D55-D447-C844-B2E7-B2E383F0A1AE}">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3FE3D19-0643-7273-7992-3784A01B6A90}" name="Graham Hughes" initials="GH" userId="S::ghughes@tmforum.org::02384c67-1eee-45d3-a6ec-d12a9f13f8c4" providerId="AD"/>
  <p188:author id="{37FC364D-A986-67C3-2D81-4AF722435942}" name="Mahima Khurana" initials="MK" userId="S::mkhurana@tmforum.org::70510be9-2dc9-4a9c-8e68-7747b087b549" providerId="AD"/>
  <p188:author id="{A6F6444F-602E-05A5-AA57-824C8EECE9D4}" name="Shengfan Hou" initials="SH" userId="S::shou@tmforum.org::848fdc9e-d73b-4441-a774-e75a25b791ed" providerId="AD"/>
  <p188:author id="{8709874F-4578-85A1-5DAE-B0D5FE5E4253}" name="Mila Vodenitcharova" initials="" userId="S::mvodenitcharova@tmforum.org::10124bd7-3e6d-4100-9adc-eb799d2aaff0" providerId="AD"/>
  <p188:author id="{27A8A6E6-70E6-1D5B-65BE-91F390B92825}" name="Hugues Bardin" initials="HB" userId="S::hbardin@tmforum.org::359ceb3e-cb78-4a0c-9b8b-5545dc8b724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5F7F8"/>
    <a:srgbClr val="50C100"/>
    <a:srgbClr val="00C211"/>
    <a:srgbClr val="989898"/>
    <a:srgbClr val="AABE3B"/>
    <a:srgbClr val="1A2645"/>
    <a:srgbClr val="72C000"/>
    <a:srgbClr val="AABE3A"/>
    <a:srgbClr val="88DC35"/>
    <a:srgbClr val="1927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B786FB-007A-36F4-F053-FAFD3F0341E8}" v="369" dt="2024-07-10T07:28:51.590"/>
    <p1510:client id="{4A566547-EA21-F3FA-0DA4-EA9EFF9D3C2D}" v="19" dt="2024-07-09T07:58:56.811"/>
    <p1510:client id="{9815D754-3BF0-4E4D-B64D-8A282407A8D8}" v="7" dt="2024-07-08T15:38:10.265"/>
    <p1510:client id="{EA26F48D-70E4-89D7-3D2E-B171D19A2B42}" v="2182" dt="2024-07-09T12:24:55.6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57"/>
    <p:restoredTop sz="79969"/>
  </p:normalViewPr>
  <p:slideViewPr>
    <p:cSldViewPr snapToGrid="0">
      <p:cViewPr varScale="1">
        <p:scale>
          <a:sx n="71" d="100"/>
          <a:sy n="71" d="100"/>
        </p:scale>
        <p:origin x="184" y="5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7/11/24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A515D1-7129-F94C-B56D-7D9489A7CFBB}" type="slidenum">
              <a:rPr lang="en-US" smtClean="0"/>
              <a:t>2</a:t>
            </a:fld>
            <a:endParaRPr lang="en-US"/>
          </a:p>
        </p:txBody>
      </p:sp>
    </p:spTree>
    <p:extLst>
      <p:ext uri="{BB962C8B-B14F-4D97-AF65-F5344CB8AC3E}">
        <p14:creationId xmlns:p14="http://schemas.microsoft.com/office/powerpoint/2010/main" val="565727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endParaRPr lang="en-US"/>
          </a:p>
        </p:txBody>
      </p:sp>
      <p:sp>
        <p:nvSpPr>
          <p:cNvPr id="4" name="Slide Number Placeholder 3"/>
          <p:cNvSpPr>
            <a:spLocks noGrp="1"/>
          </p:cNvSpPr>
          <p:nvPr>
            <p:ph type="sldNum" sz="quarter" idx="5"/>
          </p:nvPr>
        </p:nvSpPr>
        <p:spPr/>
        <p:txBody>
          <a:bodyPr/>
          <a:lstStyle/>
          <a:p>
            <a:fld id="{E868F246-B3C9-412E-BD0E-C290D7FBC3C4}" type="slidenum">
              <a:rPr lang="en-US" smtClean="0"/>
              <a:t>6</a:t>
            </a:fld>
            <a:endParaRPr lang="en-US"/>
          </a:p>
        </p:txBody>
      </p:sp>
    </p:spTree>
    <p:extLst>
      <p:ext uri="{BB962C8B-B14F-4D97-AF65-F5344CB8AC3E}">
        <p14:creationId xmlns:p14="http://schemas.microsoft.com/office/powerpoint/2010/main" val="4213128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868F246-B3C9-412E-BD0E-C290D7FBC3C4}" type="slidenum">
              <a:rPr lang="en-US" smtClean="0"/>
              <a:t>7</a:t>
            </a:fld>
            <a:endParaRPr lang="en-US"/>
          </a:p>
        </p:txBody>
      </p:sp>
    </p:spTree>
    <p:extLst>
      <p:ext uri="{BB962C8B-B14F-4D97-AF65-F5344CB8AC3E}">
        <p14:creationId xmlns:p14="http://schemas.microsoft.com/office/powerpoint/2010/main" val="2986654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868F246-B3C9-412E-BD0E-C290D7FBC3C4}" type="slidenum">
              <a:rPr lang="en-US" smtClean="0"/>
              <a:t>8</a:t>
            </a:fld>
            <a:endParaRPr lang="en-US"/>
          </a:p>
        </p:txBody>
      </p:sp>
    </p:spTree>
    <p:extLst>
      <p:ext uri="{BB962C8B-B14F-4D97-AF65-F5344CB8AC3E}">
        <p14:creationId xmlns:p14="http://schemas.microsoft.com/office/powerpoint/2010/main" val="1393232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981532-B397-4D6A-B6D7-556B76165957}" type="slidenum">
              <a:rPr lang="en-GB" smtClean="0"/>
              <a:t>10</a:t>
            </a:fld>
            <a:endParaRPr lang="en-GB"/>
          </a:p>
        </p:txBody>
      </p:sp>
    </p:spTree>
    <p:extLst>
      <p:ext uri="{BB962C8B-B14F-4D97-AF65-F5344CB8AC3E}">
        <p14:creationId xmlns:p14="http://schemas.microsoft.com/office/powerpoint/2010/main" val="2090307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F3981532-B397-4D6A-B6D7-556B76165957}" type="slidenum">
              <a:rPr lang="en-GB" smtClean="0"/>
              <a:t>11</a:t>
            </a:fld>
            <a:endParaRPr lang="en-GB"/>
          </a:p>
        </p:txBody>
      </p:sp>
    </p:spTree>
    <p:extLst>
      <p:ext uri="{BB962C8B-B14F-4D97-AF65-F5344CB8AC3E}">
        <p14:creationId xmlns:p14="http://schemas.microsoft.com/office/powerpoint/2010/main" val="3379665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3981532-B397-4D6A-B6D7-556B76165957}" type="slidenum">
              <a:rPr lang="en-GB" smtClean="0"/>
              <a:t>18</a:t>
            </a:fld>
            <a:endParaRPr lang="en-GB"/>
          </a:p>
        </p:txBody>
      </p:sp>
    </p:spTree>
    <p:extLst>
      <p:ext uri="{BB962C8B-B14F-4D97-AF65-F5344CB8AC3E}">
        <p14:creationId xmlns:p14="http://schemas.microsoft.com/office/powerpoint/2010/main" val="3597941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3981532-B397-4D6A-B6D7-556B76165957}" type="slidenum">
              <a:rPr lang="en-GB" smtClean="0"/>
              <a:t>19</a:t>
            </a:fld>
            <a:endParaRPr lang="en-GB"/>
          </a:p>
        </p:txBody>
      </p:sp>
    </p:spTree>
    <p:extLst>
      <p:ext uri="{BB962C8B-B14F-4D97-AF65-F5344CB8AC3E}">
        <p14:creationId xmlns:p14="http://schemas.microsoft.com/office/powerpoint/2010/main" val="29938859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8.svg"/><Relationship Id="rId5" Type="http://schemas.openxmlformats.org/officeDocument/2006/relationships/image" Target="../media/image12.png"/><Relationship Id="rId4" Type="http://schemas.openxmlformats.org/officeDocument/2006/relationships/image" Target="../media/image17.sv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 Id="rId5" Type="http://schemas.openxmlformats.org/officeDocument/2006/relationships/image" Target="../media/image24.svg"/><Relationship Id="rId4" Type="http://schemas.openxmlformats.org/officeDocument/2006/relationships/image" Target="../media/image2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389030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6169075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cSld name="2_Blank_Dark">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36987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a:t>Catalyst </a:t>
            </a:r>
            <a:br>
              <a:rPr lang="en-GB"/>
            </a:br>
            <a:r>
              <a:rPr lang="en-GB"/>
              <a:t>Program</a:t>
            </a:r>
            <a:br>
              <a:rPr lang="en-GB"/>
            </a:br>
            <a:r>
              <a:rPr lang="en-GB"/>
              <a:t>2023</a:t>
            </a:r>
            <a:endParaRPr lang="en-US"/>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37736033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Blank - Lab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F84329-9B57-46D1-A01C-57C31B882FA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6925" b="8778"/>
          <a:stretch/>
        </p:blipFill>
        <p:spPr>
          <a:xfrm>
            <a:off x="-1" y="0"/>
            <a:ext cx="12191999" cy="6858000"/>
          </a:xfrm>
          <a:prstGeom prst="rect">
            <a:avLst/>
          </a:prstGeom>
        </p:spPr>
      </p:pic>
      <p:grpSp>
        <p:nvGrpSpPr>
          <p:cNvPr id="3" name="Group 2">
            <a:extLst>
              <a:ext uri="{FF2B5EF4-FFF2-40B4-BE49-F238E27FC236}">
                <a16:creationId xmlns:a16="http://schemas.microsoft.com/office/drawing/2014/main" id="{B77FC66A-CB4A-CDF5-0FF5-1296F059FA05}"/>
              </a:ext>
            </a:extLst>
          </p:cNvPr>
          <p:cNvGrpSpPr/>
          <p:nvPr userDrawn="1"/>
        </p:nvGrpSpPr>
        <p:grpSpPr>
          <a:xfrm>
            <a:off x="1789298" y="2156604"/>
            <a:ext cx="5187373" cy="1689276"/>
            <a:chOff x="4160812" y="-2390447"/>
            <a:chExt cx="4776763" cy="1555560"/>
          </a:xfrm>
        </p:grpSpPr>
        <p:sp>
          <p:nvSpPr>
            <p:cNvPr id="5" name="Freeform 4">
              <a:extLst>
                <a:ext uri="{FF2B5EF4-FFF2-40B4-BE49-F238E27FC236}">
                  <a16:creationId xmlns:a16="http://schemas.microsoft.com/office/drawing/2014/main" id="{6D164A38-68C3-7DC6-2676-FAA276549CD9}"/>
                </a:ext>
              </a:extLst>
            </p:cNvPr>
            <p:cNvSpPr/>
            <p:nvPr/>
          </p:nvSpPr>
          <p:spPr>
            <a:xfrm>
              <a:off x="4160812" y="-2385733"/>
              <a:ext cx="1469880" cy="1469601"/>
            </a:xfrm>
            <a:custGeom>
              <a:avLst/>
              <a:gdLst>
                <a:gd name="connsiteX0" fmla="*/ 347982 w 684981"/>
                <a:gd name="connsiteY0" fmla="*/ 0 h 684851"/>
                <a:gd name="connsiteX1" fmla="*/ 684981 w 684981"/>
                <a:gd name="connsiteY1" fmla="*/ 0 h 684851"/>
                <a:gd name="connsiteX2" fmla="*/ 684981 w 684981"/>
                <a:gd name="connsiteY2" fmla="*/ 684852 h 684851"/>
                <a:gd name="connsiteX3" fmla="*/ 0 w 684981"/>
                <a:gd name="connsiteY3" fmla="*/ 684852 h 684851"/>
                <a:gd name="connsiteX4" fmla="*/ 0 w 684981"/>
                <a:gd name="connsiteY4" fmla="*/ 347853 h 684851"/>
                <a:gd name="connsiteX5" fmla="*/ 347982 w 684981"/>
                <a:gd name="connsiteY5" fmla="*/ 0 h 68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981" h="684851">
                  <a:moveTo>
                    <a:pt x="347982" y="0"/>
                  </a:moveTo>
                  <a:lnTo>
                    <a:pt x="684981" y="0"/>
                  </a:lnTo>
                  <a:lnTo>
                    <a:pt x="684981" y="684852"/>
                  </a:lnTo>
                  <a:lnTo>
                    <a:pt x="0" y="684852"/>
                  </a:lnTo>
                  <a:lnTo>
                    <a:pt x="0" y="347853"/>
                  </a:lnTo>
                  <a:cubicBezTo>
                    <a:pt x="0" y="155836"/>
                    <a:pt x="155836" y="0"/>
                    <a:pt x="347982" y="0"/>
                  </a:cubicBezTo>
                </a:path>
              </a:pathLst>
            </a:custGeom>
            <a:solidFill>
              <a:schemeClr val="bg1"/>
            </a:solidFill>
            <a:ln w="12903"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026C678-78C0-F95B-0D34-255C945D07C7}"/>
                </a:ext>
              </a:extLst>
            </p:cNvPr>
            <p:cNvSpPr/>
            <p:nvPr/>
          </p:nvSpPr>
          <p:spPr>
            <a:xfrm>
              <a:off x="5781257" y="-2390447"/>
              <a:ext cx="368231" cy="354367"/>
            </a:xfrm>
            <a:custGeom>
              <a:avLst/>
              <a:gdLst>
                <a:gd name="connsiteX0" fmla="*/ 0 w 171600"/>
                <a:gd name="connsiteY0" fmla="*/ 83216 h 165139"/>
                <a:gd name="connsiteX1" fmla="*/ 0 w 171600"/>
                <a:gd name="connsiteY1" fmla="*/ 82570 h 165139"/>
                <a:gd name="connsiteX2" fmla="*/ 86059 w 171600"/>
                <a:gd name="connsiteY2" fmla="*/ 0 h 165139"/>
                <a:gd name="connsiteX3" fmla="*/ 171601 w 171600"/>
                <a:gd name="connsiteY3" fmla="*/ 81924 h 165139"/>
                <a:gd name="connsiteX4" fmla="*/ 171601 w 171600"/>
                <a:gd name="connsiteY4" fmla="*/ 82570 h 165139"/>
                <a:gd name="connsiteX5" fmla="*/ 85542 w 171600"/>
                <a:gd name="connsiteY5" fmla="*/ 165140 h 165139"/>
                <a:gd name="connsiteX6" fmla="*/ 0 w 171600"/>
                <a:gd name="connsiteY6" fmla="*/ 83216 h 165139"/>
                <a:gd name="connsiteX7" fmla="*/ 127279 w 171600"/>
                <a:gd name="connsiteY7" fmla="*/ 83216 h 165139"/>
                <a:gd name="connsiteX8" fmla="*/ 127279 w 171600"/>
                <a:gd name="connsiteY8" fmla="*/ 82570 h 165139"/>
                <a:gd name="connsiteX9" fmla="*/ 85542 w 171600"/>
                <a:gd name="connsiteY9" fmla="*/ 38765 h 165139"/>
                <a:gd name="connsiteX10" fmla="*/ 44451 w 171600"/>
                <a:gd name="connsiteY10" fmla="*/ 81924 h 165139"/>
                <a:gd name="connsiteX11" fmla="*/ 44451 w 171600"/>
                <a:gd name="connsiteY11" fmla="*/ 82570 h 165139"/>
                <a:gd name="connsiteX12" fmla="*/ 86188 w 171600"/>
                <a:gd name="connsiteY12" fmla="*/ 126375 h 165139"/>
                <a:gd name="connsiteX13" fmla="*/ 127279 w 171600"/>
                <a:gd name="connsiteY13"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600" h="165139">
                  <a:moveTo>
                    <a:pt x="0" y="83216"/>
                  </a:moveTo>
                  <a:lnTo>
                    <a:pt x="0" y="82570"/>
                  </a:lnTo>
                  <a:cubicBezTo>
                    <a:pt x="0" y="36956"/>
                    <a:pt x="36698" y="0"/>
                    <a:pt x="86059" y="0"/>
                  </a:cubicBezTo>
                  <a:cubicBezTo>
                    <a:pt x="135420" y="0"/>
                    <a:pt x="171601" y="36439"/>
                    <a:pt x="171601" y="81924"/>
                  </a:cubicBezTo>
                  <a:lnTo>
                    <a:pt x="171601" y="82570"/>
                  </a:lnTo>
                  <a:cubicBezTo>
                    <a:pt x="171601" y="128184"/>
                    <a:pt x="134903" y="165140"/>
                    <a:pt x="85542" y="165140"/>
                  </a:cubicBezTo>
                  <a:cubicBezTo>
                    <a:pt x="36181" y="165140"/>
                    <a:pt x="0" y="128700"/>
                    <a:pt x="0" y="83216"/>
                  </a:cubicBezTo>
                  <a:moveTo>
                    <a:pt x="127279" y="83216"/>
                  </a:moveTo>
                  <a:lnTo>
                    <a:pt x="127279" y="82570"/>
                  </a:lnTo>
                  <a:cubicBezTo>
                    <a:pt x="127279" y="59182"/>
                    <a:pt x="110352" y="38765"/>
                    <a:pt x="85542" y="38765"/>
                  </a:cubicBezTo>
                  <a:cubicBezTo>
                    <a:pt x="60732" y="38765"/>
                    <a:pt x="44451" y="58665"/>
                    <a:pt x="44451" y="81924"/>
                  </a:cubicBezTo>
                  <a:lnTo>
                    <a:pt x="44451" y="82570"/>
                  </a:lnTo>
                  <a:cubicBezTo>
                    <a:pt x="44451" y="105958"/>
                    <a:pt x="61249" y="126375"/>
                    <a:pt x="86188" y="126375"/>
                  </a:cubicBezTo>
                  <a:cubicBezTo>
                    <a:pt x="111127" y="126375"/>
                    <a:pt x="127279" y="106604"/>
                    <a:pt x="127279" y="83216"/>
                  </a:cubicBezTo>
                </a:path>
              </a:pathLst>
            </a:custGeom>
            <a:solidFill>
              <a:schemeClr val="bg1"/>
            </a:solidFill>
            <a:ln w="12903"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103004D5-D47C-7F37-7F5E-0B53067C9553}"/>
                </a:ext>
              </a:extLst>
            </p:cNvPr>
            <p:cNvSpPr/>
            <p:nvPr/>
          </p:nvSpPr>
          <p:spPr>
            <a:xfrm>
              <a:off x="6200231" y="-2390168"/>
              <a:ext cx="357418" cy="448367"/>
            </a:xfrm>
            <a:custGeom>
              <a:avLst/>
              <a:gdLst>
                <a:gd name="connsiteX0" fmla="*/ 0 w 166561"/>
                <a:gd name="connsiteY0" fmla="*/ 2972 h 208944"/>
                <a:gd name="connsiteX1" fmla="*/ 44968 w 166561"/>
                <a:gd name="connsiteY1" fmla="*/ 2972 h 208944"/>
                <a:gd name="connsiteX2" fmla="*/ 44968 w 166561"/>
                <a:gd name="connsiteY2" fmla="*/ 25714 h 208944"/>
                <a:gd name="connsiteX3" fmla="*/ 94329 w 166561"/>
                <a:gd name="connsiteY3" fmla="*/ 0 h 208944"/>
                <a:gd name="connsiteX4" fmla="*/ 166561 w 166561"/>
                <a:gd name="connsiteY4" fmla="*/ 81924 h 208944"/>
                <a:gd name="connsiteX5" fmla="*/ 166561 w 166561"/>
                <a:gd name="connsiteY5" fmla="*/ 82570 h 208944"/>
                <a:gd name="connsiteX6" fmla="*/ 94329 w 166561"/>
                <a:gd name="connsiteY6" fmla="*/ 164494 h 208944"/>
                <a:gd name="connsiteX7" fmla="*/ 44968 w 166561"/>
                <a:gd name="connsiteY7" fmla="*/ 140847 h 208944"/>
                <a:gd name="connsiteX8" fmla="*/ 44968 w 166561"/>
                <a:gd name="connsiteY8" fmla="*/ 208944 h 208944"/>
                <a:gd name="connsiteX9" fmla="*/ 0 w 166561"/>
                <a:gd name="connsiteY9" fmla="*/ 208944 h 208944"/>
                <a:gd name="connsiteX10" fmla="*/ 0 w 166561"/>
                <a:gd name="connsiteY10" fmla="*/ 2972 h 208944"/>
                <a:gd name="connsiteX11" fmla="*/ 121594 w 166561"/>
                <a:gd name="connsiteY11" fmla="*/ 82570 h 208944"/>
                <a:gd name="connsiteX12" fmla="*/ 121594 w 166561"/>
                <a:gd name="connsiteY12" fmla="*/ 81924 h 208944"/>
                <a:gd name="connsiteX13" fmla="*/ 82828 w 166561"/>
                <a:gd name="connsiteY13" fmla="*/ 38119 h 208944"/>
                <a:gd name="connsiteX14" fmla="*/ 44322 w 166561"/>
                <a:gd name="connsiteY14" fmla="*/ 81924 h 208944"/>
                <a:gd name="connsiteX15" fmla="*/ 44322 w 166561"/>
                <a:gd name="connsiteY15" fmla="*/ 82570 h 208944"/>
                <a:gd name="connsiteX16" fmla="*/ 82828 w 166561"/>
                <a:gd name="connsiteY16" fmla="*/ 126375 h 208944"/>
                <a:gd name="connsiteX17" fmla="*/ 121594 w 166561"/>
                <a:gd name="connsiteY17" fmla="*/ 82570 h 208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6561" h="208944">
                  <a:moveTo>
                    <a:pt x="0" y="2972"/>
                  </a:moveTo>
                  <a:lnTo>
                    <a:pt x="44968" y="2972"/>
                  </a:lnTo>
                  <a:lnTo>
                    <a:pt x="44968" y="25714"/>
                  </a:lnTo>
                  <a:cubicBezTo>
                    <a:pt x="55951" y="10983"/>
                    <a:pt x="70940" y="0"/>
                    <a:pt x="94329" y="0"/>
                  </a:cubicBezTo>
                  <a:cubicBezTo>
                    <a:pt x="131285" y="0"/>
                    <a:pt x="166561" y="28945"/>
                    <a:pt x="166561" y="81924"/>
                  </a:cubicBezTo>
                  <a:lnTo>
                    <a:pt x="166561" y="82570"/>
                  </a:lnTo>
                  <a:cubicBezTo>
                    <a:pt x="166561" y="135549"/>
                    <a:pt x="131931" y="164494"/>
                    <a:pt x="94329" y="164494"/>
                  </a:cubicBezTo>
                  <a:cubicBezTo>
                    <a:pt x="70423" y="164494"/>
                    <a:pt x="55563" y="153510"/>
                    <a:pt x="44968" y="140847"/>
                  </a:cubicBezTo>
                  <a:lnTo>
                    <a:pt x="44968" y="208944"/>
                  </a:lnTo>
                  <a:lnTo>
                    <a:pt x="0" y="208944"/>
                  </a:lnTo>
                  <a:lnTo>
                    <a:pt x="0" y="2972"/>
                  </a:lnTo>
                  <a:close/>
                  <a:moveTo>
                    <a:pt x="121594" y="82570"/>
                  </a:moveTo>
                  <a:lnTo>
                    <a:pt x="121594" y="81924"/>
                  </a:lnTo>
                  <a:cubicBezTo>
                    <a:pt x="121594" y="55563"/>
                    <a:pt x="103891" y="38119"/>
                    <a:pt x="82828" y="38119"/>
                  </a:cubicBezTo>
                  <a:cubicBezTo>
                    <a:pt x="61766" y="38119"/>
                    <a:pt x="44322" y="55563"/>
                    <a:pt x="44322" y="81924"/>
                  </a:cubicBezTo>
                  <a:lnTo>
                    <a:pt x="44322" y="82570"/>
                  </a:lnTo>
                  <a:cubicBezTo>
                    <a:pt x="44322" y="108930"/>
                    <a:pt x="61766" y="126375"/>
                    <a:pt x="82828" y="126375"/>
                  </a:cubicBezTo>
                  <a:cubicBezTo>
                    <a:pt x="103891" y="126375"/>
                    <a:pt x="121594" y="109189"/>
                    <a:pt x="121594" y="82570"/>
                  </a:cubicBezTo>
                </a:path>
              </a:pathLst>
            </a:custGeom>
            <a:solidFill>
              <a:schemeClr val="bg1"/>
            </a:solidFill>
            <a:ln w="12903"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48C468D1-3D74-914E-0362-79A88106B4ED}"/>
                </a:ext>
              </a:extLst>
            </p:cNvPr>
            <p:cNvSpPr/>
            <p:nvPr/>
          </p:nvSpPr>
          <p:spPr>
            <a:xfrm>
              <a:off x="6593142" y="-2390168"/>
              <a:ext cx="334125" cy="354090"/>
            </a:xfrm>
            <a:custGeom>
              <a:avLst/>
              <a:gdLst>
                <a:gd name="connsiteX0" fmla="*/ 0 w 155706"/>
                <a:gd name="connsiteY0" fmla="*/ 83216 h 165010"/>
                <a:gd name="connsiteX1" fmla="*/ 0 w 155706"/>
                <a:gd name="connsiteY1" fmla="*/ 82570 h 165010"/>
                <a:gd name="connsiteX2" fmla="*/ 78435 w 155706"/>
                <a:gd name="connsiteY2" fmla="*/ 0 h 165010"/>
                <a:gd name="connsiteX3" fmla="*/ 155707 w 155706"/>
                <a:gd name="connsiteY3" fmla="*/ 86059 h 165010"/>
                <a:gd name="connsiteX4" fmla="*/ 155190 w 155706"/>
                <a:gd name="connsiteY4" fmla="*/ 97947 h 165010"/>
                <a:gd name="connsiteX5" fmla="*/ 44838 w 155706"/>
                <a:gd name="connsiteY5" fmla="*/ 97947 h 165010"/>
                <a:gd name="connsiteX6" fmla="*/ 83604 w 155706"/>
                <a:gd name="connsiteY6" fmla="*/ 128959 h 165010"/>
                <a:gd name="connsiteX7" fmla="*/ 122110 w 155706"/>
                <a:gd name="connsiteY7" fmla="*/ 112678 h 165010"/>
                <a:gd name="connsiteX8" fmla="*/ 147825 w 155706"/>
                <a:gd name="connsiteY8" fmla="*/ 135420 h 165010"/>
                <a:gd name="connsiteX9" fmla="*/ 82958 w 155706"/>
                <a:gd name="connsiteY9" fmla="*/ 165011 h 165010"/>
                <a:gd name="connsiteX10" fmla="*/ 129 w 155706"/>
                <a:gd name="connsiteY10" fmla="*/ 83087 h 165010"/>
                <a:gd name="connsiteX11" fmla="*/ 112031 w 155706"/>
                <a:gd name="connsiteY11" fmla="*/ 69777 h 165010"/>
                <a:gd name="connsiteX12" fmla="*/ 78564 w 155706"/>
                <a:gd name="connsiteY12" fmla="*/ 36052 h 165010"/>
                <a:gd name="connsiteX13" fmla="*/ 44192 w 155706"/>
                <a:gd name="connsiteY13" fmla="*/ 69777 h 165010"/>
                <a:gd name="connsiteX14" fmla="*/ 111902 w 155706"/>
                <a:gd name="connsiteY14" fmla="*/ 69777 h 16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5706" h="165010">
                  <a:moveTo>
                    <a:pt x="0" y="83216"/>
                  </a:moveTo>
                  <a:lnTo>
                    <a:pt x="0" y="82570"/>
                  </a:lnTo>
                  <a:cubicBezTo>
                    <a:pt x="0" y="37344"/>
                    <a:pt x="32175" y="0"/>
                    <a:pt x="78435" y="0"/>
                  </a:cubicBezTo>
                  <a:cubicBezTo>
                    <a:pt x="131414" y="0"/>
                    <a:pt x="155707" y="41091"/>
                    <a:pt x="155707" y="86059"/>
                  </a:cubicBezTo>
                  <a:cubicBezTo>
                    <a:pt x="155707" y="89548"/>
                    <a:pt x="155449" y="93812"/>
                    <a:pt x="155190" y="97947"/>
                  </a:cubicBezTo>
                  <a:lnTo>
                    <a:pt x="44838" y="97947"/>
                  </a:lnTo>
                  <a:cubicBezTo>
                    <a:pt x="49232" y="118363"/>
                    <a:pt x="63446" y="128959"/>
                    <a:pt x="83604" y="128959"/>
                  </a:cubicBezTo>
                  <a:cubicBezTo>
                    <a:pt x="98722" y="128959"/>
                    <a:pt x="109576" y="124178"/>
                    <a:pt x="122110" y="112678"/>
                  </a:cubicBezTo>
                  <a:lnTo>
                    <a:pt x="147825" y="135420"/>
                  </a:lnTo>
                  <a:cubicBezTo>
                    <a:pt x="133094" y="153769"/>
                    <a:pt x="111773" y="165011"/>
                    <a:pt x="82958" y="165011"/>
                  </a:cubicBezTo>
                  <a:cubicBezTo>
                    <a:pt x="35406" y="165011"/>
                    <a:pt x="129" y="131543"/>
                    <a:pt x="129" y="83087"/>
                  </a:cubicBezTo>
                  <a:moveTo>
                    <a:pt x="112031" y="69777"/>
                  </a:moveTo>
                  <a:cubicBezTo>
                    <a:pt x="109318" y="49619"/>
                    <a:pt x="97559" y="36052"/>
                    <a:pt x="78564" y="36052"/>
                  </a:cubicBezTo>
                  <a:cubicBezTo>
                    <a:pt x="59569" y="36052"/>
                    <a:pt x="47810" y="49361"/>
                    <a:pt x="44192" y="69777"/>
                  </a:cubicBezTo>
                  <a:lnTo>
                    <a:pt x="111902" y="69777"/>
                  </a:lnTo>
                  <a:close/>
                </a:path>
              </a:pathLst>
            </a:custGeom>
            <a:solidFill>
              <a:schemeClr val="bg1"/>
            </a:solidFill>
            <a:ln w="12903"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12A195C-908F-D182-D7F5-FCE86613CBBD}"/>
                </a:ext>
              </a:extLst>
            </p:cNvPr>
            <p:cNvSpPr/>
            <p:nvPr/>
          </p:nvSpPr>
          <p:spPr>
            <a:xfrm>
              <a:off x="6979675" y="-2390168"/>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2972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4"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2972"/>
                  </a:lnTo>
                  <a:close/>
                </a:path>
              </a:pathLst>
            </a:custGeom>
            <a:solidFill>
              <a:schemeClr val="bg1"/>
            </a:solidFill>
            <a:ln w="12903"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A2F6A7CD-0ADB-D287-62F8-51A7DE1179CC}"/>
                </a:ext>
              </a:extLst>
            </p:cNvPr>
            <p:cNvSpPr/>
            <p:nvPr/>
          </p:nvSpPr>
          <p:spPr>
            <a:xfrm>
              <a:off x="5799557" y="-1954280"/>
              <a:ext cx="101485" cy="463340"/>
            </a:xfrm>
            <a:custGeom>
              <a:avLst/>
              <a:gdLst>
                <a:gd name="connsiteX0" fmla="*/ 0 w 47293"/>
                <a:gd name="connsiteY0" fmla="*/ 0 h 215922"/>
                <a:gd name="connsiteX1" fmla="*/ 47294 w 47293"/>
                <a:gd name="connsiteY1" fmla="*/ 0 h 215922"/>
                <a:gd name="connsiteX2" fmla="*/ 47294 w 47293"/>
                <a:gd name="connsiteY2" fmla="*/ 39928 h 215922"/>
                <a:gd name="connsiteX3" fmla="*/ 0 w 47293"/>
                <a:gd name="connsiteY3" fmla="*/ 39928 h 215922"/>
                <a:gd name="connsiteX4" fmla="*/ 0 w 47293"/>
                <a:gd name="connsiteY4" fmla="*/ 0 h 215922"/>
                <a:gd name="connsiteX5" fmla="*/ 1163 w 47293"/>
                <a:gd name="connsiteY5" fmla="*/ 57372 h 215922"/>
                <a:gd name="connsiteX6" fmla="*/ 46131 w 47293"/>
                <a:gd name="connsiteY6" fmla="*/ 57372 h 215922"/>
                <a:gd name="connsiteX7" fmla="*/ 46131 w 47293"/>
                <a:gd name="connsiteY7" fmla="*/ 215922 h 215922"/>
                <a:gd name="connsiteX8" fmla="*/ 1163 w 47293"/>
                <a:gd name="connsiteY8" fmla="*/ 215922 h 215922"/>
                <a:gd name="connsiteX9" fmla="*/ 1163 w 47293"/>
                <a:gd name="connsiteY9" fmla="*/ 57372 h 2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293" h="215922">
                  <a:moveTo>
                    <a:pt x="0" y="0"/>
                  </a:moveTo>
                  <a:lnTo>
                    <a:pt x="47294" y="0"/>
                  </a:lnTo>
                  <a:lnTo>
                    <a:pt x="47294" y="39928"/>
                  </a:lnTo>
                  <a:lnTo>
                    <a:pt x="0" y="39928"/>
                  </a:lnTo>
                  <a:lnTo>
                    <a:pt x="0" y="0"/>
                  </a:lnTo>
                  <a:close/>
                  <a:moveTo>
                    <a:pt x="1163" y="57372"/>
                  </a:moveTo>
                  <a:lnTo>
                    <a:pt x="46131" y="57372"/>
                  </a:lnTo>
                  <a:lnTo>
                    <a:pt x="46131" y="215922"/>
                  </a:lnTo>
                  <a:lnTo>
                    <a:pt x="1163" y="215922"/>
                  </a:lnTo>
                  <a:lnTo>
                    <a:pt x="1163" y="57372"/>
                  </a:lnTo>
                  <a:close/>
                </a:path>
              </a:pathLst>
            </a:custGeom>
            <a:solidFill>
              <a:schemeClr val="bg1"/>
            </a:solidFill>
            <a:ln w="12903"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9A93239B-BCAB-28E9-DB27-4D4FF9A5ED4A}"/>
                </a:ext>
              </a:extLst>
            </p:cNvPr>
            <p:cNvSpPr/>
            <p:nvPr/>
          </p:nvSpPr>
          <p:spPr>
            <a:xfrm>
              <a:off x="5970363" y="-1837542"/>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3101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4"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3101"/>
                  </a:lnTo>
                  <a:close/>
                </a:path>
              </a:pathLst>
            </a:custGeom>
            <a:solidFill>
              <a:schemeClr val="bg1"/>
            </a:solidFill>
            <a:ln w="12903"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FE9AE302-9B5B-C6AC-13A4-2D280168A8BE}"/>
                </a:ext>
              </a:extLst>
            </p:cNvPr>
            <p:cNvSpPr/>
            <p:nvPr/>
          </p:nvSpPr>
          <p:spPr>
            <a:xfrm>
              <a:off x="6346914" y="-1837542"/>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3101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5"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3101"/>
                  </a:lnTo>
                  <a:close/>
                </a:path>
              </a:pathLst>
            </a:custGeom>
            <a:solidFill>
              <a:schemeClr val="bg1"/>
            </a:solidFill>
            <a:ln w="12903"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DB6B0DB6-9711-AC28-1A0C-1FA3AAF3FFB5}"/>
                </a:ext>
              </a:extLst>
            </p:cNvPr>
            <p:cNvSpPr/>
            <p:nvPr/>
          </p:nvSpPr>
          <p:spPr>
            <a:xfrm>
              <a:off x="6706830" y="-1837821"/>
              <a:ext cx="368231" cy="354367"/>
            </a:xfrm>
            <a:custGeom>
              <a:avLst/>
              <a:gdLst>
                <a:gd name="connsiteX0" fmla="*/ 0 w 171600"/>
                <a:gd name="connsiteY0" fmla="*/ 83216 h 165139"/>
                <a:gd name="connsiteX1" fmla="*/ 0 w 171600"/>
                <a:gd name="connsiteY1" fmla="*/ 82570 h 165139"/>
                <a:gd name="connsiteX2" fmla="*/ 86059 w 171600"/>
                <a:gd name="connsiteY2" fmla="*/ 0 h 165139"/>
                <a:gd name="connsiteX3" fmla="*/ 171601 w 171600"/>
                <a:gd name="connsiteY3" fmla="*/ 81924 h 165139"/>
                <a:gd name="connsiteX4" fmla="*/ 171601 w 171600"/>
                <a:gd name="connsiteY4" fmla="*/ 82570 h 165139"/>
                <a:gd name="connsiteX5" fmla="*/ 85542 w 171600"/>
                <a:gd name="connsiteY5" fmla="*/ 165140 h 165139"/>
                <a:gd name="connsiteX6" fmla="*/ 0 w 171600"/>
                <a:gd name="connsiteY6" fmla="*/ 83216 h 165139"/>
                <a:gd name="connsiteX7" fmla="*/ 127150 w 171600"/>
                <a:gd name="connsiteY7" fmla="*/ 83216 h 165139"/>
                <a:gd name="connsiteX8" fmla="*/ 127150 w 171600"/>
                <a:gd name="connsiteY8" fmla="*/ 82570 h 165139"/>
                <a:gd name="connsiteX9" fmla="*/ 85413 w 171600"/>
                <a:gd name="connsiteY9" fmla="*/ 38765 h 165139"/>
                <a:gd name="connsiteX10" fmla="*/ 44322 w 171600"/>
                <a:gd name="connsiteY10" fmla="*/ 81924 h 165139"/>
                <a:gd name="connsiteX11" fmla="*/ 44322 w 171600"/>
                <a:gd name="connsiteY11" fmla="*/ 82570 h 165139"/>
                <a:gd name="connsiteX12" fmla="*/ 86059 w 171600"/>
                <a:gd name="connsiteY12" fmla="*/ 126375 h 165139"/>
                <a:gd name="connsiteX13" fmla="*/ 127150 w 171600"/>
                <a:gd name="connsiteY13"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600" h="165139">
                  <a:moveTo>
                    <a:pt x="0" y="83216"/>
                  </a:moveTo>
                  <a:lnTo>
                    <a:pt x="0" y="82570"/>
                  </a:lnTo>
                  <a:cubicBezTo>
                    <a:pt x="0" y="36956"/>
                    <a:pt x="36698" y="0"/>
                    <a:pt x="86059" y="0"/>
                  </a:cubicBezTo>
                  <a:cubicBezTo>
                    <a:pt x="135420" y="0"/>
                    <a:pt x="171601" y="36439"/>
                    <a:pt x="171601" y="81924"/>
                  </a:cubicBezTo>
                  <a:lnTo>
                    <a:pt x="171601" y="82570"/>
                  </a:lnTo>
                  <a:cubicBezTo>
                    <a:pt x="171601" y="128184"/>
                    <a:pt x="134903" y="165140"/>
                    <a:pt x="85542" y="165140"/>
                  </a:cubicBezTo>
                  <a:cubicBezTo>
                    <a:pt x="36181" y="165140"/>
                    <a:pt x="0" y="128700"/>
                    <a:pt x="0" y="83216"/>
                  </a:cubicBezTo>
                  <a:moveTo>
                    <a:pt x="127150" y="83216"/>
                  </a:moveTo>
                  <a:lnTo>
                    <a:pt x="127150" y="82570"/>
                  </a:lnTo>
                  <a:cubicBezTo>
                    <a:pt x="127150" y="59182"/>
                    <a:pt x="110352" y="38765"/>
                    <a:pt x="85413" y="38765"/>
                  </a:cubicBezTo>
                  <a:cubicBezTo>
                    <a:pt x="60474" y="38765"/>
                    <a:pt x="44322" y="58665"/>
                    <a:pt x="44322" y="81924"/>
                  </a:cubicBezTo>
                  <a:lnTo>
                    <a:pt x="44322" y="82570"/>
                  </a:lnTo>
                  <a:cubicBezTo>
                    <a:pt x="44322" y="105958"/>
                    <a:pt x="61120" y="126375"/>
                    <a:pt x="86059" y="126375"/>
                  </a:cubicBezTo>
                  <a:cubicBezTo>
                    <a:pt x="110998" y="126375"/>
                    <a:pt x="127150" y="106604"/>
                    <a:pt x="127150" y="83216"/>
                  </a:cubicBezTo>
                </a:path>
              </a:pathLst>
            </a:custGeom>
            <a:solidFill>
              <a:schemeClr val="bg1"/>
            </a:solidFill>
            <a:ln w="12903"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679B51F4-3128-79B6-5361-9D5B4C9CE6FB}"/>
                </a:ext>
              </a:extLst>
            </p:cNvPr>
            <p:cNvSpPr/>
            <p:nvPr/>
          </p:nvSpPr>
          <p:spPr>
            <a:xfrm>
              <a:off x="7076171" y="-1831165"/>
              <a:ext cx="355476" cy="342721"/>
            </a:xfrm>
            <a:custGeom>
              <a:avLst/>
              <a:gdLst>
                <a:gd name="connsiteX0" fmla="*/ 0 w 165656"/>
                <a:gd name="connsiteY0" fmla="*/ 0 h 159712"/>
                <a:gd name="connsiteX1" fmla="*/ 47681 w 165656"/>
                <a:gd name="connsiteY1" fmla="*/ 0 h 159712"/>
                <a:gd name="connsiteX2" fmla="*/ 83087 w 165656"/>
                <a:gd name="connsiteY2" fmla="*/ 106217 h 159712"/>
                <a:gd name="connsiteX3" fmla="*/ 118880 w 165656"/>
                <a:gd name="connsiteY3" fmla="*/ 0 h 159712"/>
                <a:gd name="connsiteX4" fmla="*/ 165657 w 165656"/>
                <a:gd name="connsiteY4" fmla="*/ 0 h 159712"/>
                <a:gd name="connsiteX5" fmla="*/ 103245 w 165656"/>
                <a:gd name="connsiteY5" fmla="*/ 159713 h 159712"/>
                <a:gd name="connsiteX6" fmla="*/ 62412 w 165656"/>
                <a:gd name="connsiteY6" fmla="*/ 159713 h 159712"/>
                <a:gd name="connsiteX7" fmla="*/ 0 w 165656"/>
                <a:gd name="connsiteY7" fmla="*/ 0 h 15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5656" h="159712">
                  <a:moveTo>
                    <a:pt x="0" y="0"/>
                  </a:moveTo>
                  <a:lnTo>
                    <a:pt x="47681" y="0"/>
                  </a:lnTo>
                  <a:lnTo>
                    <a:pt x="83087" y="106217"/>
                  </a:lnTo>
                  <a:lnTo>
                    <a:pt x="118880" y="0"/>
                  </a:lnTo>
                  <a:lnTo>
                    <a:pt x="165657" y="0"/>
                  </a:lnTo>
                  <a:lnTo>
                    <a:pt x="103245" y="159713"/>
                  </a:lnTo>
                  <a:lnTo>
                    <a:pt x="62412" y="159713"/>
                  </a:lnTo>
                  <a:lnTo>
                    <a:pt x="0" y="0"/>
                  </a:lnTo>
                  <a:close/>
                </a:path>
              </a:pathLst>
            </a:custGeom>
            <a:solidFill>
              <a:schemeClr val="bg1"/>
            </a:solidFill>
            <a:ln w="12903"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FB63C9C6-5F1E-7E90-AEE7-599AFD74835C}"/>
                </a:ext>
              </a:extLst>
            </p:cNvPr>
            <p:cNvSpPr/>
            <p:nvPr/>
          </p:nvSpPr>
          <p:spPr>
            <a:xfrm>
              <a:off x="7432203" y="-1835326"/>
              <a:ext cx="313329" cy="350485"/>
            </a:xfrm>
            <a:custGeom>
              <a:avLst/>
              <a:gdLst>
                <a:gd name="connsiteX0" fmla="*/ 0 w 146015"/>
                <a:gd name="connsiteY0" fmla="*/ 115003 h 163330"/>
                <a:gd name="connsiteX1" fmla="*/ 0 w 146015"/>
                <a:gd name="connsiteY1" fmla="*/ 114487 h 163330"/>
                <a:gd name="connsiteX2" fmla="*/ 63963 w 146015"/>
                <a:gd name="connsiteY2" fmla="*/ 63833 h 163330"/>
                <a:gd name="connsiteX3" fmla="*/ 102728 w 146015"/>
                <a:gd name="connsiteY3" fmla="*/ 70294 h 163330"/>
                <a:gd name="connsiteX4" fmla="*/ 102728 w 146015"/>
                <a:gd name="connsiteY4" fmla="*/ 67581 h 163330"/>
                <a:gd name="connsiteX5" fmla="*/ 68744 w 146015"/>
                <a:gd name="connsiteY5" fmla="*/ 38636 h 163330"/>
                <a:gd name="connsiteX6" fmla="*/ 24939 w 146015"/>
                <a:gd name="connsiteY6" fmla="*/ 47164 h 163330"/>
                <a:gd name="connsiteX7" fmla="*/ 13697 w 146015"/>
                <a:gd name="connsiteY7" fmla="*/ 12793 h 163330"/>
                <a:gd name="connsiteX8" fmla="*/ 75205 w 146015"/>
                <a:gd name="connsiteY8" fmla="*/ 0 h 163330"/>
                <a:gd name="connsiteX9" fmla="*/ 128830 w 146015"/>
                <a:gd name="connsiteY9" fmla="*/ 17703 h 163330"/>
                <a:gd name="connsiteX10" fmla="*/ 146016 w 146015"/>
                <a:gd name="connsiteY10" fmla="*/ 68356 h 163330"/>
                <a:gd name="connsiteX11" fmla="*/ 146016 w 146015"/>
                <a:gd name="connsiteY11" fmla="*/ 160359 h 163330"/>
                <a:gd name="connsiteX12" fmla="*/ 102469 w 146015"/>
                <a:gd name="connsiteY12" fmla="*/ 160359 h 163330"/>
                <a:gd name="connsiteX13" fmla="*/ 102469 w 146015"/>
                <a:gd name="connsiteY13" fmla="*/ 143173 h 163330"/>
                <a:gd name="connsiteX14" fmla="*/ 54530 w 146015"/>
                <a:gd name="connsiteY14" fmla="*/ 163331 h 163330"/>
                <a:gd name="connsiteX15" fmla="*/ 129 w 146015"/>
                <a:gd name="connsiteY15" fmla="*/ 114745 h 163330"/>
                <a:gd name="connsiteX16" fmla="*/ 103374 w 146015"/>
                <a:gd name="connsiteY16" fmla="*/ 104408 h 163330"/>
                <a:gd name="connsiteX17" fmla="*/ 103374 w 146015"/>
                <a:gd name="connsiteY17" fmla="*/ 96396 h 163330"/>
                <a:gd name="connsiteX18" fmla="*/ 74688 w 146015"/>
                <a:gd name="connsiteY18" fmla="*/ 90452 h 163330"/>
                <a:gd name="connsiteX19" fmla="*/ 43675 w 146015"/>
                <a:gd name="connsiteY19" fmla="*/ 112290 h 163330"/>
                <a:gd name="connsiteX20" fmla="*/ 43675 w 146015"/>
                <a:gd name="connsiteY20" fmla="*/ 112936 h 163330"/>
                <a:gd name="connsiteX21" fmla="*/ 68227 w 146015"/>
                <a:gd name="connsiteY21" fmla="*/ 132189 h 163330"/>
                <a:gd name="connsiteX22" fmla="*/ 103374 w 146015"/>
                <a:gd name="connsiteY22" fmla="*/ 104408 h 1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015" h="163330">
                  <a:moveTo>
                    <a:pt x="0" y="115003"/>
                  </a:moveTo>
                  <a:lnTo>
                    <a:pt x="0" y="114487"/>
                  </a:lnTo>
                  <a:cubicBezTo>
                    <a:pt x="0" y="79856"/>
                    <a:pt x="26360" y="63833"/>
                    <a:pt x="63963" y="63833"/>
                  </a:cubicBezTo>
                  <a:cubicBezTo>
                    <a:pt x="79985" y="63833"/>
                    <a:pt x="91486" y="66547"/>
                    <a:pt x="102728" y="70294"/>
                  </a:cubicBezTo>
                  <a:lnTo>
                    <a:pt x="102728" y="67581"/>
                  </a:lnTo>
                  <a:cubicBezTo>
                    <a:pt x="102728" y="48973"/>
                    <a:pt x="91227" y="38636"/>
                    <a:pt x="68744" y="38636"/>
                  </a:cubicBezTo>
                  <a:cubicBezTo>
                    <a:pt x="51558" y="38636"/>
                    <a:pt x="39411" y="41866"/>
                    <a:pt x="24939" y="47164"/>
                  </a:cubicBezTo>
                  <a:lnTo>
                    <a:pt x="13697" y="12793"/>
                  </a:lnTo>
                  <a:cubicBezTo>
                    <a:pt x="31141" y="5039"/>
                    <a:pt x="48327" y="0"/>
                    <a:pt x="75205" y="0"/>
                  </a:cubicBezTo>
                  <a:cubicBezTo>
                    <a:pt x="99756" y="0"/>
                    <a:pt x="117588" y="6461"/>
                    <a:pt x="128830" y="17703"/>
                  </a:cubicBezTo>
                  <a:cubicBezTo>
                    <a:pt x="140718" y="29591"/>
                    <a:pt x="146016" y="47035"/>
                    <a:pt x="146016" y="68356"/>
                  </a:cubicBezTo>
                  <a:lnTo>
                    <a:pt x="146016" y="160359"/>
                  </a:lnTo>
                  <a:lnTo>
                    <a:pt x="102469" y="160359"/>
                  </a:lnTo>
                  <a:lnTo>
                    <a:pt x="102469" y="143173"/>
                  </a:lnTo>
                  <a:cubicBezTo>
                    <a:pt x="91486" y="155319"/>
                    <a:pt x="76367" y="163331"/>
                    <a:pt x="54530" y="163331"/>
                  </a:cubicBezTo>
                  <a:cubicBezTo>
                    <a:pt x="24680" y="163331"/>
                    <a:pt x="129" y="146145"/>
                    <a:pt x="129" y="114745"/>
                  </a:cubicBezTo>
                  <a:moveTo>
                    <a:pt x="103374" y="104408"/>
                  </a:moveTo>
                  <a:lnTo>
                    <a:pt x="103374" y="96396"/>
                  </a:lnTo>
                  <a:cubicBezTo>
                    <a:pt x="95750" y="92907"/>
                    <a:pt x="85542" y="90452"/>
                    <a:pt x="74688" y="90452"/>
                  </a:cubicBezTo>
                  <a:cubicBezTo>
                    <a:pt x="55434" y="90452"/>
                    <a:pt x="43675" y="98205"/>
                    <a:pt x="43675" y="112290"/>
                  </a:cubicBezTo>
                  <a:lnTo>
                    <a:pt x="43675" y="112936"/>
                  </a:lnTo>
                  <a:cubicBezTo>
                    <a:pt x="43675" y="125082"/>
                    <a:pt x="53754" y="132189"/>
                    <a:pt x="68227" y="132189"/>
                  </a:cubicBezTo>
                  <a:cubicBezTo>
                    <a:pt x="89289" y="132189"/>
                    <a:pt x="103374" y="120689"/>
                    <a:pt x="103374" y="104408"/>
                  </a:cubicBezTo>
                </a:path>
              </a:pathLst>
            </a:custGeom>
            <a:solidFill>
              <a:schemeClr val="bg1"/>
            </a:solidFill>
            <a:ln w="12903"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8A533CF3-A206-8516-2470-85DA8F9DA067}"/>
                </a:ext>
              </a:extLst>
            </p:cNvPr>
            <p:cNvSpPr/>
            <p:nvPr/>
          </p:nvSpPr>
          <p:spPr>
            <a:xfrm>
              <a:off x="7781303" y="-1918510"/>
              <a:ext cx="217389" cy="433116"/>
            </a:xfrm>
            <a:custGeom>
              <a:avLst/>
              <a:gdLst>
                <a:gd name="connsiteX0" fmla="*/ 18995 w 101306"/>
                <a:gd name="connsiteY0" fmla="*/ 154285 h 201837"/>
                <a:gd name="connsiteX1" fmla="*/ 18995 w 101306"/>
                <a:gd name="connsiteY1" fmla="*/ 79081 h 201837"/>
                <a:gd name="connsiteX2" fmla="*/ 0 w 101306"/>
                <a:gd name="connsiteY2" fmla="*/ 79081 h 201837"/>
                <a:gd name="connsiteX3" fmla="*/ 0 w 101306"/>
                <a:gd name="connsiteY3" fmla="*/ 40574 h 201837"/>
                <a:gd name="connsiteX4" fmla="*/ 18995 w 101306"/>
                <a:gd name="connsiteY4" fmla="*/ 40574 h 201837"/>
                <a:gd name="connsiteX5" fmla="*/ 18995 w 101306"/>
                <a:gd name="connsiteY5" fmla="*/ 0 h 201837"/>
                <a:gd name="connsiteX6" fmla="*/ 63963 w 101306"/>
                <a:gd name="connsiteY6" fmla="*/ 0 h 201837"/>
                <a:gd name="connsiteX7" fmla="*/ 63963 w 101306"/>
                <a:gd name="connsiteY7" fmla="*/ 40574 h 201837"/>
                <a:gd name="connsiteX8" fmla="*/ 101306 w 101306"/>
                <a:gd name="connsiteY8" fmla="*/ 40574 h 201837"/>
                <a:gd name="connsiteX9" fmla="*/ 101306 w 101306"/>
                <a:gd name="connsiteY9" fmla="*/ 79081 h 201837"/>
                <a:gd name="connsiteX10" fmla="*/ 63963 w 101306"/>
                <a:gd name="connsiteY10" fmla="*/ 79081 h 201837"/>
                <a:gd name="connsiteX11" fmla="*/ 63963 w 101306"/>
                <a:gd name="connsiteY11" fmla="*/ 146791 h 201837"/>
                <a:gd name="connsiteX12" fmla="*/ 78435 w 101306"/>
                <a:gd name="connsiteY12" fmla="*/ 162168 h 201837"/>
                <a:gd name="connsiteX13" fmla="*/ 100660 w 101306"/>
                <a:gd name="connsiteY13" fmla="*/ 156611 h 201837"/>
                <a:gd name="connsiteX14" fmla="*/ 100660 w 101306"/>
                <a:gd name="connsiteY14" fmla="*/ 192663 h 201837"/>
                <a:gd name="connsiteX15" fmla="*/ 65125 w 101306"/>
                <a:gd name="connsiteY15" fmla="*/ 201837 h 201837"/>
                <a:gd name="connsiteX16" fmla="*/ 18995 w 101306"/>
                <a:gd name="connsiteY16" fmla="*/ 154156 h 20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306" h="201837">
                  <a:moveTo>
                    <a:pt x="18995" y="154285"/>
                  </a:moveTo>
                  <a:lnTo>
                    <a:pt x="18995" y="79081"/>
                  </a:lnTo>
                  <a:lnTo>
                    <a:pt x="0" y="79081"/>
                  </a:lnTo>
                  <a:lnTo>
                    <a:pt x="0" y="40574"/>
                  </a:lnTo>
                  <a:lnTo>
                    <a:pt x="18995" y="40574"/>
                  </a:lnTo>
                  <a:lnTo>
                    <a:pt x="18995" y="0"/>
                  </a:lnTo>
                  <a:lnTo>
                    <a:pt x="63963" y="0"/>
                  </a:lnTo>
                  <a:lnTo>
                    <a:pt x="63963" y="40574"/>
                  </a:lnTo>
                  <a:lnTo>
                    <a:pt x="101306" y="40574"/>
                  </a:lnTo>
                  <a:lnTo>
                    <a:pt x="101306" y="79081"/>
                  </a:lnTo>
                  <a:lnTo>
                    <a:pt x="63963" y="79081"/>
                  </a:lnTo>
                  <a:lnTo>
                    <a:pt x="63963" y="146791"/>
                  </a:lnTo>
                  <a:cubicBezTo>
                    <a:pt x="63963" y="157128"/>
                    <a:pt x="68356" y="162168"/>
                    <a:pt x="78435" y="162168"/>
                  </a:cubicBezTo>
                  <a:cubicBezTo>
                    <a:pt x="86705" y="162168"/>
                    <a:pt x="94070" y="160100"/>
                    <a:pt x="100660" y="156611"/>
                  </a:cubicBezTo>
                  <a:lnTo>
                    <a:pt x="100660" y="192663"/>
                  </a:lnTo>
                  <a:cubicBezTo>
                    <a:pt x="91227" y="198219"/>
                    <a:pt x="80244" y="201837"/>
                    <a:pt x="65125" y="201837"/>
                  </a:cubicBezTo>
                  <a:cubicBezTo>
                    <a:pt x="37602" y="201837"/>
                    <a:pt x="18995" y="190854"/>
                    <a:pt x="18995" y="154156"/>
                  </a:cubicBezTo>
                </a:path>
              </a:pathLst>
            </a:custGeom>
            <a:solidFill>
              <a:schemeClr val="bg1"/>
            </a:solidFill>
            <a:ln w="12903"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AB2FB9EC-CF95-9465-D67C-8DF3CF3843F4}"/>
                </a:ext>
              </a:extLst>
            </p:cNvPr>
            <p:cNvSpPr/>
            <p:nvPr/>
          </p:nvSpPr>
          <p:spPr>
            <a:xfrm>
              <a:off x="8052488" y="-1954280"/>
              <a:ext cx="101485" cy="463340"/>
            </a:xfrm>
            <a:custGeom>
              <a:avLst/>
              <a:gdLst>
                <a:gd name="connsiteX0" fmla="*/ 0 w 47293"/>
                <a:gd name="connsiteY0" fmla="*/ 0 h 215922"/>
                <a:gd name="connsiteX1" fmla="*/ 47293 w 47293"/>
                <a:gd name="connsiteY1" fmla="*/ 0 h 215922"/>
                <a:gd name="connsiteX2" fmla="*/ 47293 w 47293"/>
                <a:gd name="connsiteY2" fmla="*/ 39928 h 215922"/>
                <a:gd name="connsiteX3" fmla="*/ 0 w 47293"/>
                <a:gd name="connsiteY3" fmla="*/ 39928 h 215922"/>
                <a:gd name="connsiteX4" fmla="*/ 0 w 47293"/>
                <a:gd name="connsiteY4" fmla="*/ 0 h 215922"/>
                <a:gd name="connsiteX5" fmla="*/ 1163 w 47293"/>
                <a:gd name="connsiteY5" fmla="*/ 57372 h 215922"/>
                <a:gd name="connsiteX6" fmla="*/ 46131 w 47293"/>
                <a:gd name="connsiteY6" fmla="*/ 57372 h 215922"/>
                <a:gd name="connsiteX7" fmla="*/ 46131 w 47293"/>
                <a:gd name="connsiteY7" fmla="*/ 215922 h 215922"/>
                <a:gd name="connsiteX8" fmla="*/ 1163 w 47293"/>
                <a:gd name="connsiteY8" fmla="*/ 215922 h 215922"/>
                <a:gd name="connsiteX9" fmla="*/ 1163 w 47293"/>
                <a:gd name="connsiteY9" fmla="*/ 57372 h 2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293" h="215922">
                  <a:moveTo>
                    <a:pt x="0" y="0"/>
                  </a:moveTo>
                  <a:lnTo>
                    <a:pt x="47293" y="0"/>
                  </a:lnTo>
                  <a:lnTo>
                    <a:pt x="47293" y="39928"/>
                  </a:lnTo>
                  <a:lnTo>
                    <a:pt x="0" y="39928"/>
                  </a:lnTo>
                  <a:lnTo>
                    <a:pt x="0" y="0"/>
                  </a:lnTo>
                  <a:close/>
                  <a:moveTo>
                    <a:pt x="1163" y="57372"/>
                  </a:moveTo>
                  <a:lnTo>
                    <a:pt x="46131" y="57372"/>
                  </a:lnTo>
                  <a:lnTo>
                    <a:pt x="46131" y="215922"/>
                  </a:lnTo>
                  <a:lnTo>
                    <a:pt x="1163" y="215922"/>
                  </a:lnTo>
                  <a:lnTo>
                    <a:pt x="1163" y="57372"/>
                  </a:lnTo>
                  <a:close/>
                </a:path>
              </a:pathLst>
            </a:custGeom>
            <a:solidFill>
              <a:schemeClr val="bg1"/>
            </a:solidFill>
            <a:ln w="12903"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AB75A474-0CD1-D16A-BD73-891B326DF136}"/>
                </a:ext>
              </a:extLst>
            </p:cNvPr>
            <p:cNvSpPr/>
            <p:nvPr/>
          </p:nvSpPr>
          <p:spPr>
            <a:xfrm>
              <a:off x="8206655" y="-1837821"/>
              <a:ext cx="368231" cy="354367"/>
            </a:xfrm>
            <a:custGeom>
              <a:avLst/>
              <a:gdLst>
                <a:gd name="connsiteX0" fmla="*/ 0 w 171600"/>
                <a:gd name="connsiteY0" fmla="*/ 83216 h 165139"/>
                <a:gd name="connsiteX1" fmla="*/ 0 w 171600"/>
                <a:gd name="connsiteY1" fmla="*/ 82570 h 165139"/>
                <a:gd name="connsiteX2" fmla="*/ 86059 w 171600"/>
                <a:gd name="connsiteY2" fmla="*/ 0 h 165139"/>
                <a:gd name="connsiteX3" fmla="*/ 171601 w 171600"/>
                <a:gd name="connsiteY3" fmla="*/ 81924 h 165139"/>
                <a:gd name="connsiteX4" fmla="*/ 171601 w 171600"/>
                <a:gd name="connsiteY4" fmla="*/ 82570 h 165139"/>
                <a:gd name="connsiteX5" fmla="*/ 85542 w 171600"/>
                <a:gd name="connsiteY5" fmla="*/ 165140 h 165139"/>
                <a:gd name="connsiteX6" fmla="*/ 0 w 171600"/>
                <a:gd name="connsiteY6" fmla="*/ 83216 h 165139"/>
                <a:gd name="connsiteX7" fmla="*/ 127279 w 171600"/>
                <a:gd name="connsiteY7" fmla="*/ 83216 h 165139"/>
                <a:gd name="connsiteX8" fmla="*/ 127279 w 171600"/>
                <a:gd name="connsiteY8" fmla="*/ 82570 h 165139"/>
                <a:gd name="connsiteX9" fmla="*/ 85542 w 171600"/>
                <a:gd name="connsiteY9" fmla="*/ 38765 h 165139"/>
                <a:gd name="connsiteX10" fmla="*/ 44451 w 171600"/>
                <a:gd name="connsiteY10" fmla="*/ 81924 h 165139"/>
                <a:gd name="connsiteX11" fmla="*/ 44451 w 171600"/>
                <a:gd name="connsiteY11" fmla="*/ 82570 h 165139"/>
                <a:gd name="connsiteX12" fmla="*/ 86188 w 171600"/>
                <a:gd name="connsiteY12" fmla="*/ 126375 h 165139"/>
                <a:gd name="connsiteX13" fmla="*/ 127279 w 171600"/>
                <a:gd name="connsiteY13"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600" h="165139">
                  <a:moveTo>
                    <a:pt x="0" y="83216"/>
                  </a:moveTo>
                  <a:lnTo>
                    <a:pt x="0" y="82570"/>
                  </a:lnTo>
                  <a:cubicBezTo>
                    <a:pt x="0" y="36956"/>
                    <a:pt x="36698" y="0"/>
                    <a:pt x="86059" y="0"/>
                  </a:cubicBezTo>
                  <a:cubicBezTo>
                    <a:pt x="135420" y="0"/>
                    <a:pt x="171601" y="36439"/>
                    <a:pt x="171601" y="81924"/>
                  </a:cubicBezTo>
                  <a:lnTo>
                    <a:pt x="171601" y="82570"/>
                  </a:lnTo>
                  <a:cubicBezTo>
                    <a:pt x="171601" y="128184"/>
                    <a:pt x="134903" y="165140"/>
                    <a:pt x="85542" y="165140"/>
                  </a:cubicBezTo>
                  <a:cubicBezTo>
                    <a:pt x="36181" y="165140"/>
                    <a:pt x="0" y="128700"/>
                    <a:pt x="0" y="83216"/>
                  </a:cubicBezTo>
                  <a:moveTo>
                    <a:pt x="127279" y="83216"/>
                  </a:moveTo>
                  <a:lnTo>
                    <a:pt x="127279" y="82570"/>
                  </a:lnTo>
                  <a:cubicBezTo>
                    <a:pt x="127279" y="59182"/>
                    <a:pt x="110352" y="38765"/>
                    <a:pt x="85542" y="38765"/>
                  </a:cubicBezTo>
                  <a:cubicBezTo>
                    <a:pt x="60732" y="38765"/>
                    <a:pt x="44451" y="58665"/>
                    <a:pt x="44451" y="81924"/>
                  </a:cubicBezTo>
                  <a:lnTo>
                    <a:pt x="44451" y="82570"/>
                  </a:lnTo>
                  <a:cubicBezTo>
                    <a:pt x="44451" y="105958"/>
                    <a:pt x="61249" y="126375"/>
                    <a:pt x="86188" y="126375"/>
                  </a:cubicBezTo>
                  <a:cubicBezTo>
                    <a:pt x="111127" y="126375"/>
                    <a:pt x="127279" y="106604"/>
                    <a:pt x="127279" y="83216"/>
                  </a:cubicBezTo>
                </a:path>
              </a:pathLst>
            </a:custGeom>
            <a:solidFill>
              <a:schemeClr val="bg1"/>
            </a:solidFill>
            <a:ln w="12903"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CB1626F7-2D19-D65D-B6C9-6F247C20D9D8}"/>
                </a:ext>
              </a:extLst>
            </p:cNvPr>
            <p:cNvSpPr/>
            <p:nvPr/>
          </p:nvSpPr>
          <p:spPr>
            <a:xfrm>
              <a:off x="8625632" y="-1837542"/>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3101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4"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3101"/>
                  </a:lnTo>
                  <a:close/>
                </a:path>
              </a:pathLst>
            </a:custGeom>
            <a:solidFill>
              <a:schemeClr val="bg1"/>
            </a:solidFill>
            <a:ln w="12903"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0C4786E5-16A9-C0B3-6200-26B2A724E100}"/>
                </a:ext>
              </a:extLst>
            </p:cNvPr>
            <p:cNvSpPr/>
            <p:nvPr/>
          </p:nvSpPr>
          <p:spPr>
            <a:xfrm>
              <a:off x="5780980" y="-1285193"/>
              <a:ext cx="316378" cy="354367"/>
            </a:xfrm>
            <a:custGeom>
              <a:avLst/>
              <a:gdLst>
                <a:gd name="connsiteX0" fmla="*/ 129 w 147436"/>
                <a:gd name="connsiteY0" fmla="*/ 83216 h 165139"/>
                <a:gd name="connsiteX1" fmla="*/ 129 w 147436"/>
                <a:gd name="connsiteY1" fmla="*/ 82570 h 165139"/>
                <a:gd name="connsiteX2" fmla="*/ 83216 w 147436"/>
                <a:gd name="connsiteY2" fmla="*/ 0 h 165139"/>
                <a:gd name="connsiteX3" fmla="*/ 146532 w 147436"/>
                <a:gd name="connsiteY3" fmla="*/ 26619 h 165139"/>
                <a:gd name="connsiteX4" fmla="*/ 119009 w 147436"/>
                <a:gd name="connsiteY4" fmla="*/ 56210 h 165139"/>
                <a:gd name="connsiteX5" fmla="*/ 82958 w 147436"/>
                <a:gd name="connsiteY5" fmla="*/ 38765 h 165139"/>
                <a:gd name="connsiteX6" fmla="*/ 44451 w 147436"/>
                <a:gd name="connsiteY6" fmla="*/ 81924 h 165139"/>
                <a:gd name="connsiteX7" fmla="*/ 44451 w 147436"/>
                <a:gd name="connsiteY7" fmla="*/ 82570 h 165139"/>
                <a:gd name="connsiteX8" fmla="*/ 84637 w 147436"/>
                <a:gd name="connsiteY8" fmla="*/ 126375 h 165139"/>
                <a:gd name="connsiteX9" fmla="*/ 121077 w 147436"/>
                <a:gd name="connsiteY9" fmla="*/ 109576 h 165139"/>
                <a:gd name="connsiteX10" fmla="*/ 147437 w 147436"/>
                <a:gd name="connsiteY10" fmla="*/ 136195 h 165139"/>
                <a:gd name="connsiteX11" fmla="*/ 82570 w 147436"/>
                <a:gd name="connsiteY11" fmla="*/ 165140 h 165139"/>
                <a:gd name="connsiteX12" fmla="*/ 0 w 147436"/>
                <a:gd name="connsiteY12"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436" h="165139">
                  <a:moveTo>
                    <a:pt x="129" y="83216"/>
                  </a:moveTo>
                  <a:lnTo>
                    <a:pt x="129" y="82570"/>
                  </a:lnTo>
                  <a:cubicBezTo>
                    <a:pt x="129" y="37344"/>
                    <a:pt x="34759" y="0"/>
                    <a:pt x="83216" y="0"/>
                  </a:cubicBezTo>
                  <a:cubicBezTo>
                    <a:pt x="113065" y="0"/>
                    <a:pt x="131802" y="10079"/>
                    <a:pt x="146532" y="26619"/>
                  </a:cubicBezTo>
                  <a:lnTo>
                    <a:pt x="119009" y="56210"/>
                  </a:lnTo>
                  <a:cubicBezTo>
                    <a:pt x="108930" y="45614"/>
                    <a:pt x="98851" y="38765"/>
                    <a:pt x="82958" y="38765"/>
                  </a:cubicBezTo>
                  <a:cubicBezTo>
                    <a:pt x="60474" y="38765"/>
                    <a:pt x="44451" y="58665"/>
                    <a:pt x="44451" y="81924"/>
                  </a:cubicBezTo>
                  <a:lnTo>
                    <a:pt x="44451" y="82570"/>
                  </a:lnTo>
                  <a:cubicBezTo>
                    <a:pt x="44451" y="106863"/>
                    <a:pt x="60086" y="126375"/>
                    <a:pt x="84637" y="126375"/>
                  </a:cubicBezTo>
                  <a:cubicBezTo>
                    <a:pt x="99756" y="126375"/>
                    <a:pt x="110093" y="119914"/>
                    <a:pt x="121077" y="109576"/>
                  </a:cubicBezTo>
                  <a:lnTo>
                    <a:pt x="147437" y="136195"/>
                  </a:lnTo>
                  <a:cubicBezTo>
                    <a:pt x="132060" y="152993"/>
                    <a:pt x="114228" y="165140"/>
                    <a:pt x="82570" y="165140"/>
                  </a:cubicBezTo>
                  <a:cubicBezTo>
                    <a:pt x="34889" y="165140"/>
                    <a:pt x="0" y="128442"/>
                    <a:pt x="0" y="83216"/>
                  </a:cubicBezTo>
                </a:path>
              </a:pathLst>
            </a:custGeom>
            <a:solidFill>
              <a:schemeClr val="bg1"/>
            </a:solidFill>
            <a:ln w="12903"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A3E76102-10DD-8E8A-2055-DBE1842A14F5}"/>
                </a:ext>
              </a:extLst>
            </p:cNvPr>
            <p:cNvSpPr/>
            <p:nvPr/>
          </p:nvSpPr>
          <p:spPr>
            <a:xfrm>
              <a:off x="6120928" y="-1282977"/>
              <a:ext cx="313329" cy="350485"/>
            </a:xfrm>
            <a:custGeom>
              <a:avLst/>
              <a:gdLst>
                <a:gd name="connsiteX0" fmla="*/ 0 w 146015"/>
                <a:gd name="connsiteY0" fmla="*/ 115003 h 163330"/>
                <a:gd name="connsiteX1" fmla="*/ 0 w 146015"/>
                <a:gd name="connsiteY1" fmla="*/ 114487 h 163330"/>
                <a:gd name="connsiteX2" fmla="*/ 63963 w 146015"/>
                <a:gd name="connsiteY2" fmla="*/ 63833 h 163330"/>
                <a:gd name="connsiteX3" fmla="*/ 102728 w 146015"/>
                <a:gd name="connsiteY3" fmla="*/ 70294 h 163330"/>
                <a:gd name="connsiteX4" fmla="*/ 102728 w 146015"/>
                <a:gd name="connsiteY4" fmla="*/ 67581 h 163330"/>
                <a:gd name="connsiteX5" fmla="*/ 68744 w 146015"/>
                <a:gd name="connsiteY5" fmla="*/ 38636 h 163330"/>
                <a:gd name="connsiteX6" fmla="*/ 24939 w 146015"/>
                <a:gd name="connsiteY6" fmla="*/ 47164 h 163330"/>
                <a:gd name="connsiteX7" fmla="*/ 13697 w 146015"/>
                <a:gd name="connsiteY7" fmla="*/ 12792 h 163330"/>
                <a:gd name="connsiteX8" fmla="*/ 75205 w 146015"/>
                <a:gd name="connsiteY8" fmla="*/ 0 h 163330"/>
                <a:gd name="connsiteX9" fmla="*/ 128830 w 146015"/>
                <a:gd name="connsiteY9" fmla="*/ 17703 h 163330"/>
                <a:gd name="connsiteX10" fmla="*/ 146016 w 146015"/>
                <a:gd name="connsiteY10" fmla="*/ 68356 h 163330"/>
                <a:gd name="connsiteX11" fmla="*/ 146016 w 146015"/>
                <a:gd name="connsiteY11" fmla="*/ 160359 h 163330"/>
                <a:gd name="connsiteX12" fmla="*/ 102469 w 146015"/>
                <a:gd name="connsiteY12" fmla="*/ 160359 h 163330"/>
                <a:gd name="connsiteX13" fmla="*/ 102469 w 146015"/>
                <a:gd name="connsiteY13" fmla="*/ 143173 h 163330"/>
                <a:gd name="connsiteX14" fmla="*/ 54530 w 146015"/>
                <a:gd name="connsiteY14" fmla="*/ 163331 h 163330"/>
                <a:gd name="connsiteX15" fmla="*/ 129 w 146015"/>
                <a:gd name="connsiteY15" fmla="*/ 114745 h 163330"/>
                <a:gd name="connsiteX16" fmla="*/ 103374 w 146015"/>
                <a:gd name="connsiteY16" fmla="*/ 104408 h 163330"/>
                <a:gd name="connsiteX17" fmla="*/ 103374 w 146015"/>
                <a:gd name="connsiteY17" fmla="*/ 96396 h 163330"/>
                <a:gd name="connsiteX18" fmla="*/ 74688 w 146015"/>
                <a:gd name="connsiteY18" fmla="*/ 90452 h 163330"/>
                <a:gd name="connsiteX19" fmla="*/ 43675 w 146015"/>
                <a:gd name="connsiteY19" fmla="*/ 112290 h 163330"/>
                <a:gd name="connsiteX20" fmla="*/ 43675 w 146015"/>
                <a:gd name="connsiteY20" fmla="*/ 112936 h 163330"/>
                <a:gd name="connsiteX21" fmla="*/ 68227 w 146015"/>
                <a:gd name="connsiteY21" fmla="*/ 132189 h 163330"/>
                <a:gd name="connsiteX22" fmla="*/ 103374 w 146015"/>
                <a:gd name="connsiteY22" fmla="*/ 104408 h 1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015" h="163330">
                  <a:moveTo>
                    <a:pt x="0" y="115003"/>
                  </a:moveTo>
                  <a:lnTo>
                    <a:pt x="0" y="114487"/>
                  </a:lnTo>
                  <a:cubicBezTo>
                    <a:pt x="0" y="79856"/>
                    <a:pt x="26360" y="63833"/>
                    <a:pt x="63963" y="63833"/>
                  </a:cubicBezTo>
                  <a:cubicBezTo>
                    <a:pt x="79985" y="63833"/>
                    <a:pt x="91486" y="66547"/>
                    <a:pt x="102728" y="70294"/>
                  </a:cubicBezTo>
                  <a:lnTo>
                    <a:pt x="102728" y="67581"/>
                  </a:lnTo>
                  <a:cubicBezTo>
                    <a:pt x="102728" y="48973"/>
                    <a:pt x="91227" y="38636"/>
                    <a:pt x="68744" y="38636"/>
                  </a:cubicBezTo>
                  <a:cubicBezTo>
                    <a:pt x="51558" y="38636"/>
                    <a:pt x="39411" y="41866"/>
                    <a:pt x="24939" y="47164"/>
                  </a:cubicBezTo>
                  <a:lnTo>
                    <a:pt x="13697" y="12792"/>
                  </a:lnTo>
                  <a:cubicBezTo>
                    <a:pt x="31141" y="5039"/>
                    <a:pt x="48327" y="0"/>
                    <a:pt x="75205" y="0"/>
                  </a:cubicBezTo>
                  <a:cubicBezTo>
                    <a:pt x="99756" y="0"/>
                    <a:pt x="117588" y="6461"/>
                    <a:pt x="128830" y="17703"/>
                  </a:cubicBezTo>
                  <a:cubicBezTo>
                    <a:pt x="140718" y="29591"/>
                    <a:pt x="146016" y="47035"/>
                    <a:pt x="146016" y="68356"/>
                  </a:cubicBezTo>
                  <a:lnTo>
                    <a:pt x="146016" y="160359"/>
                  </a:lnTo>
                  <a:lnTo>
                    <a:pt x="102469" y="160359"/>
                  </a:lnTo>
                  <a:lnTo>
                    <a:pt x="102469" y="143173"/>
                  </a:lnTo>
                  <a:cubicBezTo>
                    <a:pt x="91486" y="155319"/>
                    <a:pt x="76367" y="163331"/>
                    <a:pt x="54530" y="163331"/>
                  </a:cubicBezTo>
                  <a:cubicBezTo>
                    <a:pt x="24680" y="163331"/>
                    <a:pt x="129" y="146145"/>
                    <a:pt x="129" y="114745"/>
                  </a:cubicBezTo>
                  <a:moveTo>
                    <a:pt x="103374" y="104408"/>
                  </a:moveTo>
                  <a:lnTo>
                    <a:pt x="103374" y="96396"/>
                  </a:lnTo>
                  <a:cubicBezTo>
                    <a:pt x="95750" y="92907"/>
                    <a:pt x="85542" y="90452"/>
                    <a:pt x="74688" y="90452"/>
                  </a:cubicBezTo>
                  <a:cubicBezTo>
                    <a:pt x="55434" y="90452"/>
                    <a:pt x="43675" y="98205"/>
                    <a:pt x="43675" y="112290"/>
                  </a:cubicBezTo>
                  <a:lnTo>
                    <a:pt x="43675" y="112936"/>
                  </a:lnTo>
                  <a:cubicBezTo>
                    <a:pt x="43675" y="125082"/>
                    <a:pt x="53754" y="132189"/>
                    <a:pt x="68227" y="132189"/>
                  </a:cubicBezTo>
                  <a:cubicBezTo>
                    <a:pt x="89289" y="132189"/>
                    <a:pt x="103374" y="120689"/>
                    <a:pt x="103374" y="104408"/>
                  </a:cubicBezTo>
                </a:path>
              </a:pathLst>
            </a:custGeom>
            <a:solidFill>
              <a:schemeClr val="bg1"/>
            </a:solidFill>
            <a:ln w="12903"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60BEFCF-9199-0275-0638-C7A043CB1ED0}"/>
                </a:ext>
              </a:extLst>
            </p:cNvPr>
            <p:cNvSpPr/>
            <p:nvPr/>
          </p:nvSpPr>
          <p:spPr>
            <a:xfrm>
              <a:off x="6469752" y="-1365885"/>
              <a:ext cx="217389" cy="433116"/>
            </a:xfrm>
            <a:custGeom>
              <a:avLst/>
              <a:gdLst>
                <a:gd name="connsiteX0" fmla="*/ 18995 w 101306"/>
                <a:gd name="connsiteY0" fmla="*/ 154286 h 201837"/>
                <a:gd name="connsiteX1" fmla="*/ 18995 w 101306"/>
                <a:gd name="connsiteY1" fmla="*/ 79081 h 201837"/>
                <a:gd name="connsiteX2" fmla="*/ 0 w 101306"/>
                <a:gd name="connsiteY2" fmla="*/ 79081 h 201837"/>
                <a:gd name="connsiteX3" fmla="*/ 0 w 101306"/>
                <a:gd name="connsiteY3" fmla="*/ 40574 h 201837"/>
                <a:gd name="connsiteX4" fmla="*/ 18995 w 101306"/>
                <a:gd name="connsiteY4" fmla="*/ 40574 h 201837"/>
                <a:gd name="connsiteX5" fmla="*/ 18995 w 101306"/>
                <a:gd name="connsiteY5" fmla="*/ 0 h 201837"/>
                <a:gd name="connsiteX6" fmla="*/ 63963 w 101306"/>
                <a:gd name="connsiteY6" fmla="*/ 0 h 201837"/>
                <a:gd name="connsiteX7" fmla="*/ 63963 w 101306"/>
                <a:gd name="connsiteY7" fmla="*/ 40574 h 201837"/>
                <a:gd name="connsiteX8" fmla="*/ 101306 w 101306"/>
                <a:gd name="connsiteY8" fmla="*/ 40574 h 201837"/>
                <a:gd name="connsiteX9" fmla="*/ 101306 w 101306"/>
                <a:gd name="connsiteY9" fmla="*/ 79081 h 201837"/>
                <a:gd name="connsiteX10" fmla="*/ 63963 w 101306"/>
                <a:gd name="connsiteY10" fmla="*/ 79081 h 201837"/>
                <a:gd name="connsiteX11" fmla="*/ 63963 w 101306"/>
                <a:gd name="connsiteY11" fmla="*/ 146791 h 201837"/>
                <a:gd name="connsiteX12" fmla="*/ 78435 w 101306"/>
                <a:gd name="connsiteY12" fmla="*/ 162168 h 201837"/>
                <a:gd name="connsiteX13" fmla="*/ 100660 w 101306"/>
                <a:gd name="connsiteY13" fmla="*/ 156611 h 201837"/>
                <a:gd name="connsiteX14" fmla="*/ 100660 w 101306"/>
                <a:gd name="connsiteY14" fmla="*/ 192663 h 201837"/>
                <a:gd name="connsiteX15" fmla="*/ 65126 w 101306"/>
                <a:gd name="connsiteY15" fmla="*/ 201837 h 201837"/>
                <a:gd name="connsiteX16" fmla="*/ 18995 w 101306"/>
                <a:gd name="connsiteY16" fmla="*/ 154156 h 20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306" h="201837">
                  <a:moveTo>
                    <a:pt x="18995" y="154286"/>
                  </a:moveTo>
                  <a:lnTo>
                    <a:pt x="18995" y="79081"/>
                  </a:lnTo>
                  <a:lnTo>
                    <a:pt x="0" y="79081"/>
                  </a:lnTo>
                  <a:lnTo>
                    <a:pt x="0" y="40574"/>
                  </a:lnTo>
                  <a:lnTo>
                    <a:pt x="18995" y="40574"/>
                  </a:lnTo>
                  <a:lnTo>
                    <a:pt x="18995" y="0"/>
                  </a:lnTo>
                  <a:lnTo>
                    <a:pt x="63963" y="0"/>
                  </a:lnTo>
                  <a:lnTo>
                    <a:pt x="63963" y="40574"/>
                  </a:lnTo>
                  <a:lnTo>
                    <a:pt x="101306" y="40574"/>
                  </a:lnTo>
                  <a:lnTo>
                    <a:pt x="101306" y="79081"/>
                  </a:lnTo>
                  <a:lnTo>
                    <a:pt x="63963" y="79081"/>
                  </a:lnTo>
                  <a:lnTo>
                    <a:pt x="63963" y="146791"/>
                  </a:lnTo>
                  <a:cubicBezTo>
                    <a:pt x="63963" y="157128"/>
                    <a:pt x="68356" y="162168"/>
                    <a:pt x="78435" y="162168"/>
                  </a:cubicBezTo>
                  <a:cubicBezTo>
                    <a:pt x="86705" y="162168"/>
                    <a:pt x="94070" y="160100"/>
                    <a:pt x="100660" y="156611"/>
                  </a:cubicBezTo>
                  <a:lnTo>
                    <a:pt x="100660" y="192663"/>
                  </a:lnTo>
                  <a:cubicBezTo>
                    <a:pt x="91228" y="198219"/>
                    <a:pt x="80244" y="201837"/>
                    <a:pt x="65126" y="201837"/>
                  </a:cubicBezTo>
                  <a:cubicBezTo>
                    <a:pt x="37602" y="201837"/>
                    <a:pt x="18995" y="190854"/>
                    <a:pt x="18995" y="154156"/>
                  </a:cubicBezTo>
                </a:path>
              </a:pathLst>
            </a:custGeom>
            <a:solidFill>
              <a:schemeClr val="bg1"/>
            </a:solidFill>
            <a:ln w="12903"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677446D1-CD9D-DD0D-0018-FA089B4C4C33}"/>
                </a:ext>
              </a:extLst>
            </p:cNvPr>
            <p:cNvSpPr/>
            <p:nvPr/>
          </p:nvSpPr>
          <p:spPr>
            <a:xfrm>
              <a:off x="6718753" y="-1282977"/>
              <a:ext cx="313329" cy="350485"/>
            </a:xfrm>
            <a:custGeom>
              <a:avLst/>
              <a:gdLst>
                <a:gd name="connsiteX0" fmla="*/ 0 w 146015"/>
                <a:gd name="connsiteY0" fmla="*/ 115003 h 163330"/>
                <a:gd name="connsiteX1" fmla="*/ 0 w 146015"/>
                <a:gd name="connsiteY1" fmla="*/ 114487 h 163330"/>
                <a:gd name="connsiteX2" fmla="*/ 63963 w 146015"/>
                <a:gd name="connsiteY2" fmla="*/ 63833 h 163330"/>
                <a:gd name="connsiteX3" fmla="*/ 102728 w 146015"/>
                <a:gd name="connsiteY3" fmla="*/ 70294 h 163330"/>
                <a:gd name="connsiteX4" fmla="*/ 102728 w 146015"/>
                <a:gd name="connsiteY4" fmla="*/ 67581 h 163330"/>
                <a:gd name="connsiteX5" fmla="*/ 68744 w 146015"/>
                <a:gd name="connsiteY5" fmla="*/ 38636 h 163330"/>
                <a:gd name="connsiteX6" fmla="*/ 24939 w 146015"/>
                <a:gd name="connsiteY6" fmla="*/ 47164 h 163330"/>
                <a:gd name="connsiteX7" fmla="*/ 13697 w 146015"/>
                <a:gd name="connsiteY7" fmla="*/ 12792 h 163330"/>
                <a:gd name="connsiteX8" fmla="*/ 75205 w 146015"/>
                <a:gd name="connsiteY8" fmla="*/ 0 h 163330"/>
                <a:gd name="connsiteX9" fmla="*/ 128830 w 146015"/>
                <a:gd name="connsiteY9" fmla="*/ 17703 h 163330"/>
                <a:gd name="connsiteX10" fmla="*/ 146016 w 146015"/>
                <a:gd name="connsiteY10" fmla="*/ 68356 h 163330"/>
                <a:gd name="connsiteX11" fmla="*/ 146016 w 146015"/>
                <a:gd name="connsiteY11" fmla="*/ 160359 h 163330"/>
                <a:gd name="connsiteX12" fmla="*/ 102469 w 146015"/>
                <a:gd name="connsiteY12" fmla="*/ 160359 h 163330"/>
                <a:gd name="connsiteX13" fmla="*/ 102469 w 146015"/>
                <a:gd name="connsiteY13" fmla="*/ 143173 h 163330"/>
                <a:gd name="connsiteX14" fmla="*/ 54530 w 146015"/>
                <a:gd name="connsiteY14" fmla="*/ 163331 h 163330"/>
                <a:gd name="connsiteX15" fmla="*/ 129 w 146015"/>
                <a:gd name="connsiteY15" fmla="*/ 114745 h 163330"/>
                <a:gd name="connsiteX16" fmla="*/ 103374 w 146015"/>
                <a:gd name="connsiteY16" fmla="*/ 104408 h 163330"/>
                <a:gd name="connsiteX17" fmla="*/ 103374 w 146015"/>
                <a:gd name="connsiteY17" fmla="*/ 96396 h 163330"/>
                <a:gd name="connsiteX18" fmla="*/ 74688 w 146015"/>
                <a:gd name="connsiteY18" fmla="*/ 90452 h 163330"/>
                <a:gd name="connsiteX19" fmla="*/ 43675 w 146015"/>
                <a:gd name="connsiteY19" fmla="*/ 112290 h 163330"/>
                <a:gd name="connsiteX20" fmla="*/ 43675 w 146015"/>
                <a:gd name="connsiteY20" fmla="*/ 112936 h 163330"/>
                <a:gd name="connsiteX21" fmla="*/ 68227 w 146015"/>
                <a:gd name="connsiteY21" fmla="*/ 132189 h 163330"/>
                <a:gd name="connsiteX22" fmla="*/ 103374 w 146015"/>
                <a:gd name="connsiteY22" fmla="*/ 104408 h 1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015" h="163330">
                  <a:moveTo>
                    <a:pt x="0" y="115003"/>
                  </a:moveTo>
                  <a:lnTo>
                    <a:pt x="0" y="114487"/>
                  </a:lnTo>
                  <a:cubicBezTo>
                    <a:pt x="0" y="79856"/>
                    <a:pt x="26360" y="63833"/>
                    <a:pt x="63963" y="63833"/>
                  </a:cubicBezTo>
                  <a:cubicBezTo>
                    <a:pt x="79986" y="63833"/>
                    <a:pt x="91486" y="66547"/>
                    <a:pt x="102728" y="70294"/>
                  </a:cubicBezTo>
                  <a:lnTo>
                    <a:pt x="102728" y="67581"/>
                  </a:lnTo>
                  <a:cubicBezTo>
                    <a:pt x="102728" y="48973"/>
                    <a:pt x="91227" y="38636"/>
                    <a:pt x="68744" y="38636"/>
                  </a:cubicBezTo>
                  <a:cubicBezTo>
                    <a:pt x="51558" y="38636"/>
                    <a:pt x="39411" y="41866"/>
                    <a:pt x="24939" y="47164"/>
                  </a:cubicBezTo>
                  <a:lnTo>
                    <a:pt x="13697" y="12792"/>
                  </a:lnTo>
                  <a:cubicBezTo>
                    <a:pt x="31141" y="5039"/>
                    <a:pt x="48327" y="0"/>
                    <a:pt x="75205" y="0"/>
                  </a:cubicBezTo>
                  <a:cubicBezTo>
                    <a:pt x="99756" y="0"/>
                    <a:pt x="117588" y="6461"/>
                    <a:pt x="128830" y="17703"/>
                  </a:cubicBezTo>
                  <a:cubicBezTo>
                    <a:pt x="140718" y="29591"/>
                    <a:pt x="146016" y="47035"/>
                    <a:pt x="146016" y="68356"/>
                  </a:cubicBezTo>
                  <a:lnTo>
                    <a:pt x="146016" y="160359"/>
                  </a:lnTo>
                  <a:lnTo>
                    <a:pt x="102469" y="160359"/>
                  </a:lnTo>
                  <a:lnTo>
                    <a:pt x="102469" y="143173"/>
                  </a:lnTo>
                  <a:cubicBezTo>
                    <a:pt x="91486" y="155319"/>
                    <a:pt x="76368" y="163331"/>
                    <a:pt x="54530" y="163331"/>
                  </a:cubicBezTo>
                  <a:cubicBezTo>
                    <a:pt x="24681" y="163331"/>
                    <a:pt x="129" y="146145"/>
                    <a:pt x="129" y="114745"/>
                  </a:cubicBezTo>
                  <a:moveTo>
                    <a:pt x="103374" y="104408"/>
                  </a:moveTo>
                  <a:lnTo>
                    <a:pt x="103374" y="96396"/>
                  </a:lnTo>
                  <a:cubicBezTo>
                    <a:pt x="95750" y="92907"/>
                    <a:pt x="85542" y="90452"/>
                    <a:pt x="74688" y="90452"/>
                  </a:cubicBezTo>
                  <a:cubicBezTo>
                    <a:pt x="55434" y="90452"/>
                    <a:pt x="43675" y="98205"/>
                    <a:pt x="43675" y="112290"/>
                  </a:cubicBezTo>
                  <a:lnTo>
                    <a:pt x="43675" y="112936"/>
                  </a:lnTo>
                  <a:cubicBezTo>
                    <a:pt x="43675" y="125082"/>
                    <a:pt x="53754" y="132189"/>
                    <a:pt x="68227" y="132189"/>
                  </a:cubicBezTo>
                  <a:cubicBezTo>
                    <a:pt x="89289" y="132189"/>
                    <a:pt x="103374" y="120689"/>
                    <a:pt x="103374" y="104408"/>
                  </a:cubicBezTo>
                </a:path>
              </a:pathLst>
            </a:custGeom>
            <a:solidFill>
              <a:schemeClr val="bg1"/>
            </a:solidFill>
            <a:ln w="12903"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5C236228-1DF4-24E9-4536-3E3F899362F7}"/>
                </a:ext>
              </a:extLst>
            </p:cNvPr>
            <p:cNvSpPr/>
            <p:nvPr/>
          </p:nvSpPr>
          <p:spPr>
            <a:xfrm>
              <a:off x="7100295" y="-1401654"/>
              <a:ext cx="96493" cy="463340"/>
            </a:xfrm>
            <a:custGeom>
              <a:avLst/>
              <a:gdLst>
                <a:gd name="connsiteX0" fmla="*/ 0 w 44967"/>
                <a:gd name="connsiteY0" fmla="*/ 0 h 215922"/>
                <a:gd name="connsiteX1" fmla="*/ 44968 w 44967"/>
                <a:gd name="connsiteY1" fmla="*/ 0 h 215922"/>
                <a:gd name="connsiteX2" fmla="*/ 44968 w 44967"/>
                <a:gd name="connsiteY2" fmla="*/ 215922 h 215922"/>
                <a:gd name="connsiteX3" fmla="*/ 0 w 44967"/>
                <a:gd name="connsiteY3" fmla="*/ 215922 h 215922"/>
              </a:gdLst>
              <a:ahLst/>
              <a:cxnLst>
                <a:cxn ang="0">
                  <a:pos x="connsiteX0" y="connsiteY0"/>
                </a:cxn>
                <a:cxn ang="0">
                  <a:pos x="connsiteX1" y="connsiteY1"/>
                </a:cxn>
                <a:cxn ang="0">
                  <a:pos x="connsiteX2" y="connsiteY2"/>
                </a:cxn>
                <a:cxn ang="0">
                  <a:pos x="connsiteX3" y="connsiteY3"/>
                </a:cxn>
              </a:cxnLst>
              <a:rect l="l" t="t" r="r" b="b"/>
              <a:pathLst>
                <a:path w="44967" h="215922">
                  <a:moveTo>
                    <a:pt x="0" y="0"/>
                  </a:moveTo>
                  <a:lnTo>
                    <a:pt x="44968" y="0"/>
                  </a:lnTo>
                  <a:lnTo>
                    <a:pt x="44968" y="215922"/>
                  </a:lnTo>
                  <a:lnTo>
                    <a:pt x="0" y="215922"/>
                  </a:lnTo>
                  <a:close/>
                </a:path>
              </a:pathLst>
            </a:custGeom>
            <a:solidFill>
              <a:schemeClr val="bg1"/>
            </a:solidFill>
            <a:ln w="12903"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D4382249-6865-6E15-3509-13A3C8362D71}"/>
                </a:ext>
              </a:extLst>
            </p:cNvPr>
            <p:cNvSpPr/>
            <p:nvPr/>
          </p:nvSpPr>
          <p:spPr>
            <a:xfrm>
              <a:off x="7238104" y="-1278816"/>
              <a:ext cx="354367" cy="443929"/>
            </a:xfrm>
            <a:custGeom>
              <a:avLst/>
              <a:gdLst>
                <a:gd name="connsiteX0" fmla="*/ 118363 w 165139"/>
                <a:gd name="connsiteY0" fmla="*/ 129 h 206876"/>
                <a:gd name="connsiteX1" fmla="*/ 165140 w 165139"/>
                <a:gd name="connsiteY1" fmla="*/ 129 h 206876"/>
                <a:gd name="connsiteX2" fmla="*/ 104149 w 165139"/>
                <a:gd name="connsiteY2" fmla="*/ 162555 h 206876"/>
                <a:gd name="connsiteX3" fmla="*/ 52075 w 165139"/>
                <a:gd name="connsiteY3" fmla="*/ 206877 h 206876"/>
                <a:gd name="connsiteX4" fmla="*/ 12146 w 165139"/>
                <a:gd name="connsiteY4" fmla="*/ 195893 h 206876"/>
                <a:gd name="connsiteX5" fmla="*/ 27265 w 165139"/>
                <a:gd name="connsiteY5" fmla="*/ 163331 h 206876"/>
                <a:gd name="connsiteX6" fmla="*/ 46518 w 165139"/>
                <a:gd name="connsiteY6" fmla="*/ 169533 h 206876"/>
                <a:gd name="connsiteX7" fmla="*/ 62154 w 165139"/>
                <a:gd name="connsiteY7" fmla="*/ 159196 h 206876"/>
                <a:gd name="connsiteX8" fmla="*/ 0 w 165139"/>
                <a:gd name="connsiteY8" fmla="*/ 0 h 206876"/>
                <a:gd name="connsiteX9" fmla="*/ 47681 w 165139"/>
                <a:gd name="connsiteY9" fmla="*/ 0 h 206876"/>
                <a:gd name="connsiteX10" fmla="*/ 83733 w 165139"/>
                <a:gd name="connsiteY10" fmla="*/ 108026 h 206876"/>
                <a:gd name="connsiteX11" fmla="*/ 118363 w 165139"/>
                <a:gd name="connsiteY11" fmla="*/ 0 h 206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139" h="206876">
                  <a:moveTo>
                    <a:pt x="118363" y="129"/>
                  </a:moveTo>
                  <a:lnTo>
                    <a:pt x="165140" y="129"/>
                  </a:lnTo>
                  <a:lnTo>
                    <a:pt x="104149" y="162555"/>
                  </a:lnTo>
                  <a:cubicBezTo>
                    <a:pt x="92003" y="194860"/>
                    <a:pt x="78952" y="206877"/>
                    <a:pt x="52075" y="206877"/>
                  </a:cubicBezTo>
                  <a:cubicBezTo>
                    <a:pt x="35793" y="206877"/>
                    <a:pt x="23647" y="202742"/>
                    <a:pt x="12146" y="195893"/>
                  </a:cubicBezTo>
                  <a:lnTo>
                    <a:pt x="27265" y="163331"/>
                  </a:lnTo>
                  <a:cubicBezTo>
                    <a:pt x="33209" y="166820"/>
                    <a:pt x="40574" y="169533"/>
                    <a:pt x="46518" y="169533"/>
                  </a:cubicBezTo>
                  <a:cubicBezTo>
                    <a:pt x="54271" y="169533"/>
                    <a:pt x="58406" y="167207"/>
                    <a:pt x="62154" y="159196"/>
                  </a:cubicBezTo>
                  <a:lnTo>
                    <a:pt x="0" y="0"/>
                  </a:lnTo>
                  <a:lnTo>
                    <a:pt x="47681" y="0"/>
                  </a:lnTo>
                  <a:lnTo>
                    <a:pt x="83733" y="108026"/>
                  </a:lnTo>
                  <a:lnTo>
                    <a:pt x="118363" y="0"/>
                  </a:lnTo>
                  <a:close/>
                </a:path>
              </a:pathLst>
            </a:custGeom>
            <a:solidFill>
              <a:schemeClr val="bg1"/>
            </a:solidFill>
            <a:ln w="12903"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802CD6FC-5D33-6E3C-320E-BE54D3B43C0B}"/>
                </a:ext>
              </a:extLst>
            </p:cNvPr>
            <p:cNvSpPr/>
            <p:nvPr/>
          </p:nvSpPr>
          <p:spPr>
            <a:xfrm>
              <a:off x="7591087" y="-1283807"/>
              <a:ext cx="276727" cy="351871"/>
            </a:xfrm>
            <a:custGeom>
              <a:avLst/>
              <a:gdLst>
                <a:gd name="connsiteX0" fmla="*/ 0 w 128958"/>
                <a:gd name="connsiteY0" fmla="*/ 140072 h 163976"/>
                <a:gd name="connsiteX1" fmla="*/ 19253 w 128958"/>
                <a:gd name="connsiteY1" fmla="*/ 110481 h 163976"/>
                <a:gd name="connsiteX2" fmla="*/ 69261 w 128958"/>
                <a:gd name="connsiteY2" fmla="*/ 129476 h 163976"/>
                <a:gd name="connsiteX3" fmla="*/ 88255 w 128958"/>
                <a:gd name="connsiteY3" fmla="*/ 117588 h 163976"/>
                <a:gd name="connsiteX4" fmla="*/ 88255 w 128958"/>
                <a:gd name="connsiteY4" fmla="*/ 116942 h 163976"/>
                <a:gd name="connsiteX5" fmla="*/ 55434 w 128958"/>
                <a:gd name="connsiteY5" fmla="*/ 98593 h 163976"/>
                <a:gd name="connsiteX6" fmla="*/ 8141 w 128958"/>
                <a:gd name="connsiteY6" fmla="*/ 50912 h 163976"/>
                <a:gd name="connsiteX7" fmla="*/ 8141 w 128958"/>
                <a:gd name="connsiteY7" fmla="*/ 50266 h 163976"/>
                <a:gd name="connsiteX8" fmla="*/ 66159 w 128958"/>
                <a:gd name="connsiteY8" fmla="*/ 0 h 163976"/>
                <a:gd name="connsiteX9" fmla="*/ 125341 w 128958"/>
                <a:gd name="connsiteY9" fmla="*/ 18349 h 163976"/>
                <a:gd name="connsiteX10" fmla="*/ 108155 w 128958"/>
                <a:gd name="connsiteY10" fmla="*/ 49361 h 163976"/>
                <a:gd name="connsiteX11" fmla="*/ 65255 w 128958"/>
                <a:gd name="connsiteY11" fmla="*/ 34630 h 163976"/>
                <a:gd name="connsiteX12" fmla="*/ 48715 w 128958"/>
                <a:gd name="connsiteY12" fmla="*/ 45614 h 163976"/>
                <a:gd name="connsiteX13" fmla="*/ 48715 w 128958"/>
                <a:gd name="connsiteY13" fmla="*/ 46131 h 163976"/>
                <a:gd name="connsiteX14" fmla="*/ 81019 w 128958"/>
                <a:gd name="connsiteY14" fmla="*/ 65125 h 163976"/>
                <a:gd name="connsiteX15" fmla="*/ 128959 w 128958"/>
                <a:gd name="connsiteY15" fmla="*/ 112161 h 163976"/>
                <a:gd name="connsiteX16" fmla="*/ 128959 w 128958"/>
                <a:gd name="connsiteY16" fmla="*/ 112807 h 163976"/>
                <a:gd name="connsiteX17" fmla="*/ 68356 w 128958"/>
                <a:gd name="connsiteY17" fmla="*/ 163977 h 163976"/>
                <a:gd name="connsiteX18" fmla="*/ 258 w 128958"/>
                <a:gd name="connsiteY18" fmla="*/ 139942 h 1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8958" h="163976">
                  <a:moveTo>
                    <a:pt x="0" y="140072"/>
                  </a:moveTo>
                  <a:lnTo>
                    <a:pt x="19253" y="110481"/>
                  </a:lnTo>
                  <a:cubicBezTo>
                    <a:pt x="36439" y="122886"/>
                    <a:pt x="54401" y="129476"/>
                    <a:pt x="69261" y="129476"/>
                  </a:cubicBezTo>
                  <a:cubicBezTo>
                    <a:pt x="82312" y="129476"/>
                    <a:pt x="88255" y="124695"/>
                    <a:pt x="88255" y="117588"/>
                  </a:cubicBezTo>
                  <a:lnTo>
                    <a:pt x="88255" y="116942"/>
                  </a:lnTo>
                  <a:cubicBezTo>
                    <a:pt x="88255" y="107250"/>
                    <a:pt x="72879" y="103891"/>
                    <a:pt x="55434" y="98593"/>
                  </a:cubicBezTo>
                  <a:cubicBezTo>
                    <a:pt x="33209" y="92132"/>
                    <a:pt x="8141" y="81795"/>
                    <a:pt x="8141" y="50912"/>
                  </a:cubicBezTo>
                  <a:lnTo>
                    <a:pt x="8141" y="50266"/>
                  </a:lnTo>
                  <a:cubicBezTo>
                    <a:pt x="8141" y="17961"/>
                    <a:pt x="34243" y="0"/>
                    <a:pt x="66159" y="0"/>
                  </a:cubicBezTo>
                  <a:cubicBezTo>
                    <a:pt x="86317" y="0"/>
                    <a:pt x="108155" y="6849"/>
                    <a:pt x="125341" y="18349"/>
                  </a:cubicBezTo>
                  <a:lnTo>
                    <a:pt x="108155" y="49361"/>
                  </a:lnTo>
                  <a:cubicBezTo>
                    <a:pt x="92520" y="40187"/>
                    <a:pt x="76755" y="34630"/>
                    <a:pt x="65255" y="34630"/>
                  </a:cubicBezTo>
                  <a:cubicBezTo>
                    <a:pt x="54271" y="34630"/>
                    <a:pt x="48715" y="39411"/>
                    <a:pt x="48715" y="45614"/>
                  </a:cubicBezTo>
                  <a:lnTo>
                    <a:pt x="48715" y="46131"/>
                  </a:lnTo>
                  <a:cubicBezTo>
                    <a:pt x="48715" y="55047"/>
                    <a:pt x="63833" y="59182"/>
                    <a:pt x="81019" y="65125"/>
                  </a:cubicBezTo>
                  <a:cubicBezTo>
                    <a:pt x="103245" y="72491"/>
                    <a:pt x="128959" y="83216"/>
                    <a:pt x="128959" y="112161"/>
                  </a:cubicBezTo>
                  <a:lnTo>
                    <a:pt x="128959" y="112807"/>
                  </a:lnTo>
                  <a:cubicBezTo>
                    <a:pt x="128959" y="147954"/>
                    <a:pt x="102599" y="163977"/>
                    <a:pt x="68356" y="163977"/>
                  </a:cubicBezTo>
                  <a:cubicBezTo>
                    <a:pt x="46131" y="163977"/>
                    <a:pt x="21321" y="156611"/>
                    <a:pt x="258" y="139942"/>
                  </a:cubicBezTo>
                </a:path>
              </a:pathLst>
            </a:custGeom>
            <a:solidFill>
              <a:schemeClr val="bg1"/>
            </a:solidFill>
            <a:ln w="12903"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A013F322-497A-5461-4BEB-A4010BD44182}"/>
                </a:ext>
              </a:extLst>
            </p:cNvPr>
            <p:cNvSpPr/>
            <p:nvPr/>
          </p:nvSpPr>
          <p:spPr>
            <a:xfrm>
              <a:off x="7886116" y="-1365885"/>
              <a:ext cx="217389" cy="433116"/>
            </a:xfrm>
            <a:custGeom>
              <a:avLst/>
              <a:gdLst>
                <a:gd name="connsiteX0" fmla="*/ 18995 w 101306"/>
                <a:gd name="connsiteY0" fmla="*/ 154286 h 201837"/>
                <a:gd name="connsiteX1" fmla="*/ 18995 w 101306"/>
                <a:gd name="connsiteY1" fmla="*/ 79081 h 201837"/>
                <a:gd name="connsiteX2" fmla="*/ 0 w 101306"/>
                <a:gd name="connsiteY2" fmla="*/ 79081 h 201837"/>
                <a:gd name="connsiteX3" fmla="*/ 0 w 101306"/>
                <a:gd name="connsiteY3" fmla="*/ 40574 h 201837"/>
                <a:gd name="connsiteX4" fmla="*/ 18995 w 101306"/>
                <a:gd name="connsiteY4" fmla="*/ 40574 h 201837"/>
                <a:gd name="connsiteX5" fmla="*/ 18995 w 101306"/>
                <a:gd name="connsiteY5" fmla="*/ 0 h 201837"/>
                <a:gd name="connsiteX6" fmla="*/ 63963 w 101306"/>
                <a:gd name="connsiteY6" fmla="*/ 0 h 201837"/>
                <a:gd name="connsiteX7" fmla="*/ 63963 w 101306"/>
                <a:gd name="connsiteY7" fmla="*/ 40574 h 201837"/>
                <a:gd name="connsiteX8" fmla="*/ 101306 w 101306"/>
                <a:gd name="connsiteY8" fmla="*/ 40574 h 201837"/>
                <a:gd name="connsiteX9" fmla="*/ 101306 w 101306"/>
                <a:gd name="connsiteY9" fmla="*/ 79081 h 201837"/>
                <a:gd name="connsiteX10" fmla="*/ 63963 w 101306"/>
                <a:gd name="connsiteY10" fmla="*/ 79081 h 201837"/>
                <a:gd name="connsiteX11" fmla="*/ 63963 w 101306"/>
                <a:gd name="connsiteY11" fmla="*/ 146791 h 201837"/>
                <a:gd name="connsiteX12" fmla="*/ 78435 w 101306"/>
                <a:gd name="connsiteY12" fmla="*/ 162168 h 201837"/>
                <a:gd name="connsiteX13" fmla="*/ 100660 w 101306"/>
                <a:gd name="connsiteY13" fmla="*/ 156611 h 201837"/>
                <a:gd name="connsiteX14" fmla="*/ 100660 w 101306"/>
                <a:gd name="connsiteY14" fmla="*/ 192663 h 201837"/>
                <a:gd name="connsiteX15" fmla="*/ 65125 w 101306"/>
                <a:gd name="connsiteY15" fmla="*/ 201837 h 201837"/>
                <a:gd name="connsiteX16" fmla="*/ 18995 w 101306"/>
                <a:gd name="connsiteY16" fmla="*/ 154156 h 20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306" h="201837">
                  <a:moveTo>
                    <a:pt x="18995" y="154286"/>
                  </a:moveTo>
                  <a:lnTo>
                    <a:pt x="18995" y="79081"/>
                  </a:lnTo>
                  <a:lnTo>
                    <a:pt x="0" y="79081"/>
                  </a:lnTo>
                  <a:lnTo>
                    <a:pt x="0" y="40574"/>
                  </a:lnTo>
                  <a:lnTo>
                    <a:pt x="18995" y="40574"/>
                  </a:lnTo>
                  <a:lnTo>
                    <a:pt x="18995" y="0"/>
                  </a:lnTo>
                  <a:lnTo>
                    <a:pt x="63963" y="0"/>
                  </a:lnTo>
                  <a:lnTo>
                    <a:pt x="63963" y="40574"/>
                  </a:lnTo>
                  <a:lnTo>
                    <a:pt x="101306" y="40574"/>
                  </a:lnTo>
                  <a:lnTo>
                    <a:pt x="101306" y="79081"/>
                  </a:lnTo>
                  <a:lnTo>
                    <a:pt x="63963" y="79081"/>
                  </a:lnTo>
                  <a:lnTo>
                    <a:pt x="63963" y="146791"/>
                  </a:lnTo>
                  <a:cubicBezTo>
                    <a:pt x="63963" y="157128"/>
                    <a:pt x="68356" y="162168"/>
                    <a:pt x="78435" y="162168"/>
                  </a:cubicBezTo>
                  <a:cubicBezTo>
                    <a:pt x="86705" y="162168"/>
                    <a:pt x="94070" y="160100"/>
                    <a:pt x="100660" y="156611"/>
                  </a:cubicBezTo>
                  <a:lnTo>
                    <a:pt x="100660" y="192663"/>
                  </a:lnTo>
                  <a:cubicBezTo>
                    <a:pt x="91227" y="198219"/>
                    <a:pt x="80244" y="201837"/>
                    <a:pt x="65125" y="201837"/>
                  </a:cubicBezTo>
                  <a:cubicBezTo>
                    <a:pt x="37602" y="201837"/>
                    <a:pt x="18995" y="190854"/>
                    <a:pt x="18995" y="154156"/>
                  </a:cubicBezTo>
                </a:path>
              </a:pathLst>
            </a:custGeom>
            <a:solidFill>
              <a:schemeClr val="bg1"/>
            </a:solidFill>
            <a:ln w="12903"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E9E172C3-C8AB-BBCF-6B48-F174B664012E}"/>
                </a:ext>
              </a:extLst>
            </p:cNvPr>
            <p:cNvSpPr/>
            <p:nvPr/>
          </p:nvSpPr>
          <p:spPr>
            <a:xfrm>
              <a:off x="8128739" y="-1283807"/>
              <a:ext cx="276727" cy="351871"/>
            </a:xfrm>
            <a:custGeom>
              <a:avLst/>
              <a:gdLst>
                <a:gd name="connsiteX0" fmla="*/ 0 w 128958"/>
                <a:gd name="connsiteY0" fmla="*/ 140072 h 163976"/>
                <a:gd name="connsiteX1" fmla="*/ 19253 w 128958"/>
                <a:gd name="connsiteY1" fmla="*/ 110481 h 163976"/>
                <a:gd name="connsiteX2" fmla="*/ 69261 w 128958"/>
                <a:gd name="connsiteY2" fmla="*/ 129476 h 163976"/>
                <a:gd name="connsiteX3" fmla="*/ 88255 w 128958"/>
                <a:gd name="connsiteY3" fmla="*/ 117588 h 163976"/>
                <a:gd name="connsiteX4" fmla="*/ 88255 w 128958"/>
                <a:gd name="connsiteY4" fmla="*/ 116942 h 163976"/>
                <a:gd name="connsiteX5" fmla="*/ 55434 w 128958"/>
                <a:gd name="connsiteY5" fmla="*/ 98593 h 163976"/>
                <a:gd name="connsiteX6" fmla="*/ 8141 w 128958"/>
                <a:gd name="connsiteY6" fmla="*/ 50912 h 163976"/>
                <a:gd name="connsiteX7" fmla="*/ 8141 w 128958"/>
                <a:gd name="connsiteY7" fmla="*/ 50266 h 163976"/>
                <a:gd name="connsiteX8" fmla="*/ 66159 w 128958"/>
                <a:gd name="connsiteY8" fmla="*/ 0 h 163976"/>
                <a:gd name="connsiteX9" fmla="*/ 125341 w 128958"/>
                <a:gd name="connsiteY9" fmla="*/ 18349 h 163976"/>
                <a:gd name="connsiteX10" fmla="*/ 108155 w 128958"/>
                <a:gd name="connsiteY10" fmla="*/ 49361 h 163976"/>
                <a:gd name="connsiteX11" fmla="*/ 65255 w 128958"/>
                <a:gd name="connsiteY11" fmla="*/ 34630 h 163976"/>
                <a:gd name="connsiteX12" fmla="*/ 48715 w 128958"/>
                <a:gd name="connsiteY12" fmla="*/ 45614 h 163976"/>
                <a:gd name="connsiteX13" fmla="*/ 48715 w 128958"/>
                <a:gd name="connsiteY13" fmla="*/ 46131 h 163976"/>
                <a:gd name="connsiteX14" fmla="*/ 81019 w 128958"/>
                <a:gd name="connsiteY14" fmla="*/ 65125 h 163976"/>
                <a:gd name="connsiteX15" fmla="*/ 128959 w 128958"/>
                <a:gd name="connsiteY15" fmla="*/ 112161 h 163976"/>
                <a:gd name="connsiteX16" fmla="*/ 128959 w 128958"/>
                <a:gd name="connsiteY16" fmla="*/ 112807 h 163976"/>
                <a:gd name="connsiteX17" fmla="*/ 68356 w 128958"/>
                <a:gd name="connsiteY17" fmla="*/ 163977 h 163976"/>
                <a:gd name="connsiteX18" fmla="*/ 258 w 128958"/>
                <a:gd name="connsiteY18" fmla="*/ 139942 h 1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8958" h="163976">
                  <a:moveTo>
                    <a:pt x="0" y="140072"/>
                  </a:moveTo>
                  <a:lnTo>
                    <a:pt x="19253" y="110481"/>
                  </a:lnTo>
                  <a:cubicBezTo>
                    <a:pt x="36439" y="122886"/>
                    <a:pt x="54400" y="129476"/>
                    <a:pt x="69261" y="129476"/>
                  </a:cubicBezTo>
                  <a:cubicBezTo>
                    <a:pt x="82311" y="129476"/>
                    <a:pt x="88255" y="124695"/>
                    <a:pt x="88255" y="117588"/>
                  </a:cubicBezTo>
                  <a:lnTo>
                    <a:pt x="88255" y="116942"/>
                  </a:lnTo>
                  <a:cubicBezTo>
                    <a:pt x="88255" y="107250"/>
                    <a:pt x="72879" y="103891"/>
                    <a:pt x="55434" y="98593"/>
                  </a:cubicBezTo>
                  <a:cubicBezTo>
                    <a:pt x="33209" y="92132"/>
                    <a:pt x="8141" y="81795"/>
                    <a:pt x="8141" y="50912"/>
                  </a:cubicBezTo>
                  <a:lnTo>
                    <a:pt x="8141" y="50266"/>
                  </a:lnTo>
                  <a:cubicBezTo>
                    <a:pt x="8141" y="17961"/>
                    <a:pt x="34243" y="0"/>
                    <a:pt x="66159" y="0"/>
                  </a:cubicBezTo>
                  <a:cubicBezTo>
                    <a:pt x="86317" y="0"/>
                    <a:pt x="108155" y="6849"/>
                    <a:pt x="125341" y="18349"/>
                  </a:cubicBezTo>
                  <a:lnTo>
                    <a:pt x="108155" y="49361"/>
                  </a:lnTo>
                  <a:cubicBezTo>
                    <a:pt x="92520" y="40187"/>
                    <a:pt x="76755" y="34630"/>
                    <a:pt x="65255" y="34630"/>
                  </a:cubicBezTo>
                  <a:cubicBezTo>
                    <a:pt x="54271" y="34630"/>
                    <a:pt x="48715" y="39411"/>
                    <a:pt x="48715" y="45614"/>
                  </a:cubicBezTo>
                  <a:lnTo>
                    <a:pt x="48715" y="46131"/>
                  </a:lnTo>
                  <a:cubicBezTo>
                    <a:pt x="48715" y="55047"/>
                    <a:pt x="63833" y="59182"/>
                    <a:pt x="81019" y="65125"/>
                  </a:cubicBezTo>
                  <a:cubicBezTo>
                    <a:pt x="103245" y="72491"/>
                    <a:pt x="128959" y="83216"/>
                    <a:pt x="128959" y="112161"/>
                  </a:cubicBezTo>
                  <a:lnTo>
                    <a:pt x="128959" y="112807"/>
                  </a:lnTo>
                  <a:cubicBezTo>
                    <a:pt x="128959" y="147954"/>
                    <a:pt x="102598" y="163977"/>
                    <a:pt x="68356" y="163977"/>
                  </a:cubicBezTo>
                  <a:cubicBezTo>
                    <a:pt x="46131" y="163977"/>
                    <a:pt x="21321" y="156611"/>
                    <a:pt x="258" y="139942"/>
                  </a:cubicBezTo>
                </a:path>
              </a:pathLst>
            </a:custGeom>
            <a:solidFill>
              <a:schemeClr val="bg1"/>
            </a:solidFill>
            <a:ln w="12903" cap="flat">
              <a:no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F2A3C695-5D9E-EAF9-C844-015A00102746}"/>
                </a:ext>
              </a:extLst>
            </p:cNvPr>
            <p:cNvSpPr/>
            <p:nvPr/>
          </p:nvSpPr>
          <p:spPr>
            <a:xfrm>
              <a:off x="4876481" y="-2264283"/>
              <a:ext cx="632761" cy="1226424"/>
            </a:xfrm>
            <a:custGeom>
              <a:avLst/>
              <a:gdLst>
                <a:gd name="connsiteX0" fmla="*/ 294874 w 294874"/>
                <a:gd name="connsiteY0" fmla="*/ 571528 h 571528"/>
                <a:gd name="connsiteX1" fmla="*/ 294874 w 294874"/>
                <a:gd name="connsiteY1" fmla="*/ 356640 h 571528"/>
                <a:gd name="connsiteX2" fmla="*/ 285958 w 294874"/>
                <a:gd name="connsiteY2" fmla="*/ 357286 h 571528"/>
                <a:gd name="connsiteX3" fmla="*/ 214372 w 294874"/>
                <a:gd name="connsiteY3" fmla="*/ 285700 h 571528"/>
                <a:gd name="connsiteX4" fmla="*/ 285958 w 294874"/>
                <a:gd name="connsiteY4" fmla="*/ 214113 h 571528"/>
                <a:gd name="connsiteX5" fmla="*/ 294874 w 294874"/>
                <a:gd name="connsiteY5" fmla="*/ 214759 h 571528"/>
                <a:gd name="connsiteX6" fmla="*/ 294874 w 294874"/>
                <a:gd name="connsiteY6" fmla="*/ 0 h 571528"/>
                <a:gd name="connsiteX7" fmla="*/ 276913 w 294874"/>
                <a:gd name="connsiteY7" fmla="*/ 0 h 571528"/>
                <a:gd name="connsiteX8" fmla="*/ 276913 w 294874"/>
                <a:gd name="connsiteY8" fmla="*/ 196669 h 571528"/>
                <a:gd name="connsiteX9" fmla="*/ 274845 w 294874"/>
                <a:gd name="connsiteY9" fmla="*/ 196927 h 571528"/>
                <a:gd name="connsiteX10" fmla="*/ 231041 w 294874"/>
                <a:gd name="connsiteY10" fmla="*/ 5039 h 571528"/>
                <a:gd name="connsiteX11" fmla="*/ 213467 w 294874"/>
                <a:gd name="connsiteY11" fmla="*/ 9045 h 571528"/>
                <a:gd name="connsiteX12" fmla="*/ 257272 w 294874"/>
                <a:gd name="connsiteY12" fmla="*/ 200933 h 571528"/>
                <a:gd name="connsiteX13" fmla="*/ 255334 w 294874"/>
                <a:gd name="connsiteY13" fmla="*/ 201579 h 571528"/>
                <a:gd name="connsiteX14" fmla="*/ 169921 w 294874"/>
                <a:gd name="connsiteY14" fmla="*/ 24293 h 571528"/>
                <a:gd name="connsiteX15" fmla="*/ 153639 w 294874"/>
                <a:gd name="connsiteY15" fmla="*/ 32175 h 571528"/>
                <a:gd name="connsiteX16" fmla="*/ 239052 w 294874"/>
                <a:gd name="connsiteY16" fmla="*/ 209461 h 571528"/>
                <a:gd name="connsiteX17" fmla="*/ 237372 w 294874"/>
                <a:gd name="connsiteY17" fmla="*/ 210495 h 571528"/>
                <a:gd name="connsiteX18" fmla="*/ 114745 w 294874"/>
                <a:gd name="connsiteY18" fmla="*/ 56597 h 571528"/>
                <a:gd name="connsiteX19" fmla="*/ 100660 w 294874"/>
                <a:gd name="connsiteY19" fmla="*/ 67839 h 571528"/>
                <a:gd name="connsiteX20" fmla="*/ 223288 w 294874"/>
                <a:gd name="connsiteY20" fmla="*/ 221737 h 571528"/>
                <a:gd name="connsiteX21" fmla="*/ 221866 w 294874"/>
                <a:gd name="connsiteY21" fmla="*/ 223158 h 571528"/>
                <a:gd name="connsiteX22" fmla="*/ 67968 w 294874"/>
                <a:gd name="connsiteY22" fmla="*/ 100402 h 571528"/>
                <a:gd name="connsiteX23" fmla="*/ 56726 w 294874"/>
                <a:gd name="connsiteY23" fmla="*/ 114487 h 571528"/>
                <a:gd name="connsiteX24" fmla="*/ 210624 w 294874"/>
                <a:gd name="connsiteY24" fmla="*/ 237243 h 571528"/>
                <a:gd name="connsiteX25" fmla="*/ 209591 w 294874"/>
                <a:gd name="connsiteY25" fmla="*/ 238923 h 571528"/>
                <a:gd name="connsiteX26" fmla="*/ 32304 w 294874"/>
                <a:gd name="connsiteY26" fmla="*/ 153510 h 571528"/>
                <a:gd name="connsiteX27" fmla="*/ 24422 w 294874"/>
                <a:gd name="connsiteY27" fmla="*/ 169792 h 571528"/>
                <a:gd name="connsiteX28" fmla="*/ 201708 w 294874"/>
                <a:gd name="connsiteY28" fmla="*/ 255204 h 571528"/>
                <a:gd name="connsiteX29" fmla="*/ 201062 w 294874"/>
                <a:gd name="connsiteY29" fmla="*/ 257142 h 571528"/>
                <a:gd name="connsiteX30" fmla="*/ 9174 w 294874"/>
                <a:gd name="connsiteY30" fmla="*/ 213338 h 571528"/>
                <a:gd name="connsiteX31" fmla="*/ 5169 w 294874"/>
                <a:gd name="connsiteY31" fmla="*/ 230911 h 571528"/>
                <a:gd name="connsiteX32" fmla="*/ 196927 w 294874"/>
                <a:gd name="connsiteY32" fmla="*/ 274716 h 571528"/>
                <a:gd name="connsiteX33" fmla="*/ 196669 w 294874"/>
                <a:gd name="connsiteY33" fmla="*/ 276784 h 571528"/>
                <a:gd name="connsiteX34" fmla="*/ 0 w 294874"/>
                <a:gd name="connsiteY34" fmla="*/ 276784 h 571528"/>
                <a:gd name="connsiteX35" fmla="*/ 0 w 294874"/>
                <a:gd name="connsiteY35" fmla="*/ 294745 h 571528"/>
                <a:gd name="connsiteX36" fmla="*/ 196669 w 294874"/>
                <a:gd name="connsiteY36" fmla="*/ 294745 h 571528"/>
                <a:gd name="connsiteX37" fmla="*/ 196927 w 294874"/>
                <a:gd name="connsiteY37" fmla="*/ 296812 h 571528"/>
                <a:gd name="connsiteX38" fmla="*/ 5169 w 294874"/>
                <a:gd name="connsiteY38" fmla="*/ 340617 h 571528"/>
                <a:gd name="connsiteX39" fmla="*/ 9174 w 294874"/>
                <a:gd name="connsiteY39" fmla="*/ 358190 h 571528"/>
                <a:gd name="connsiteX40" fmla="*/ 201062 w 294874"/>
                <a:gd name="connsiteY40" fmla="*/ 314386 h 571528"/>
                <a:gd name="connsiteX41" fmla="*/ 201708 w 294874"/>
                <a:gd name="connsiteY41" fmla="*/ 316324 h 571528"/>
                <a:gd name="connsiteX42" fmla="*/ 24422 w 294874"/>
                <a:gd name="connsiteY42" fmla="*/ 401737 h 571528"/>
                <a:gd name="connsiteX43" fmla="*/ 32304 w 294874"/>
                <a:gd name="connsiteY43" fmla="*/ 418018 h 571528"/>
                <a:gd name="connsiteX44" fmla="*/ 209591 w 294874"/>
                <a:gd name="connsiteY44" fmla="*/ 332605 h 571528"/>
                <a:gd name="connsiteX45" fmla="*/ 210624 w 294874"/>
                <a:gd name="connsiteY45" fmla="*/ 334285 h 571528"/>
                <a:gd name="connsiteX46" fmla="*/ 56726 w 294874"/>
                <a:gd name="connsiteY46" fmla="*/ 456912 h 571528"/>
                <a:gd name="connsiteX47" fmla="*/ 67968 w 294874"/>
                <a:gd name="connsiteY47" fmla="*/ 470997 h 571528"/>
                <a:gd name="connsiteX48" fmla="*/ 221866 w 294874"/>
                <a:gd name="connsiteY48" fmla="*/ 348370 h 571528"/>
                <a:gd name="connsiteX49" fmla="*/ 223288 w 294874"/>
                <a:gd name="connsiteY49" fmla="*/ 349791 h 571528"/>
                <a:gd name="connsiteX50" fmla="*/ 100660 w 294874"/>
                <a:gd name="connsiteY50" fmla="*/ 503689 h 571528"/>
                <a:gd name="connsiteX51" fmla="*/ 114745 w 294874"/>
                <a:gd name="connsiteY51" fmla="*/ 514931 h 571528"/>
                <a:gd name="connsiteX52" fmla="*/ 237372 w 294874"/>
                <a:gd name="connsiteY52" fmla="*/ 361033 h 571528"/>
                <a:gd name="connsiteX53" fmla="*/ 239052 w 294874"/>
                <a:gd name="connsiteY53" fmla="*/ 362067 h 571528"/>
                <a:gd name="connsiteX54" fmla="*/ 153639 w 294874"/>
                <a:gd name="connsiteY54" fmla="*/ 539353 h 571528"/>
                <a:gd name="connsiteX55" fmla="*/ 169921 w 294874"/>
                <a:gd name="connsiteY55" fmla="*/ 547235 h 571528"/>
                <a:gd name="connsiteX56" fmla="*/ 255334 w 294874"/>
                <a:gd name="connsiteY56" fmla="*/ 369949 h 571528"/>
                <a:gd name="connsiteX57" fmla="*/ 257272 w 294874"/>
                <a:gd name="connsiteY57" fmla="*/ 370595 h 571528"/>
                <a:gd name="connsiteX58" fmla="*/ 213467 w 294874"/>
                <a:gd name="connsiteY58" fmla="*/ 562483 h 571528"/>
                <a:gd name="connsiteX59" fmla="*/ 231041 w 294874"/>
                <a:gd name="connsiteY59" fmla="*/ 566489 h 571528"/>
                <a:gd name="connsiteX60" fmla="*/ 274845 w 294874"/>
                <a:gd name="connsiteY60" fmla="*/ 374601 h 571528"/>
                <a:gd name="connsiteX61" fmla="*/ 276913 w 294874"/>
                <a:gd name="connsiteY61" fmla="*/ 374859 h 571528"/>
                <a:gd name="connsiteX62" fmla="*/ 276913 w 294874"/>
                <a:gd name="connsiteY62" fmla="*/ 571528 h 571528"/>
                <a:gd name="connsiteX63" fmla="*/ 294874 w 294874"/>
                <a:gd name="connsiteY63" fmla="*/ 571528 h 571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4874" h="571528">
                  <a:moveTo>
                    <a:pt x="294874" y="571528"/>
                  </a:moveTo>
                  <a:lnTo>
                    <a:pt x="294874" y="356640"/>
                  </a:lnTo>
                  <a:cubicBezTo>
                    <a:pt x="291902" y="357027"/>
                    <a:pt x="288930" y="357286"/>
                    <a:pt x="285958" y="357286"/>
                  </a:cubicBezTo>
                  <a:cubicBezTo>
                    <a:pt x="246547" y="357286"/>
                    <a:pt x="214372" y="325240"/>
                    <a:pt x="214372" y="285700"/>
                  </a:cubicBezTo>
                  <a:cubicBezTo>
                    <a:pt x="214372" y="246159"/>
                    <a:pt x="246418" y="214113"/>
                    <a:pt x="285958" y="214113"/>
                  </a:cubicBezTo>
                  <a:cubicBezTo>
                    <a:pt x="288930" y="214113"/>
                    <a:pt x="292031" y="214372"/>
                    <a:pt x="294874" y="214759"/>
                  </a:cubicBezTo>
                  <a:lnTo>
                    <a:pt x="294874" y="0"/>
                  </a:lnTo>
                  <a:lnTo>
                    <a:pt x="276913" y="0"/>
                  </a:lnTo>
                  <a:lnTo>
                    <a:pt x="276913" y="196669"/>
                  </a:lnTo>
                  <a:cubicBezTo>
                    <a:pt x="276267" y="196669"/>
                    <a:pt x="275621" y="196927"/>
                    <a:pt x="274845" y="196927"/>
                  </a:cubicBezTo>
                  <a:lnTo>
                    <a:pt x="231041" y="5039"/>
                  </a:lnTo>
                  <a:lnTo>
                    <a:pt x="213467" y="9045"/>
                  </a:lnTo>
                  <a:lnTo>
                    <a:pt x="257272" y="200933"/>
                  </a:lnTo>
                  <a:cubicBezTo>
                    <a:pt x="257272" y="200933"/>
                    <a:pt x="255980" y="201450"/>
                    <a:pt x="255334" y="201579"/>
                  </a:cubicBezTo>
                  <a:lnTo>
                    <a:pt x="169921" y="24293"/>
                  </a:lnTo>
                  <a:lnTo>
                    <a:pt x="153639" y="32175"/>
                  </a:lnTo>
                  <a:lnTo>
                    <a:pt x="239052" y="209461"/>
                  </a:lnTo>
                  <a:cubicBezTo>
                    <a:pt x="239052" y="209461"/>
                    <a:pt x="237889" y="210107"/>
                    <a:pt x="237372" y="210495"/>
                  </a:cubicBezTo>
                  <a:lnTo>
                    <a:pt x="114745" y="56597"/>
                  </a:lnTo>
                  <a:lnTo>
                    <a:pt x="100660" y="67839"/>
                  </a:lnTo>
                  <a:lnTo>
                    <a:pt x="223288" y="221737"/>
                  </a:lnTo>
                  <a:cubicBezTo>
                    <a:pt x="223288" y="221737"/>
                    <a:pt x="222383" y="222641"/>
                    <a:pt x="221866" y="223158"/>
                  </a:cubicBezTo>
                  <a:lnTo>
                    <a:pt x="67968" y="100402"/>
                  </a:lnTo>
                  <a:lnTo>
                    <a:pt x="56726" y="114487"/>
                  </a:lnTo>
                  <a:lnTo>
                    <a:pt x="210624" y="237243"/>
                  </a:lnTo>
                  <a:cubicBezTo>
                    <a:pt x="210624" y="237243"/>
                    <a:pt x="209978" y="238406"/>
                    <a:pt x="209591" y="238923"/>
                  </a:cubicBezTo>
                  <a:lnTo>
                    <a:pt x="32304" y="153510"/>
                  </a:lnTo>
                  <a:lnTo>
                    <a:pt x="24422" y="169792"/>
                  </a:lnTo>
                  <a:lnTo>
                    <a:pt x="201708" y="255204"/>
                  </a:lnTo>
                  <a:cubicBezTo>
                    <a:pt x="201708" y="255204"/>
                    <a:pt x="201191" y="256496"/>
                    <a:pt x="201062" y="257142"/>
                  </a:cubicBezTo>
                  <a:lnTo>
                    <a:pt x="9174" y="213338"/>
                  </a:lnTo>
                  <a:lnTo>
                    <a:pt x="5169" y="230911"/>
                  </a:lnTo>
                  <a:lnTo>
                    <a:pt x="196927" y="274716"/>
                  </a:lnTo>
                  <a:cubicBezTo>
                    <a:pt x="196927" y="275362"/>
                    <a:pt x="196669" y="276008"/>
                    <a:pt x="196669" y="276784"/>
                  </a:cubicBezTo>
                  <a:lnTo>
                    <a:pt x="0" y="276784"/>
                  </a:lnTo>
                  <a:lnTo>
                    <a:pt x="0" y="294745"/>
                  </a:lnTo>
                  <a:lnTo>
                    <a:pt x="196669" y="294745"/>
                  </a:lnTo>
                  <a:cubicBezTo>
                    <a:pt x="196669" y="295391"/>
                    <a:pt x="196927" y="296037"/>
                    <a:pt x="196927" y="296812"/>
                  </a:cubicBezTo>
                  <a:lnTo>
                    <a:pt x="5169" y="340617"/>
                  </a:lnTo>
                  <a:lnTo>
                    <a:pt x="9174" y="358190"/>
                  </a:lnTo>
                  <a:lnTo>
                    <a:pt x="201062" y="314386"/>
                  </a:lnTo>
                  <a:cubicBezTo>
                    <a:pt x="201062" y="314386"/>
                    <a:pt x="201579" y="315678"/>
                    <a:pt x="201708" y="316324"/>
                  </a:cubicBezTo>
                  <a:lnTo>
                    <a:pt x="24422" y="401737"/>
                  </a:lnTo>
                  <a:lnTo>
                    <a:pt x="32304" y="418018"/>
                  </a:lnTo>
                  <a:lnTo>
                    <a:pt x="209591" y="332605"/>
                  </a:lnTo>
                  <a:cubicBezTo>
                    <a:pt x="209591" y="332605"/>
                    <a:pt x="210237" y="333768"/>
                    <a:pt x="210624" y="334285"/>
                  </a:cubicBezTo>
                  <a:lnTo>
                    <a:pt x="56726" y="456912"/>
                  </a:lnTo>
                  <a:lnTo>
                    <a:pt x="67968" y="470997"/>
                  </a:lnTo>
                  <a:lnTo>
                    <a:pt x="221866" y="348370"/>
                  </a:lnTo>
                  <a:cubicBezTo>
                    <a:pt x="221866" y="348370"/>
                    <a:pt x="222771" y="349274"/>
                    <a:pt x="223288" y="349791"/>
                  </a:cubicBezTo>
                  <a:lnTo>
                    <a:pt x="100660" y="503689"/>
                  </a:lnTo>
                  <a:lnTo>
                    <a:pt x="114745" y="514931"/>
                  </a:lnTo>
                  <a:lnTo>
                    <a:pt x="237372" y="361033"/>
                  </a:lnTo>
                  <a:cubicBezTo>
                    <a:pt x="237372" y="361033"/>
                    <a:pt x="238535" y="361679"/>
                    <a:pt x="239052" y="362067"/>
                  </a:cubicBezTo>
                  <a:lnTo>
                    <a:pt x="153639" y="539353"/>
                  </a:lnTo>
                  <a:lnTo>
                    <a:pt x="169921" y="547235"/>
                  </a:lnTo>
                  <a:lnTo>
                    <a:pt x="255334" y="369949"/>
                  </a:lnTo>
                  <a:cubicBezTo>
                    <a:pt x="255334" y="369949"/>
                    <a:pt x="256626" y="370466"/>
                    <a:pt x="257272" y="370595"/>
                  </a:cubicBezTo>
                  <a:lnTo>
                    <a:pt x="213467" y="562483"/>
                  </a:lnTo>
                  <a:lnTo>
                    <a:pt x="231041" y="566489"/>
                  </a:lnTo>
                  <a:lnTo>
                    <a:pt x="274845" y="374601"/>
                  </a:lnTo>
                  <a:cubicBezTo>
                    <a:pt x="275491" y="374601"/>
                    <a:pt x="276138" y="374859"/>
                    <a:pt x="276913" y="374859"/>
                  </a:cubicBezTo>
                  <a:lnTo>
                    <a:pt x="276913" y="571528"/>
                  </a:lnTo>
                  <a:lnTo>
                    <a:pt x="294874" y="571528"/>
                  </a:lnTo>
                  <a:close/>
                </a:path>
              </a:pathLst>
            </a:custGeom>
            <a:solidFill>
              <a:srgbClr val="AABE3C"/>
            </a:solidFill>
            <a:ln w="12903" cap="flat">
              <a:noFill/>
              <a:prstDash val="solid"/>
              <a:miter/>
            </a:ln>
          </p:spPr>
          <p:txBody>
            <a:bodyPr rtlCol="0" anchor="ctr"/>
            <a:lstStyle/>
            <a:p>
              <a:endParaRPr lang="en-US"/>
            </a:p>
          </p:txBody>
        </p:sp>
      </p:grpSp>
      <p:sp>
        <p:nvSpPr>
          <p:cNvPr id="36" name="Freeform 35">
            <a:extLst>
              <a:ext uri="{FF2B5EF4-FFF2-40B4-BE49-F238E27FC236}">
                <a16:creationId xmlns:a16="http://schemas.microsoft.com/office/drawing/2014/main" id="{237DAC74-8EF7-0602-DBA8-86F52D4A4CDF}"/>
              </a:ext>
            </a:extLst>
          </p:cNvPr>
          <p:cNvSpPr/>
          <p:nvPr userDrawn="1"/>
        </p:nvSpPr>
        <p:spPr>
          <a:xfrm>
            <a:off x="8676468" y="538379"/>
            <a:ext cx="2969514" cy="5755543"/>
          </a:xfrm>
          <a:custGeom>
            <a:avLst/>
            <a:gdLst>
              <a:gd name="connsiteX0" fmla="*/ 294874 w 294874"/>
              <a:gd name="connsiteY0" fmla="*/ 571528 h 571528"/>
              <a:gd name="connsiteX1" fmla="*/ 294874 w 294874"/>
              <a:gd name="connsiteY1" fmla="*/ 356640 h 571528"/>
              <a:gd name="connsiteX2" fmla="*/ 285958 w 294874"/>
              <a:gd name="connsiteY2" fmla="*/ 357286 h 571528"/>
              <a:gd name="connsiteX3" fmla="*/ 214372 w 294874"/>
              <a:gd name="connsiteY3" fmla="*/ 285700 h 571528"/>
              <a:gd name="connsiteX4" fmla="*/ 285958 w 294874"/>
              <a:gd name="connsiteY4" fmla="*/ 214113 h 571528"/>
              <a:gd name="connsiteX5" fmla="*/ 294874 w 294874"/>
              <a:gd name="connsiteY5" fmla="*/ 214759 h 571528"/>
              <a:gd name="connsiteX6" fmla="*/ 294874 w 294874"/>
              <a:gd name="connsiteY6" fmla="*/ 0 h 571528"/>
              <a:gd name="connsiteX7" fmla="*/ 276913 w 294874"/>
              <a:gd name="connsiteY7" fmla="*/ 0 h 571528"/>
              <a:gd name="connsiteX8" fmla="*/ 276913 w 294874"/>
              <a:gd name="connsiteY8" fmla="*/ 196669 h 571528"/>
              <a:gd name="connsiteX9" fmla="*/ 274845 w 294874"/>
              <a:gd name="connsiteY9" fmla="*/ 196927 h 571528"/>
              <a:gd name="connsiteX10" fmla="*/ 231041 w 294874"/>
              <a:gd name="connsiteY10" fmla="*/ 5039 h 571528"/>
              <a:gd name="connsiteX11" fmla="*/ 213467 w 294874"/>
              <a:gd name="connsiteY11" fmla="*/ 9045 h 571528"/>
              <a:gd name="connsiteX12" fmla="*/ 257272 w 294874"/>
              <a:gd name="connsiteY12" fmla="*/ 200933 h 571528"/>
              <a:gd name="connsiteX13" fmla="*/ 255334 w 294874"/>
              <a:gd name="connsiteY13" fmla="*/ 201579 h 571528"/>
              <a:gd name="connsiteX14" fmla="*/ 169921 w 294874"/>
              <a:gd name="connsiteY14" fmla="*/ 24293 h 571528"/>
              <a:gd name="connsiteX15" fmla="*/ 153639 w 294874"/>
              <a:gd name="connsiteY15" fmla="*/ 32175 h 571528"/>
              <a:gd name="connsiteX16" fmla="*/ 239052 w 294874"/>
              <a:gd name="connsiteY16" fmla="*/ 209461 h 571528"/>
              <a:gd name="connsiteX17" fmla="*/ 237372 w 294874"/>
              <a:gd name="connsiteY17" fmla="*/ 210495 h 571528"/>
              <a:gd name="connsiteX18" fmla="*/ 114745 w 294874"/>
              <a:gd name="connsiteY18" fmla="*/ 56597 h 571528"/>
              <a:gd name="connsiteX19" fmla="*/ 100660 w 294874"/>
              <a:gd name="connsiteY19" fmla="*/ 67839 h 571528"/>
              <a:gd name="connsiteX20" fmla="*/ 223288 w 294874"/>
              <a:gd name="connsiteY20" fmla="*/ 221737 h 571528"/>
              <a:gd name="connsiteX21" fmla="*/ 221866 w 294874"/>
              <a:gd name="connsiteY21" fmla="*/ 223158 h 571528"/>
              <a:gd name="connsiteX22" fmla="*/ 67968 w 294874"/>
              <a:gd name="connsiteY22" fmla="*/ 100402 h 571528"/>
              <a:gd name="connsiteX23" fmla="*/ 56726 w 294874"/>
              <a:gd name="connsiteY23" fmla="*/ 114487 h 571528"/>
              <a:gd name="connsiteX24" fmla="*/ 210624 w 294874"/>
              <a:gd name="connsiteY24" fmla="*/ 237243 h 571528"/>
              <a:gd name="connsiteX25" fmla="*/ 209591 w 294874"/>
              <a:gd name="connsiteY25" fmla="*/ 238923 h 571528"/>
              <a:gd name="connsiteX26" fmla="*/ 32304 w 294874"/>
              <a:gd name="connsiteY26" fmla="*/ 153510 h 571528"/>
              <a:gd name="connsiteX27" fmla="*/ 24422 w 294874"/>
              <a:gd name="connsiteY27" fmla="*/ 169792 h 571528"/>
              <a:gd name="connsiteX28" fmla="*/ 201708 w 294874"/>
              <a:gd name="connsiteY28" fmla="*/ 255204 h 571528"/>
              <a:gd name="connsiteX29" fmla="*/ 201062 w 294874"/>
              <a:gd name="connsiteY29" fmla="*/ 257142 h 571528"/>
              <a:gd name="connsiteX30" fmla="*/ 9174 w 294874"/>
              <a:gd name="connsiteY30" fmla="*/ 213338 h 571528"/>
              <a:gd name="connsiteX31" fmla="*/ 5169 w 294874"/>
              <a:gd name="connsiteY31" fmla="*/ 230911 h 571528"/>
              <a:gd name="connsiteX32" fmla="*/ 196927 w 294874"/>
              <a:gd name="connsiteY32" fmla="*/ 274716 h 571528"/>
              <a:gd name="connsiteX33" fmla="*/ 196669 w 294874"/>
              <a:gd name="connsiteY33" fmla="*/ 276784 h 571528"/>
              <a:gd name="connsiteX34" fmla="*/ 0 w 294874"/>
              <a:gd name="connsiteY34" fmla="*/ 276784 h 571528"/>
              <a:gd name="connsiteX35" fmla="*/ 0 w 294874"/>
              <a:gd name="connsiteY35" fmla="*/ 294745 h 571528"/>
              <a:gd name="connsiteX36" fmla="*/ 196669 w 294874"/>
              <a:gd name="connsiteY36" fmla="*/ 294745 h 571528"/>
              <a:gd name="connsiteX37" fmla="*/ 196927 w 294874"/>
              <a:gd name="connsiteY37" fmla="*/ 296812 h 571528"/>
              <a:gd name="connsiteX38" fmla="*/ 5169 w 294874"/>
              <a:gd name="connsiteY38" fmla="*/ 340617 h 571528"/>
              <a:gd name="connsiteX39" fmla="*/ 9174 w 294874"/>
              <a:gd name="connsiteY39" fmla="*/ 358190 h 571528"/>
              <a:gd name="connsiteX40" fmla="*/ 201062 w 294874"/>
              <a:gd name="connsiteY40" fmla="*/ 314386 h 571528"/>
              <a:gd name="connsiteX41" fmla="*/ 201708 w 294874"/>
              <a:gd name="connsiteY41" fmla="*/ 316324 h 571528"/>
              <a:gd name="connsiteX42" fmla="*/ 24422 w 294874"/>
              <a:gd name="connsiteY42" fmla="*/ 401737 h 571528"/>
              <a:gd name="connsiteX43" fmla="*/ 32304 w 294874"/>
              <a:gd name="connsiteY43" fmla="*/ 418018 h 571528"/>
              <a:gd name="connsiteX44" fmla="*/ 209591 w 294874"/>
              <a:gd name="connsiteY44" fmla="*/ 332605 h 571528"/>
              <a:gd name="connsiteX45" fmla="*/ 210624 w 294874"/>
              <a:gd name="connsiteY45" fmla="*/ 334285 h 571528"/>
              <a:gd name="connsiteX46" fmla="*/ 56726 w 294874"/>
              <a:gd name="connsiteY46" fmla="*/ 456912 h 571528"/>
              <a:gd name="connsiteX47" fmla="*/ 67968 w 294874"/>
              <a:gd name="connsiteY47" fmla="*/ 470997 h 571528"/>
              <a:gd name="connsiteX48" fmla="*/ 221866 w 294874"/>
              <a:gd name="connsiteY48" fmla="*/ 348370 h 571528"/>
              <a:gd name="connsiteX49" fmla="*/ 223288 w 294874"/>
              <a:gd name="connsiteY49" fmla="*/ 349791 h 571528"/>
              <a:gd name="connsiteX50" fmla="*/ 100660 w 294874"/>
              <a:gd name="connsiteY50" fmla="*/ 503689 h 571528"/>
              <a:gd name="connsiteX51" fmla="*/ 114745 w 294874"/>
              <a:gd name="connsiteY51" fmla="*/ 514931 h 571528"/>
              <a:gd name="connsiteX52" fmla="*/ 237372 w 294874"/>
              <a:gd name="connsiteY52" fmla="*/ 361033 h 571528"/>
              <a:gd name="connsiteX53" fmla="*/ 239052 w 294874"/>
              <a:gd name="connsiteY53" fmla="*/ 362067 h 571528"/>
              <a:gd name="connsiteX54" fmla="*/ 153639 w 294874"/>
              <a:gd name="connsiteY54" fmla="*/ 539353 h 571528"/>
              <a:gd name="connsiteX55" fmla="*/ 169921 w 294874"/>
              <a:gd name="connsiteY55" fmla="*/ 547235 h 571528"/>
              <a:gd name="connsiteX56" fmla="*/ 255334 w 294874"/>
              <a:gd name="connsiteY56" fmla="*/ 369949 h 571528"/>
              <a:gd name="connsiteX57" fmla="*/ 257272 w 294874"/>
              <a:gd name="connsiteY57" fmla="*/ 370595 h 571528"/>
              <a:gd name="connsiteX58" fmla="*/ 213467 w 294874"/>
              <a:gd name="connsiteY58" fmla="*/ 562483 h 571528"/>
              <a:gd name="connsiteX59" fmla="*/ 231041 w 294874"/>
              <a:gd name="connsiteY59" fmla="*/ 566489 h 571528"/>
              <a:gd name="connsiteX60" fmla="*/ 274845 w 294874"/>
              <a:gd name="connsiteY60" fmla="*/ 374601 h 571528"/>
              <a:gd name="connsiteX61" fmla="*/ 276913 w 294874"/>
              <a:gd name="connsiteY61" fmla="*/ 374859 h 571528"/>
              <a:gd name="connsiteX62" fmla="*/ 276913 w 294874"/>
              <a:gd name="connsiteY62" fmla="*/ 571528 h 571528"/>
              <a:gd name="connsiteX63" fmla="*/ 294874 w 294874"/>
              <a:gd name="connsiteY63" fmla="*/ 571528 h 571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4874" h="571528">
                <a:moveTo>
                  <a:pt x="294874" y="571528"/>
                </a:moveTo>
                <a:lnTo>
                  <a:pt x="294874" y="356640"/>
                </a:lnTo>
                <a:cubicBezTo>
                  <a:pt x="291902" y="357027"/>
                  <a:pt x="288930" y="357286"/>
                  <a:pt x="285958" y="357286"/>
                </a:cubicBezTo>
                <a:cubicBezTo>
                  <a:pt x="246547" y="357286"/>
                  <a:pt x="214372" y="325240"/>
                  <a:pt x="214372" y="285700"/>
                </a:cubicBezTo>
                <a:cubicBezTo>
                  <a:pt x="214372" y="246159"/>
                  <a:pt x="246418" y="214113"/>
                  <a:pt x="285958" y="214113"/>
                </a:cubicBezTo>
                <a:cubicBezTo>
                  <a:pt x="288930" y="214113"/>
                  <a:pt x="292031" y="214372"/>
                  <a:pt x="294874" y="214759"/>
                </a:cubicBezTo>
                <a:lnTo>
                  <a:pt x="294874" y="0"/>
                </a:lnTo>
                <a:lnTo>
                  <a:pt x="276913" y="0"/>
                </a:lnTo>
                <a:lnTo>
                  <a:pt x="276913" y="196669"/>
                </a:lnTo>
                <a:cubicBezTo>
                  <a:pt x="276267" y="196669"/>
                  <a:pt x="275621" y="196927"/>
                  <a:pt x="274845" y="196927"/>
                </a:cubicBezTo>
                <a:lnTo>
                  <a:pt x="231041" y="5039"/>
                </a:lnTo>
                <a:lnTo>
                  <a:pt x="213467" y="9045"/>
                </a:lnTo>
                <a:lnTo>
                  <a:pt x="257272" y="200933"/>
                </a:lnTo>
                <a:cubicBezTo>
                  <a:pt x="257272" y="200933"/>
                  <a:pt x="255980" y="201450"/>
                  <a:pt x="255334" y="201579"/>
                </a:cubicBezTo>
                <a:lnTo>
                  <a:pt x="169921" y="24293"/>
                </a:lnTo>
                <a:lnTo>
                  <a:pt x="153639" y="32175"/>
                </a:lnTo>
                <a:lnTo>
                  <a:pt x="239052" y="209461"/>
                </a:lnTo>
                <a:cubicBezTo>
                  <a:pt x="239052" y="209461"/>
                  <a:pt x="237889" y="210107"/>
                  <a:pt x="237372" y="210495"/>
                </a:cubicBezTo>
                <a:lnTo>
                  <a:pt x="114745" y="56597"/>
                </a:lnTo>
                <a:lnTo>
                  <a:pt x="100660" y="67839"/>
                </a:lnTo>
                <a:lnTo>
                  <a:pt x="223288" y="221737"/>
                </a:lnTo>
                <a:cubicBezTo>
                  <a:pt x="223288" y="221737"/>
                  <a:pt x="222383" y="222641"/>
                  <a:pt x="221866" y="223158"/>
                </a:cubicBezTo>
                <a:lnTo>
                  <a:pt x="67968" y="100402"/>
                </a:lnTo>
                <a:lnTo>
                  <a:pt x="56726" y="114487"/>
                </a:lnTo>
                <a:lnTo>
                  <a:pt x="210624" y="237243"/>
                </a:lnTo>
                <a:cubicBezTo>
                  <a:pt x="210624" y="237243"/>
                  <a:pt x="209978" y="238406"/>
                  <a:pt x="209591" y="238923"/>
                </a:cubicBezTo>
                <a:lnTo>
                  <a:pt x="32304" y="153510"/>
                </a:lnTo>
                <a:lnTo>
                  <a:pt x="24422" y="169792"/>
                </a:lnTo>
                <a:lnTo>
                  <a:pt x="201708" y="255204"/>
                </a:lnTo>
                <a:cubicBezTo>
                  <a:pt x="201708" y="255204"/>
                  <a:pt x="201191" y="256496"/>
                  <a:pt x="201062" y="257142"/>
                </a:cubicBezTo>
                <a:lnTo>
                  <a:pt x="9174" y="213338"/>
                </a:lnTo>
                <a:lnTo>
                  <a:pt x="5169" y="230911"/>
                </a:lnTo>
                <a:lnTo>
                  <a:pt x="196927" y="274716"/>
                </a:lnTo>
                <a:cubicBezTo>
                  <a:pt x="196927" y="275362"/>
                  <a:pt x="196669" y="276008"/>
                  <a:pt x="196669" y="276784"/>
                </a:cubicBezTo>
                <a:lnTo>
                  <a:pt x="0" y="276784"/>
                </a:lnTo>
                <a:lnTo>
                  <a:pt x="0" y="294745"/>
                </a:lnTo>
                <a:lnTo>
                  <a:pt x="196669" y="294745"/>
                </a:lnTo>
                <a:cubicBezTo>
                  <a:pt x="196669" y="295391"/>
                  <a:pt x="196927" y="296037"/>
                  <a:pt x="196927" y="296812"/>
                </a:cubicBezTo>
                <a:lnTo>
                  <a:pt x="5169" y="340617"/>
                </a:lnTo>
                <a:lnTo>
                  <a:pt x="9174" y="358190"/>
                </a:lnTo>
                <a:lnTo>
                  <a:pt x="201062" y="314386"/>
                </a:lnTo>
                <a:cubicBezTo>
                  <a:pt x="201062" y="314386"/>
                  <a:pt x="201579" y="315678"/>
                  <a:pt x="201708" y="316324"/>
                </a:cubicBezTo>
                <a:lnTo>
                  <a:pt x="24422" y="401737"/>
                </a:lnTo>
                <a:lnTo>
                  <a:pt x="32304" y="418018"/>
                </a:lnTo>
                <a:lnTo>
                  <a:pt x="209591" y="332605"/>
                </a:lnTo>
                <a:cubicBezTo>
                  <a:pt x="209591" y="332605"/>
                  <a:pt x="210237" y="333768"/>
                  <a:pt x="210624" y="334285"/>
                </a:cubicBezTo>
                <a:lnTo>
                  <a:pt x="56726" y="456912"/>
                </a:lnTo>
                <a:lnTo>
                  <a:pt x="67968" y="470997"/>
                </a:lnTo>
                <a:lnTo>
                  <a:pt x="221866" y="348370"/>
                </a:lnTo>
                <a:cubicBezTo>
                  <a:pt x="221866" y="348370"/>
                  <a:pt x="222771" y="349274"/>
                  <a:pt x="223288" y="349791"/>
                </a:cubicBezTo>
                <a:lnTo>
                  <a:pt x="100660" y="503689"/>
                </a:lnTo>
                <a:lnTo>
                  <a:pt x="114745" y="514931"/>
                </a:lnTo>
                <a:lnTo>
                  <a:pt x="237372" y="361033"/>
                </a:lnTo>
                <a:cubicBezTo>
                  <a:pt x="237372" y="361033"/>
                  <a:pt x="238535" y="361679"/>
                  <a:pt x="239052" y="362067"/>
                </a:cubicBezTo>
                <a:lnTo>
                  <a:pt x="153639" y="539353"/>
                </a:lnTo>
                <a:lnTo>
                  <a:pt x="169921" y="547235"/>
                </a:lnTo>
                <a:lnTo>
                  <a:pt x="255334" y="369949"/>
                </a:lnTo>
                <a:cubicBezTo>
                  <a:pt x="255334" y="369949"/>
                  <a:pt x="256626" y="370466"/>
                  <a:pt x="257272" y="370595"/>
                </a:cubicBezTo>
                <a:lnTo>
                  <a:pt x="213467" y="562483"/>
                </a:lnTo>
                <a:lnTo>
                  <a:pt x="231041" y="566489"/>
                </a:lnTo>
                <a:lnTo>
                  <a:pt x="274845" y="374601"/>
                </a:lnTo>
                <a:cubicBezTo>
                  <a:pt x="275491" y="374601"/>
                  <a:pt x="276138" y="374859"/>
                  <a:pt x="276913" y="374859"/>
                </a:cubicBezTo>
                <a:lnTo>
                  <a:pt x="276913" y="571528"/>
                </a:lnTo>
                <a:lnTo>
                  <a:pt x="294874" y="571528"/>
                </a:lnTo>
                <a:close/>
              </a:path>
            </a:pathLst>
          </a:custGeom>
          <a:solidFill>
            <a:srgbClr val="AABE3C"/>
          </a:solidFill>
          <a:ln w="12903" cap="flat">
            <a:noFill/>
            <a:prstDash val="solid"/>
            <a:miter/>
          </a:ln>
        </p:spPr>
        <p:txBody>
          <a:bodyPr rtlCol="0" anchor="ctr"/>
          <a:lstStyle/>
          <a:p>
            <a:endParaRPr lang="en-US"/>
          </a:p>
        </p:txBody>
      </p:sp>
    </p:spTree>
    <p:extLst>
      <p:ext uri="{BB962C8B-B14F-4D97-AF65-F5344CB8AC3E}">
        <p14:creationId xmlns:p14="http://schemas.microsoft.com/office/powerpoint/2010/main" val="19254185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Blank - Labs">
    <p:spTree>
      <p:nvGrpSpPr>
        <p:cNvPr id="1" name=""/>
        <p:cNvGrpSpPr/>
        <p:nvPr/>
      </p:nvGrpSpPr>
      <p:grpSpPr>
        <a:xfrm>
          <a:off x="0" y="0"/>
          <a:ext cx="0" cy="0"/>
          <a:chOff x="0" y="0"/>
          <a:chExt cx="0" cy="0"/>
        </a:xfrm>
      </p:grpSpPr>
      <p:pic>
        <p:nvPicPr>
          <p:cNvPr id="54" name="Graphic 53">
            <a:extLst>
              <a:ext uri="{FF2B5EF4-FFF2-40B4-BE49-F238E27FC236}">
                <a16:creationId xmlns:a16="http://schemas.microsoft.com/office/drawing/2014/main" id="{B66838DC-3E3F-84CC-5E49-49D17F99F72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214541" cy="6858000"/>
          </a:xfrm>
          <a:prstGeom prst="rect">
            <a:avLst/>
          </a:prstGeom>
        </p:spPr>
      </p:pic>
      <p:grpSp>
        <p:nvGrpSpPr>
          <p:cNvPr id="4" name="Graphic 1">
            <a:extLst>
              <a:ext uri="{FF2B5EF4-FFF2-40B4-BE49-F238E27FC236}">
                <a16:creationId xmlns:a16="http://schemas.microsoft.com/office/drawing/2014/main" id="{5BA9DB2B-C1DA-27AB-25BA-34300AB26C22}"/>
              </a:ext>
            </a:extLst>
          </p:cNvPr>
          <p:cNvGrpSpPr/>
          <p:nvPr userDrawn="1"/>
        </p:nvGrpSpPr>
        <p:grpSpPr>
          <a:xfrm>
            <a:off x="1770204" y="2156792"/>
            <a:ext cx="5130044" cy="2001807"/>
            <a:chOff x="6888855" y="2166731"/>
            <a:chExt cx="5130044" cy="2001807"/>
          </a:xfrm>
        </p:grpSpPr>
        <p:sp>
          <p:nvSpPr>
            <p:cNvPr id="9" name="Freeform 8">
              <a:extLst>
                <a:ext uri="{FF2B5EF4-FFF2-40B4-BE49-F238E27FC236}">
                  <a16:creationId xmlns:a16="http://schemas.microsoft.com/office/drawing/2014/main" id="{D0C3C550-6C26-6830-6624-CB29B96ACF94}"/>
                </a:ext>
              </a:extLst>
            </p:cNvPr>
            <p:cNvSpPr/>
            <p:nvPr/>
          </p:nvSpPr>
          <p:spPr>
            <a:xfrm>
              <a:off x="9216329" y="2920294"/>
              <a:ext cx="523704" cy="429137"/>
            </a:xfrm>
            <a:custGeom>
              <a:avLst/>
              <a:gdLst>
                <a:gd name="connsiteX0" fmla="*/ 523705 w 523704"/>
                <a:gd name="connsiteY0" fmla="*/ 0 h 429137"/>
                <a:gd name="connsiteX1" fmla="*/ 0 w 523704"/>
                <a:gd name="connsiteY1" fmla="*/ 429138 h 429137"/>
              </a:gdLst>
              <a:ahLst/>
              <a:cxnLst>
                <a:cxn ang="0">
                  <a:pos x="connsiteX0" y="connsiteY0"/>
                </a:cxn>
                <a:cxn ang="0">
                  <a:pos x="connsiteX1" y="connsiteY1"/>
                </a:cxn>
              </a:cxnLst>
              <a:rect l="l" t="t" r="r" b="b"/>
              <a:pathLst>
                <a:path w="523704" h="429137">
                  <a:moveTo>
                    <a:pt x="523705" y="0"/>
                  </a:moveTo>
                  <a:cubicBezTo>
                    <a:pt x="352500" y="154344"/>
                    <a:pt x="176097" y="298096"/>
                    <a:pt x="0" y="429138"/>
                  </a:cubicBezTo>
                </a:path>
              </a:pathLst>
            </a:custGeom>
            <a:noFill/>
            <a:ln w="20169" cap="flat">
              <a:solidFill>
                <a:srgbClr val="AABE3C"/>
              </a:solid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0E9CE343-1839-F826-100B-E6B84D4BF859}"/>
                </a:ext>
              </a:extLst>
            </p:cNvPr>
            <p:cNvSpPr/>
            <p:nvPr/>
          </p:nvSpPr>
          <p:spPr>
            <a:xfrm>
              <a:off x="6888855" y="2166731"/>
              <a:ext cx="1620641" cy="1603969"/>
            </a:xfrm>
            <a:custGeom>
              <a:avLst/>
              <a:gdLst>
                <a:gd name="connsiteX0" fmla="*/ 823314 w 1620641"/>
                <a:gd name="connsiteY0" fmla="*/ 0 h 1603969"/>
                <a:gd name="connsiteX1" fmla="*/ 1620642 w 1620641"/>
                <a:gd name="connsiteY1" fmla="*/ 0 h 1603969"/>
                <a:gd name="connsiteX2" fmla="*/ 1620642 w 1620641"/>
                <a:gd name="connsiteY2" fmla="*/ 1603970 h 1603969"/>
                <a:gd name="connsiteX3" fmla="*/ 0 w 1620641"/>
                <a:gd name="connsiteY3" fmla="*/ 1603970 h 1603969"/>
                <a:gd name="connsiteX4" fmla="*/ 0 w 1620641"/>
                <a:gd name="connsiteY4" fmla="*/ 814695 h 1603969"/>
                <a:gd name="connsiteX5" fmla="*/ 823314 w 1620641"/>
                <a:gd name="connsiteY5" fmla="*/ 0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0641" h="1603969">
                  <a:moveTo>
                    <a:pt x="823314" y="0"/>
                  </a:moveTo>
                  <a:lnTo>
                    <a:pt x="1620642" y="0"/>
                  </a:lnTo>
                  <a:lnTo>
                    <a:pt x="1620642" y="1603970"/>
                  </a:lnTo>
                  <a:lnTo>
                    <a:pt x="0" y="1603970"/>
                  </a:lnTo>
                  <a:lnTo>
                    <a:pt x="0" y="814695"/>
                  </a:lnTo>
                  <a:cubicBezTo>
                    <a:pt x="0" y="364979"/>
                    <a:pt x="368703" y="0"/>
                    <a:pt x="823314" y="0"/>
                  </a:cubicBezTo>
                </a:path>
              </a:pathLst>
            </a:custGeom>
            <a:solidFill>
              <a:schemeClr val="bg1"/>
            </a:solidFill>
            <a:ln w="30559"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399283F-9A9F-BC1F-8023-EB66C1BE45F8}"/>
                </a:ext>
              </a:extLst>
            </p:cNvPr>
            <p:cNvSpPr/>
            <p:nvPr/>
          </p:nvSpPr>
          <p:spPr>
            <a:xfrm>
              <a:off x="8670918" y="2497209"/>
              <a:ext cx="572926" cy="378294"/>
            </a:xfrm>
            <a:custGeom>
              <a:avLst/>
              <a:gdLst>
                <a:gd name="connsiteX0" fmla="*/ 306 w 572926"/>
                <a:gd name="connsiteY0" fmla="*/ 6961 h 378294"/>
                <a:gd name="connsiteX1" fmla="*/ 106698 w 572926"/>
                <a:gd name="connsiteY1" fmla="*/ 6961 h 378294"/>
                <a:gd name="connsiteX2" fmla="*/ 106698 w 572926"/>
                <a:gd name="connsiteY2" fmla="*/ 59619 h 378294"/>
                <a:gd name="connsiteX3" fmla="*/ 217370 w 572926"/>
                <a:gd name="connsiteY3" fmla="*/ 0 h 378294"/>
                <a:gd name="connsiteX4" fmla="*/ 323150 w 572926"/>
                <a:gd name="connsiteY4" fmla="*/ 59014 h 378294"/>
                <a:gd name="connsiteX5" fmla="*/ 446357 w 572926"/>
                <a:gd name="connsiteY5" fmla="*/ 0 h 378294"/>
                <a:gd name="connsiteX6" fmla="*/ 572926 w 572926"/>
                <a:gd name="connsiteY6" fmla="*/ 136489 h 378294"/>
                <a:gd name="connsiteX7" fmla="*/ 572926 w 572926"/>
                <a:gd name="connsiteY7" fmla="*/ 378295 h 378294"/>
                <a:gd name="connsiteX8" fmla="*/ 466535 w 572926"/>
                <a:gd name="connsiteY8" fmla="*/ 378295 h 378294"/>
                <a:gd name="connsiteX9" fmla="*/ 466535 w 572926"/>
                <a:gd name="connsiteY9" fmla="*/ 170989 h 378294"/>
                <a:gd name="connsiteX10" fmla="*/ 404167 w 572926"/>
                <a:gd name="connsiteY10" fmla="*/ 95330 h 378294"/>
                <a:gd name="connsiteX11" fmla="*/ 339659 w 572926"/>
                <a:gd name="connsiteY11" fmla="*/ 170989 h 378294"/>
                <a:gd name="connsiteX12" fmla="*/ 339659 w 572926"/>
                <a:gd name="connsiteY12" fmla="*/ 378295 h 378294"/>
                <a:gd name="connsiteX13" fmla="*/ 233267 w 572926"/>
                <a:gd name="connsiteY13" fmla="*/ 378295 h 378294"/>
                <a:gd name="connsiteX14" fmla="*/ 233267 w 572926"/>
                <a:gd name="connsiteY14" fmla="*/ 170989 h 378294"/>
                <a:gd name="connsiteX15" fmla="*/ 170900 w 572926"/>
                <a:gd name="connsiteY15" fmla="*/ 95330 h 378294"/>
                <a:gd name="connsiteX16" fmla="*/ 106392 w 572926"/>
                <a:gd name="connsiteY16" fmla="*/ 170989 h 378294"/>
                <a:gd name="connsiteX17" fmla="*/ 106392 w 572926"/>
                <a:gd name="connsiteY17" fmla="*/ 378295 h 378294"/>
                <a:gd name="connsiteX18" fmla="*/ 0 w 572926"/>
                <a:gd name="connsiteY18" fmla="*/ 378295 h 378294"/>
                <a:gd name="connsiteX19" fmla="*/ 0 w 572926"/>
                <a:gd name="connsiteY19" fmla="*/ 6961 h 37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2926" h="378294">
                  <a:moveTo>
                    <a:pt x="306" y="6961"/>
                  </a:moveTo>
                  <a:lnTo>
                    <a:pt x="106698" y="6961"/>
                  </a:lnTo>
                  <a:lnTo>
                    <a:pt x="106698" y="59619"/>
                  </a:lnTo>
                  <a:cubicBezTo>
                    <a:pt x="131156" y="28448"/>
                    <a:pt x="163562" y="0"/>
                    <a:pt x="217370" y="0"/>
                  </a:cubicBezTo>
                  <a:cubicBezTo>
                    <a:pt x="266285" y="0"/>
                    <a:pt x="303584" y="21487"/>
                    <a:pt x="323150" y="59014"/>
                  </a:cubicBezTo>
                  <a:cubicBezTo>
                    <a:pt x="356168" y="20882"/>
                    <a:pt x="395301" y="0"/>
                    <a:pt x="446357" y="0"/>
                  </a:cubicBezTo>
                  <a:cubicBezTo>
                    <a:pt x="525539" y="0"/>
                    <a:pt x="572926" y="47211"/>
                    <a:pt x="572926" y="136489"/>
                  </a:cubicBezTo>
                  <a:lnTo>
                    <a:pt x="572926" y="378295"/>
                  </a:lnTo>
                  <a:lnTo>
                    <a:pt x="466535" y="378295"/>
                  </a:lnTo>
                  <a:lnTo>
                    <a:pt x="466535" y="170989"/>
                  </a:lnTo>
                  <a:cubicBezTo>
                    <a:pt x="466535" y="121054"/>
                    <a:pt x="444217" y="95330"/>
                    <a:pt x="404167" y="95330"/>
                  </a:cubicBezTo>
                  <a:cubicBezTo>
                    <a:pt x="364117" y="95330"/>
                    <a:pt x="339659" y="121054"/>
                    <a:pt x="339659" y="170989"/>
                  </a:cubicBezTo>
                  <a:lnTo>
                    <a:pt x="339659" y="378295"/>
                  </a:lnTo>
                  <a:lnTo>
                    <a:pt x="233267" y="378295"/>
                  </a:lnTo>
                  <a:lnTo>
                    <a:pt x="233267" y="170989"/>
                  </a:lnTo>
                  <a:cubicBezTo>
                    <a:pt x="233267" y="121054"/>
                    <a:pt x="210949" y="95330"/>
                    <a:pt x="170900" y="95330"/>
                  </a:cubicBezTo>
                  <a:cubicBezTo>
                    <a:pt x="130850" y="95330"/>
                    <a:pt x="106392" y="121054"/>
                    <a:pt x="106392" y="170989"/>
                  </a:cubicBezTo>
                  <a:lnTo>
                    <a:pt x="106392" y="378295"/>
                  </a:lnTo>
                  <a:lnTo>
                    <a:pt x="0" y="378295"/>
                  </a:lnTo>
                  <a:lnTo>
                    <a:pt x="0" y="6961"/>
                  </a:lnTo>
                  <a:close/>
                </a:path>
              </a:pathLst>
            </a:custGeom>
            <a:solidFill>
              <a:schemeClr val="bg1"/>
            </a:solidFill>
            <a:ln w="30559"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24B948DF-42BE-F654-03E7-3834393ADA49}"/>
                </a:ext>
              </a:extLst>
            </p:cNvPr>
            <p:cNvSpPr/>
            <p:nvPr/>
          </p:nvSpPr>
          <p:spPr>
            <a:xfrm>
              <a:off x="9297040" y="2497209"/>
              <a:ext cx="406001" cy="386768"/>
            </a:xfrm>
            <a:custGeom>
              <a:avLst/>
              <a:gdLst>
                <a:gd name="connsiteX0" fmla="*/ 0 w 406001"/>
                <a:gd name="connsiteY0" fmla="*/ 194897 h 386768"/>
                <a:gd name="connsiteX1" fmla="*/ 0 w 406001"/>
                <a:gd name="connsiteY1" fmla="*/ 193384 h 386768"/>
                <a:gd name="connsiteX2" fmla="*/ 203612 w 406001"/>
                <a:gd name="connsiteY2" fmla="*/ 0 h 386768"/>
                <a:gd name="connsiteX3" fmla="*/ 406001 w 406001"/>
                <a:gd name="connsiteY3" fmla="*/ 191871 h 386768"/>
                <a:gd name="connsiteX4" fmla="*/ 406001 w 406001"/>
                <a:gd name="connsiteY4" fmla="*/ 193384 h 386768"/>
                <a:gd name="connsiteX5" fmla="*/ 202389 w 406001"/>
                <a:gd name="connsiteY5" fmla="*/ 386769 h 386768"/>
                <a:gd name="connsiteX6" fmla="*/ 0 w 406001"/>
                <a:gd name="connsiteY6" fmla="*/ 194897 h 386768"/>
                <a:gd name="connsiteX7" fmla="*/ 301138 w 406001"/>
                <a:gd name="connsiteY7" fmla="*/ 194897 h 386768"/>
                <a:gd name="connsiteX8" fmla="*/ 301138 w 406001"/>
                <a:gd name="connsiteY8" fmla="*/ 193384 h 386768"/>
                <a:gd name="connsiteX9" fmla="*/ 202389 w 406001"/>
                <a:gd name="connsiteY9" fmla="*/ 90791 h 386768"/>
                <a:gd name="connsiteX10" fmla="*/ 105169 w 406001"/>
                <a:gd name="connsiteY10" fmla="*/ 191871 h 386768"/>
                <a:gd name="connsiteX11" fmla="*/ 105169 w 406001"/>
                <a:gd name="connsiteY11" fmla="*/ 193384 h 386768"/>
                <a:gd name="connsiteX12" fmla="*/ 203918 w 406001"/>
                <a:gd name="connsiteY12" fmla="*/ 295978 h 386768"/>
                <a:gd name="connsiteX13" fmla="*/ 301138 w 406001"/>
                <a:gd name="connsiteY13"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6001" h="386768">
                  <a:moveTo>
                    <a:pt x="0" y="194897"/>
                  </a:moveTo>
                  <a:lnTo>
                    <a:pt x="0" y="193384"/>
                  </a:lnTo>
                  <a:cubicBezTo>
                    <a:pt x="0" y="86554"/>
                    <a:pt x="86826" y="0"/>
                    <a:pt x="203612" y="0"/>
                  </a:cubicBezTo>
                  <a:cubicBezTo>
                    <a:pt x="320399" y="0"/>
                    <a:pt x="406001" y="85343"/>
                    <a:pt x="406001" y="191871"/>
                  </a:cubicBezTo>
                  <a:lnTo>
                    <a:pt x="406001" y="193384"/>
                  </a:lnTo>
                  <a:cubicBezTo>
                    <a:pt x="406001" y="300215"/>
                    <a:pt x="319176" y="386769"/>
                    <a:pt x="202389" y="386769"/>
                  </a:cubicBezTo>
                  <a:cubicBezTo>
                    <a:pt x="85603" y="386769"/>
                    <a:pt x="0" y="301425"/>
                    <a:pt x="0" y="194897"/>
                  </a:cubicBezTo>
                  <a:moveTo>
                    <a:pt x="301138" y="194897"/>
                  </a:moveTo>
                  <a:lnTo>
                    <a:pt x="301138" y="193384"/>
                  </a:lnTo>
                  <a:cubicBezTo>
                    <a:pt x="301138" y="138607"/>
                    <a:pt x="261088" y="90791"/>
                    <a:pt x="202389" y="90791"/>
                  </a:cubicBezTo>
                  <a:cubicBezTo>
                    <a:pt x="143690" y="90791"/>
                    <a:pt x="105169" y="137397"/>
                    <a:pt x="105169" y="191871"/>
                  </a:cubicBezTo>
                  <a:lnTo>
                    <a:pt x="105169" y="193384"/>
                  </a:lnTo>
                  <a:cubicBezTo>
                    <a:pt x="105169" y="248161"/>
                    <a:pt x="144913" y="295978"/>
                    <a:pt x="203918" y="295978"/>
                  </a:cubicBezTo>
                  <a:cubicBezTo>
                    <a:pt x="262923" y="295978"/>
                    <a:pt x="301138" y="249675"/>
                    <a:pt x="301138" y="194897"/>
                  </a:cubicBezTo>
                </a:path>
              </a:pathLst>
            </a:custGeom>
            <a:solidFill>
              <a:schemeClr val="bg1"/>
            </a:solidFill>
            <a:ln w="30559"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266C3170-F2A3-AA95-790D-CF1D84019AF7}"/>
                </a:ext>
              </a:extLst>
            </p:cNvPr>
            <p:cNvSpPr/>
            <p:nvPr/>
          </p:nvSpPr>
          <p:spPr>
            <a:xfrm>
              <a:off x="9740646" y="2497209"/>
              <a:ext cx="406001" cy="386768"/>
            </a:xfrm>
            <a:custGeom>
              <a:avLst/>
              <a:gdLst>
                <a:gd name="connsiteX0" fmla="*/ 0 w 406001"/>
                <a:gd name="connsiteY0" fmla="*/ 194897 h 386768"/>
                <a:gd name="connsiteX1" fmla="*/ 0 w 406001"/>
                <a:gd name="connsiteY1" fmla="*/ 193384 h 386768"/>
                <a:gd name="connsiteX2" fmla="*/ 203612 w 406001"/>
                <a:gd name="connsiteY2" fmla="*/ 0 h 386768"/>
                <a:gd name="connsiteX3" fmla="*/ 406001 w 406001"/>
                <a:gd name="connsiteY3" fmla="*/ 191871 h 386768"/>
                <a:gd name="connsiteX4" fmla="*/ 406001 w 406001"/>
                <a:gd name="connsiteY4" fmla="*/ 193384 h 386768"/>
                <a:gd name="connsiteX5" fmla="*/ 202389 w 406001"/>
                <a:gd name="connsiteY5" fmla="*/ 386769 h 386768"/>
                <a:gd name="connsiteX6" fmla="*/ 0 w 406001"/>
                <a:gd name="connsiteY6" fmla="*/ 194897 h 386768"/>
                <a:gd name="connsiteX7" fmla="*/ 301138 w 406001"/>
                <a:gd name="connsiteY7" fmla="*/ 194897 h 386768"/>
                <a:gd name="connsiteX8" fmla="*/ 301138 w 406001"/>
                <a:gd name="connsiteY8" fmla="*/ 193384 h 386768"/>
                <a:gd name="connsiteX9" fmla="*/ 202389 w 406001"/>
                <a:gd name="connsiteY9" fmla="*/ 90791 h 386768"/>
                <a:gd name="connsiteX10" fmla="*/ 105169 w 406001"/>
                <a:gd name="connsiteY10" fmla="*/ 191871 h 386768"/>
                <a:gd name="connsiteX11" fmla="*/ 105169 w 406001"/>
                <a:gd name="connsiteY11" fmla="*/ 193384 h 386768"/>
                <a:gd name="connsiteX12" fmla="*/ 203918 w 406001"/>
                <a:gd name="connsiteY12" fmla="*/ 295978 h 386768"/>
                <a:gd name="connsiteX13" fmla="*/ 301138 w 406001"/>
                <a:gd name="connsiteY13"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6001" h="386768">
                  <a:moveTo>
                    <a:pt x="0" y="194897"/>
                  </a:moveTo>
                  <a:lnTo>
                    <a:pt x="0" y="193384"/>
                  </a:lnTo>
                  <a:cubicBezTo>
                    <a:pt x="0" y="86554"/>
                    <a:pt x="86826" y="0"/>
                    <a:pt x="203612" y="0"/>
                  </a:cubicBezTo>
                  <a:cubicBezTo>
                    <a:pt x="320399" y="0"/>
                    <a:pt x="406001" y="85343"/>
                    <a:pt x="406001" y="191871"/>
                  </a:cubicBezTo>
                  <a:lnTo>
                    <a:pt x="406001" y="193384"/>
                  </a:lnTo>
                  <a:cubicBezTo>
                    <a:pt x="406001" y="300215"/>
                    <a:pt x="319176" y="386769"/>
                    <a:pt x="202389" y="386769"/>
                  </a:cubicBezTo>
                  <a:cubicBezTo>
                    <a:pt x="85603" y="386769"/>
                    <a:pt x="0" y="301425"/>
                    <a:pt x="0" y="194897"/>
                  </a:cubicBezTo>
                  <a:moveTo>
                    <a:pt x="301138" y="194897"/>
                  </a:moveTo>
                  <a:lnTo>
                    <a:pt x="301138" y="193384"/>
                  </a:lnTo>
                  <a:cubicBezTo>
                    <a:pt x="301138" y="138607"/>
                    <a:pt x="261088" y="90791"/>
                    <a:pt x="202389" y="90791"/>
                  </a:cubicBezTo>
                  <a:cubicBezTo>
                    <a:pt x="143690" y="90791"/>
                    <a:pt x="105169" y="137397"/>
                    <a:pt x="105169" y="191871"/>
                  </a:cubicBezTo>
                  <a:lnTo>
                    <a:pt x="105169" y="193384"/>
                  </a:lnTo>
                  <a:cubicBezTo>
                    <a:pt x="105169" y="248161"/>
                    <a:pt x="144913" y="295978"/>
                    <a:pt x="203918" y="295978"/>
                  </a:cubicBezTo>
                  <a:cubicBezTo>
                    <a:pt x="262922" y="295978"/>
                    <a:pt x="301138" y="249675"/>
                    <a:pt x="301138" y="194897"/>
                  </a:cubicBezTo>
                </a:path>
              </a:pathLst>
            </a:custGeom>
            <a:solidFill>
              <a:srgbClr val="AABE3C"/>
            </a:solidFill>
            <a:ln w="30559"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BC25B7C7-535B-6E4B-E9B4-11B7AA2054D8}"/>
                </a:ext>
              </a:extLst>
            </p:cNvPr>
            <p:cNvSpPr/>
            <p:nvPr/>
          </p:nvSpPr>
          <p:spPr>
            <a:xfrm>
              <a:off x="10202594" y="2497209"/>
              <a:ext cx="343939" cy="378597"/>
            </a:xfrm>
            <a:custGeom>
              <a:avLst/>
              <a:gdLst>
                <a:gd name="connsiteX0" fmla="*/ 0 w 343939"/>
                <a:gd name="connsiteY0" fmla="*/ 6961 h 378597"/>
                <a:gd name="connsiteX1" fmla="*/ 106392 w 343939"/>
                <a:gd name="connsiteY1" fmla="*/ 6961 h 378597"/>
                <a:gd name="connsiteX2" fmla="*/ 106392 w 343939"/>
                <a:gd name="connsiteY2" fmla="*/ 59619 h 378597"/>
                <a:gd name="connsiteX3" fmla="*/ 216452 w 343939"/>
                <a:gd name="connsiteY3" fmla="*/ 0 h 378597"/>
                <a:gd name="connsiteX4" fmla="*/ 343939 w 343939"/>
                <a:gd name="connsiteY4" fmla="*/ 138002 h 378597"/>
                <a:gd name="connsiteX5" fmla="*/ 343939 w 343939"/>
                <a:gd name="connsiteY5" fmla="*/ 378597 h 378597"/>
                <a:gd name="connsiteX6" fmla="*/ 237547 w 343939"/>
                <a:gd name="connsiteY6" fmla="*/ 378597 h 378597"/>
                <a:gd name="connsiteX7" fmla="*/ 237547 w 343939"/>
                <a:gd name="connsiteY7" fmla="*/ 171292 h 378597"/>
                <a:gd name="connsiteX8" fmla="*/ 173040 w 343939"/>
                <a:gd name="connsiteY8" fmla="*/ 95633 h 378597"/>
                <a:gd name="connsiteX9" fmla="*/ 106392 w 343939"/>
                <a:gd name="connsiteY9" fmla="*/ 171292 h 378597"/>
                <a:gd name="connsiteX10" fmla="*/ 106392 w 343939"/>
                <a:gd name="connsiteY10" fmla="*/ 378597 h 378597"/>
                <a:gd name="connsiteX11" fmla="*/ 0 w 343939"/>
                <a:gd name="connsiteY11" fmla="*/ 378597 h 378597"/>
                <a:gd name="connsiteX12" fmla="*/ 0 w 343939"/>
                <a:gd name="connsiteY12" fmla="*/ 7263 h 37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3939" h="378597">
                  <a:moveTo>
                    <a:pt x="0" y="6961"/>
                  </a:moveTo>
                  <a:lnTo>
                    <a:pt x="106392" y="6961"/>
                  </a:lnTo>
                  <a:lnTo>
                    <a:pt x="106392" y="59619"/>
                  </a:lnTo>
                  <a:cubicBezTo>
                    <a:pt x="130850" y="28448"/>
                    <a:pt x="162339" y="0"/>
                    <a:pt x="216452" y="0"/>
                  </a:cubicBezTo>
                  <a:cubicBezTo>
                    <a:pt x="296858" y="0"/>
                    <a:pt x="343939" y="52659"/>
                    <a:pt x="343939" y="138002"/>
                  </a:cubicBezTo>
                  <a:lnTo>
                    <a:pt x="343939" y="378597"/>
                  </a:lnTo>
                  <a:lnTo>
                    <a:pt x="237547" y="378597"/>
                  </a:lnTo>
                  <a:lnTo>
                    <a:pt x="237547" y="171292"/>
                  </a:lnTo>
                  <a:cubicBezTo>
                    <a:pt x="237547" y="121357"/>
                    <a:pt x="213701" y="95633"/>
                    <a:pt x="173040" y="95633"/>
                  </a:cubicBezTo>
                  <a:cubicBezTo>
                    <a:pt x="132378" y="95633"/>
                    <a:pt x="106392" y="121357"/>
                    <a:pt x="106392" y="171292"/>
                  </a:cubicBezTo>
                  <a:lnTo>
                    <a:pt x="106392" y="378597"/>
                  </a:lnTo>
                  <a:lnTo>
                    <a:pt x="0" y="378597"/>
                  </a:lnTo>
                  <a:lnTo>
                    <a:pt x="0" y="7263"/>
                  </a:lnTo>
                  <a:close/>
                </a:path>
              </a:pathLst>
            </a:custGeom>
            <a:solidFill>
              <a:schemeClr val="bg1"/>
            </a:solidFill>
            <a:ln w="30559"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9AF7DDA1-9C40-DB4F-0D7A-5A6863ACB5FD}"/>
                </a:ext>
              </a:extLst>
            </p:cNvPr>
            <p:cNvSpPr/>
            <p:nvPr/>
          </p:nvSpPr>
          <p:spPr>
            <a:xfrm>
              <a:off x="10588112" y="2498419"/>
              <a:ext cx="305112" cy="384044"/>
            </a:xfrm>
            <a:custGeom>
              <a:avLst/>
              <a:gdLst>
                <a:gd name="connsiteX0" fmla="*/ 0 w 305112"/>
                <a:gd name="connsiteY0" fmla="*/ 328057 h 384044"/>
                <a:gd name="connsiteX1" fmla="*/ 45553 w 305112"/>
                <a:gd name="connsiteY1" fmla="*/ 258754 h 384044"/>
                <a:gd name="connsiteX2" fmla="*/ 163868 w 305112"/>
                <a:gd name="connsiteY2" fmla="*/ 303241 h 384044"/>
                <a:gd name="connsiteX3" fmla="*/ 208809 w 305112"/>
                <a:gd name="connsiteY3" fmla="*/ 275399 h 384044"/>
                <a:gd name="connsiteX4" fmla="*/ 208809 w 305112"/>
                <a:gd name="connsiteY4" fmla="*/ 273885 h 384044"/>
                <a:gd name="connsiteX5" fmla="*/ 131156 w 305112"/>
                <a:gd name="connsiteY5" fmla="*/ 230911 h 384044"/>
                <a:gd name="connsiteX6" fmla="*/ 19261 w 305112"/>
                <a:gd name="connsiteY6" fmla="*/ 119238 h 384044"/>
                <a:gd name="connsiteX7" fmla="*/ 19261 w 305112"/>
                <a:gd name="connsiteY7" fmla="*/ 117725 h 384044"/>
                <a:gd name="connsiteX8" fmla="*/ 156531 w 305112"/>
                <a:gd name="connsiteY8" fmla="*/ 0 h 384044"/>
                <a:gd name="connsiteX9" fmla="*/ 296552 w 305112"/>
                <a:gd name="connsiteY9" fmla="*/ 42974 h 384044"/>
                <a:gd name="connsiteX10" fmla="*/ 255891 w 305112"/>
                <a:gd name="connsiteY10" fmla="*/ 115607 h 384044"/>
                <a:gd name="connsiteX11" fmla="*/ 154391 w 305112"/>
                <a:gd name="connsiteY11" fmla="*/ 81106 h 384044"/>
                <a:gd name="connsiteX12" fmla="*/ 115258 w 305112"/>
                <a:gd name="connsiteY12" fmla="*/ 106830 h 384044"/>
                <a:gd name="connsiteX13" fmla="*/ 115258 w 305112"/>
                <a:gd name="connsiteY13" fmla="*/ 108041 h 384044"/>
                <a:gd name="connsiteX14" fmla="*/ 191689 w 305112"/>
                <a:gd name="connsiteY14" fmla="*/ 152528 h 384044"/>
                <a:gd name="connsiteX15" fmla="*/ 305112 w 305112"/>
                <a:gd name="connsiteY15" fmla="*/ 262688 h 384044"/>
                <a:gd name="connsiteX16" fmla="*/ 305112 w 305112"/>
                <a:gd name="connsiteY16" fmla="*/ 264201 h 384044"/>
                <a:gd name="connsiteX17" fmla="*/ 161728 w 305112"/>
                <a:gd name="connsiteY17" fmla="*/ 384045 h 384044"/>
                <a:gd name="connsiteX18" fmla="*/ 611 w 305112"/>
                <a:gd name="connsiteY18" fmla="*/ 327755 h 3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5112" h="384044">
                  <a:moveTo>
                    <a:pt x="0" y="328057"/>
                  </a:moveTo>
                  <a:lnTo>
                    <a:pt x="45553" y="258754"/>
                  </a:lnTo>
                  <a:cubicBezTo>
                    <a:pt x="86214" y="287807"/>
                    <a:pt x="128710" y="303241"/>
                    <a:pt x="163868" y="303241"/>
                  </a:cubicBezTo>
                  <a:cubicBezTo>
                    <a:pt x="194746" y="303241"/>
                    <a:pt x="208809" y="292044"/>
                    <a:pt x="208809" y="275399"/>
                  </a:cubicBezTo>
                  <a:lnTo>
                    <a:pt x="208809" y="273885"/>
                  </a:lnTo>
                  <a:cubicBezTo>
                    <a:pt x="208809" y="251188"/>
                    <a:pt x="172428" y="243319"/>
                    <a:pt x="131156" y="230911"/>
                  </a:cubicBezTo>
                  <a:cubicBezTo>
                    <a:pt x="78571" y="215779"/>
                    <a:pt x="19261" y="191568"/>
                    <a:pt x="19261" y="119238"/>
                  </a:cubicBezTo>
                  <a:lnTo>
                    <a:pt x="19261" y="117725"/>
                  </a:lnTo>
                  <a:cubicBezTo>
                    <a:pt x="19261" y="42066"/>
                    <a:pt x="81017" y="0"/>
                    <a:pt x="156531" y="0"/>
                  </a:cubicBezTo>
                  <a:cubicBezTo>
                    <a:pt x="204223" y="0"/>
                    <a:pt x="255891" y="16040"/>
                    <a:pt x="296552" y="42974"/>
                  </a:cubicBezTo>
                  <a:lnTo>
                    <a:pt x="255891" y="115607"/>
                  </a:lnTo>
                  <a:cubicBezTo>
                    <a:pt x="218898" y="94120"/>
                    <a:pt x="181600" y="81106"/>
                    <a:pt x="154391" y="81106"/>
                  </a:cubicBezTo>
                  <a:cubicBezTo>
                    <a:pt x="128404" y="81106"/>
                    <a:pt x="115258" y="92304"/>
                    <a:pt x="115258" y="106830"/>
                  </a:cubicBezTo>
                  <a:lnTo>
                    <a:pt x="115258" y="108041"/>
                  </a:lnTo>
                  <a:cubicBezTo>
                    <a:pt x="115258" y="128923"/>
                    <a:pt x="151028" y="138607"/>
                    <a:pt x="191689" y="152528"/>
                  </a:cubicBezTo>
                  <a:cubicBezTo>
                    <a:pt x="244273" y="169779"/>
                    <a:pt x="305112" y="194897"/>
                    <a:pt x="305112" y="262688"/>
                  </a:cubicBezTo>
                  <a:lnTo>
                    <a:pt x="305112" y="264201"/>
                  </a:lnTo>
                  <a:cubicBezTo>
                    <a:pt x="305112" y="346518"/>
                    <a:pt x="242745" y="384045"/>
                    <a:pt x="161728" y="384045"/>
                  </a:cubicBezTo>
                  <a:cubicBezTo>
                    <a:pt x="109143" y="384045"/>
                    <a:pt x="50444" y="366795"/>
                    <a:pt x="611" y="327755"/>
                  </a:cubicBezTo>
                </a:path>
              </a:pathLst>
            </a:custGeom>
            <a:solidFill>
              <a:schemeClr val="bg1"/>
            </a:solidFill>
            <a:ln w="30559"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F521CCB5-40FB-C55A-D7BD-542A256BC26B}"/>
                </a:ext>
              </a:extLst>
            </p:cNvPr>
            <p:cNvSpPr/>
            <p:nvPr/>
          </p:nvSpPr>
          <p:spPr>
            <a:xfrm>
              <a:off x="10947949" y="2369799"/>
              <a:ext cx="343939" cy="506006"/>
            </a:xfrm>
            <a:custGeom>
              <a:avLst/>
              <a:gdLst>
                <a:gd name="connsiteX0" fmla="*/ 0 w 343939"/>
                <a:gd name="connsiteY0" fmla="*/ 0 h 506006"/>
                <a:gd name="connsiteX1" fmla="*/ 106392 w 343939"/>
                <a:gd name="connsiteY1" fmla="*/ 0 h 506006"/>
                <a:gd name="connsiteX2" fmla="*/ 106392 w 343939"/>
                <a:gd name="connsiteY2" fmla="*/ 187029 h 506006"/>
                <a:gd name="connsiteX3" fmla="*/ 216452 w 343939"/>
                <a:gd name="connsiteY3" fmla="*/ 127410 h 506006"/>
                <a:gd name="connsiteX4" fmla="*/ 343939 w 343939"/>
                <a:gd name="connsiteY4" fmla="*/ 265412 h 506006"/>
                <a:gd name="connsiteX5" fmla="*/ 343939 w 343939"/>
                <a:gd name="connsiteY5" fmla="*/ 506007 h 506006"/>
                <a:gd name="connsiteX6" fmla="*/ 237547 w 343939"/>
                <a:gd name="connsiteY6" fmla="*/ 506007 h 506006"/>
                <a:gd name="connsiteX7" fmla="*/ 237547 w 343939"/>
                <a:gd name="connsiteY7" fmla="*/ 298702 h 506006"/>
                <a:gd name="connsiteX8" fmla="*/ 173039 w 343939"/>
                <a:gd name="connsiteY8" fmla="*/ 223043 h 506006"/>
                <a:gd name="connsiteX9" fmla="*/ 106392 w 343939"/>
                <a:gd name="connsiteY9" fmla="*/ 298702 h 506006"/>
                <a:gd name="connsiteX10" fmla="*/ 106392 w 343939"/>
                <a:gd name="connsiteY10" fmla="*/ 506007 h 506006"/>
                <a:gd name="connsiteX11" fmla="*/ 0 w 343939"/>
                <a:gd name="connsiteY11" fmla="*/ 506007 h 506006"/>
                <a:gd name="connsiteX12" fmla="*/ 0 w 343939"/>
                <a:gd name="connsiteY12" fmla="*/ 0 h 50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3939" h="506006">
                  <a:moveTo>
                    <a:pt x="0" y="0"/>
                  </a:moveTo>
                  <a:lnTo>
                    <a:pt x="106392" y="0"/>
                  </a:lnTo>
                  <a:lnTo>
                    <a:pt x="106392" y="187029"/>
                  </a:lnTo>
                  <a:cubicBezTo>
                    <a:pt x="130850" y="155857"/>
                    <a:pt x="162339" y="127410"/>
                    <a:pt x="216452" y="127410"/>
                  </a:cubicBezTo>
                  <a:cubicBezTo>
                    <a:pt x="296858" y="127410"/>
                    <a:pt x="343939" y="180068"/>
                    <a:pt x="343939" y="265412"/>
                  </a:cubicBezTo>
                  <a:lnTo>
                    <a:pt x="343939" y="506007"/>
                  </a:lnTo>
                  <a:lnTo>
                    <a:pt x="237547" y="506007"/>
                  </a:lnTo>
                  <a:lnTo>
                    <a:pt x="237547" y="298702"/>
                  </a:lnTo>
                  <a:cubicBezTo>
                    <a:pt x="237547" y="248767"/>
                    <a:pt x="213701" y="223043"/>
                    <a:pt x="173039" y="223043"/>
                  </a:cubicBezTo>
                  <a:cubicBezTo>
                    <a:pt x="132378" y="223043"/>
                    <a:pt x="106392" y="248767"/>
                    <a:pt x="106392" y="298702"/>
                  </a:cubicBezTo>
                  <a:lnTo>
                    <a:pt x="106392" y="506007"/>
                  </a:lnTo>
                  <a:lnTo>
                    <a:pt x="0" y="506007"/>
                  </a:lnTo>
                  <a:lnTo>
                    <a:pt x="0" y="0"/>
                  </a:lnTo>
                  <a:close/>
                </a:path>
              </a:pathLst>
            </a:custGeom>
            <a:solidFill>
              <a:schemeClr val="bg1"/>
            </a:solidFill>
            <a:ln w="30559"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624C7DE7-77FE-7E11-8559-4655CBA13331}"/>
                </a:ext>
              </a:extLst>
            </p:cNvPr>
            <p:cNvSpPr/>
            <p:nvPr/>
          </p:nvSpPr>
          <p:spPr>
            <a:xfrm>
              <a:off x="11344778" y="2497209"/>
              <a:ext cx="406001" cy="386768"/>
            </a:xfrm>
            <a:custGeom>
              <a:avLst/>
              <a:gdLst>
                <a:gd name="connsiteX0" fmla="*/ 0 w 406001"/>
                <a:gd name="connsiteY0" fmla="*/ 194897 h 386768"/>
                <a:gd name="connsiteX1" fmla="*/ 0 w 406001"/>
                <a:gd name="connsiteY1" fmla="*/ 193384 h 386768"/>
                <a:gd name="connsiteX2" fmla="*/ 203612 w 406001"/>
                <a:gd name="connsiteY2" fmla="*/ 0 h 386768"/>
                <a:gd name="connsiteX3" fmla="*/ 406001 w 406001"/>
                <a:gd name="connsiteY3" fmla="*/ 191871 h 386768"/>
                <a:gd name="connsiteX4" fmla="*/ 406001 w 406001"/>
                <a:gd name="connsiteY4" fmla="*/ 193384 h 386768"/>
                <a:gd name="connsiteX5" fmla="*/ 202389 w 406001"/>
                <a:gd name="connsiteY5" fmla="*/ 386769 h 386768"/>
                <a:gd name="connsiteX6" fmla="*/ 0 w 406001"/>
                <a:gd name="connsiteY6" fmla="*/ 194897 h 386768"/>
                <a:gd name="connsiteX7" fmla="*/ 301138 w 406001"/>
                <a:gd name="connsiteY7" fmla="*/ 194897 h 386768"/>
                <a:gd name="connsiteX8" fmla="*/ 301138 w 406001"/>
                <a:gd name="connsiteY8" fmla="*/ 193384 h 386768"/>
                <a:gd name="connsiteX9" fmla="*/ 202389 w 406001"/>
                <a:gd name="connsiteY9" fmla="*/ 90791 h 386768"/>
                <a:gd name="connsiteX10" fmla="*/ 105169 w 406001"/>
                <a:gd name="connsiteY10" fmla="*/ 191871 h 386768"/>
                <a:gd name="connsiteX11" fmla="*/ 105169 w 406001"/>
                <a:gd name="connsiteY11" fmla="*/ 193384 h 386768"/>
                <a:gd name="connsiteX12" fmla="*/ 203918 w 406001"/>
                <a:gd name="connsiteY12" fmla="*/ 295978 h 386768"/>
                <a:gd name="connsiteX13" fmla="*/ 301138 w 406001"/>
                <a:gd name="connsiteY13"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6001" h="386768">
                  <a:moveTo>
                    <a:pt x="0" y="194897"/>
                  </a:moveTo>
                  <a:lnTo>
                    <a:pt x="0" y="193384"/>
                  </a:lnTo>
                  <a:cubicBezTo>
                    <a:pt x="0" y="86554"/>
                    <a:pt x="86825" y="0"/>
                    <a:pt x="203612" y="0"/>
                  </a:cubicBezTo>
                  <a:cubicBezTo>
                    <a:pt x="320398" y="0"/>
                    <a:pt x="406001" y="85343"/>
                    <a:pt x="406001" y="191871"/>
                  </a:cubicBezTo>
                  <a:lnTo>
                    <a:pt x="406001" y="193384"/>
                  </a:lnTo>
                  <a:cubicBezTo>
                    <a:pt x="406001" y="300215"/>
                    <a:pt x="319176" y="386769"/>
                    <a:pt x="202389" y="386769"/>
                  </a:cubicBezTo>
                  <a:cubicBezTo>
                    <a:pt x="85603" y="386769"/>
                    <a:pt x="0" y="301425"/>
                    <a:pt x="0" y="194897"/>
                  </a:cubicBezTo>
                  <a:moveTo>
                    <a:pt x="301138" y="194897"/>
                  </a:moveTo>
                  <a:lnTo>
                    <a:pt x="301138" y="193384"/>
                  </a:lnTo>
                  <a:cubicBezTo>
                    <a:pt x="301138" y="138607"/>
                    <a:pt x="261088" y="90791"/>
                    <a:pt x="202389" y="90791"/>
                  </a:cubicBezTo>
                  <a:cubicBezTo>
                    <a:pt x="143690" y="90791"/>
                    <a:pt x="105169" y="137397"/>
                    <a:pt x="105169" y="191871"/>
                  </a:cubicBezTo>
                  <a:lnTo>
                    <a:pt x="105169" y="193384"/>
                  </a:lnTo>
                  <a:cubicBezTo>
                    <a:pt x="105169" y="248161"/>
                    <a:pt x="144913" y="295978"/>
                    <a:pt x="203918" y="295978"/>
                  </a:cubicBezTo>
                  <a:cubicBezTo>
                    <a:pt x="262923" y="295978"/>
                    <a:pt x="301138" y="249675"/>
                    <a:pt x="301138" y="194897"/>
                  </a:cubicBezTo>
                </a:path>
              </a:pathLst>
            </a:custGeom>
            <a:solidFill>
              <a:schemeClr val="bg1"/>
            </a:solidFill>
            <a:ln w="30559"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B819BB95-D0A3-651C-BB81-1F59141F4CE8}"/>
                </a:ext>
              </a:extLst>
            </p:cNvPr>
            <p:cNvSpPr/>
            <p:nvPr/>
          </p:nvSpPr>
          <p:spPr>
            <a:xfrm>
              <a:off x="11779212" y="2408839"/>
              <a:ext cx="239687" cy="472717"/>
            </a:xfrm>
            <a:custGeom>
              <a:avLst/>
              <a:gdLst>
                <a:gd name="connsiteX0" fmla="*/ 44941 w 239687"/>
                <a:gd name="connsiteY0" fmla="*/ 361347 h 472717"/>
                <a:gd name="connsiteX1" fmla="*/ 44941 w 239687"/>
                <a:gd name="connsiteY1" fmla="*/ 185213 h 472717"/>
                <a:gd name="connsiteX2" fmla="*/ 0 w 239687"/>
                <a:gd name="connsiteY2" fmla="*/ 185213 h 472717"/>
                <a:gd name="connsiteX3" fmla="*/ 0 w 239687"/>
                <a:gd name="connsiteY3" fmla="*/ 95028 h 472717"/>
                <a:gd name="connsiteX4" fmla="*/ 44941 w 239687"/>
                <a:gd name="connsiteY4" fmla="*/ 95028 h 472717"/>
                <a:gd name="connsiteX5" fmla="*/ 44941 w 239687"/>
                <a:gd name="connsiteY5" fmla="*/ 0 h 472717"/>
                <a:gd name="connsiteX6" fmla="*/ 151333 w 239687"/>
                <a:gd name="connsiteY6" fmla="*/ 0 h 472717"/>
                <a:gd name="connsiteX7" fmla="*/ 151333 w 239687"/>
                <a:gd name="connsiteY7" fmla="*/ 95028 h 472717"/>
                <a:gd name="connsiteX8" fmla="*/ 239687 w 239687"/>
                <a:gd name="connsiteY8" fmla="*/ 95028 h 472717"/>
                <a:gd name="connsiteX9" fmla="*/ 239687 w 239687"/>
                <a:gd name="connsiteY9" fmla="*/ 185213 h 472717"/>
                <a:gd name="connsiteX10" fmla="*/ 151333 w 239687"/>
                <a:gd name="connsiteY10" fmla="*/ 185213 h 472717"/>
                <a:gd name="connsiteX11" fmla="*/ 151333 w 239687"/>
                <a:gd name="connsiteY11" fmla="*/ 343794 h 472717"/>
                <a:gd name="connsiteX12" fmla="*/ 185574 w 239687"/>
                <a:gd name="connsiteY12" fmla="*/ 379808 h 472717"/>
                <a:gd name="connsiteX13" fmla="*/ 238159 w 239687"/>
                <a:gd name="connsiteY13" fmla="*/ 366795 h 472717"/>
                <a:gd name="connsiteX14" fmla="*/ 238159 w 239687"/>
                <a:gd name="connsiteY14" fmla="*/ 451230 h 472717"/>
                <a:gd name="connsiteX15" fmla="*/ 154085 w 239687"/>
                <a:gd name="connsiteY15" fmla="*/ 472717 h 472717"/>
                <a:gd name="connsiteX16" fmla="*/ 44941 w 239687"/>
                <a:gd name="connsiteY16" fmla="*/ 361044 h 47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9687" h="472717">
                  <a:moveTo>
                    <a:pt x="44941" y="361347"/>
                  </a:moveTo>
                  <a:lnTo>
                    <a:pt x="44941" y="185213"/>
                  </a:lnTo>
                  <a:lnTo>
                    <a:pt x="0" y="185213"/>
                  </a:lnTo>
                  <a:lnTo>
                    <a:pt x="0" y="95028"/>
                  </a:lnTo>
                  <a:lnTo>
                    <a:pt x="44941" y="95028"/>
                  </a:lnTo>
                  <a:lnTo>
                    <a:pt x="44941" y="0"/>
                  </a:lnTo>
                  <a:lnTo>
                    <a:pt x="151333" y="0"/>
                  </a:lnTo>
                  <a:lnTo>
                    <a:pt x="151333" y="95028"/>
                  </a:lnTo>
                  <a:lnTo>
                    <a:pt x="239687" y="95028"/>
                  </a:lnTo>
                  <a:lnTo>
                    <a:pt x="239687" y="185213"/>
                  </a:lnTo>
                  <a:lnTo>
                    <a:pt x="151333" y="185213"/>
                  </a:lnTo>
                  <a:lnTo>
                    <a:pt x="151333" y="343794"/>
                  </a:lnTo>
                  <a:cubicBezTo>
                    <a:pt x="151333" y="368005"/>
                    <a:pt x="161728" y="379808"/>
                    <a:pt x="185574" y="379808"/>
                  </a:cubicBezTo>
                  <a:cubicBezTo>
                    <a:pt x="205140" y="379808"/>
                    <a:pt x="222567" y="374966"/>
                    <a:pt x="238159" y="366795"/>
                  </a:cubicBezTo>
                  <a:lnTo>
                    <a:pt x="238159" y="451230"/>
                  </a:lnTo>
                  <a:cubicBezTo>
                    <a:pt x="215841" y="464243"/>
                    <a:pt x="189854" y="472717"/>
                    <a:pt x="154085" y="472717"/>
                  </a:cubicBezTo>
                  <a:cubicBezTo>
                    <a:pt x="88965" y="472717"/>
                    <a:pt x="44941" y="446993"/>
                    <a:pt x="44941" y="361044"/>
                  </a:cubicBezTo>
                </a:path>
              </a:pathLst>
            </a:custGeom>
            <a:solidFill>
              <a:schemeClr val="bg1"/>
            </a:solidFill>
            <a:ln w="30559"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BE86F5C5-AD2C-B95A-B38B-F03333CDAB71}"/>
                </a:ext>
              </a:extLst>
            </p:cNvPr>
            <p:cNvSpPr/>
            <p:nvPr/>
          </p:nvSpPr>
          <p:spPr>
            <a:xfrm>
              <a:off x="8652575" y="3100059"/>
              <a:ext cx="348830" cy="386768"/>
            </a:xfrm>
            <a:custGeom>
              <a:avLst/>
              <a:gdLst>
                <a:gd name="connsiteX0" fmla="*/ 306 w 348830"/>
                <a:gd name="connsiteY0" fmla="*/ 194897 h 386768"/>
                <a:gd name="connsiteX1" fmla="*/ 306 w 348830"/>
                <a:gd name="connsiteY1" fmla="*/ 193384 h 386768"/>
                <a:gd name="connsiteX2" fmla="*/ 196886 w 348830"/>
                <a:gd name="connsiteY2" fmla="*/ 0 h 386768"/>
                <a:gd name="connsiteX3" fmla="*/ 346691 w 348830"/>
                <a:gd name="connsiteY3" fmla="*/ 62343 h 386768"/>
                <a:gd name="connsiteX4" fmla="*/ 281572 w 348830"/>
                <a:gd name="connsiteY4" fmla="*/ 131647 h 386768"/>
                <a:gd name="connsiteX5" fmla="*/ 196275 w 348830"/>
                <a:gd name="connsiteY5" fmla="*/ 90791 h 386768"/>
                <a:gd name="connsiteX6" fmla="*/ 105169 w 348830"/>
                <a:gd name="connsiteY6" fmla="*/ 191871 h 386768"/>
                <a:gd name="connsiteX7" fmla="*/ 105169 w 348830"/>
                <a:gd name="connsiteY7" fmla="*/ 193384 h 386768"/>
                <a:gd name="connsiteX8" fmla="*/ 200249 w 348830"/>
                <a:gd name="connsiteY8" fmla="*/ 295978 h 386768"/>
                <a:gd name="connsiteX9" fmla="*/ 286463 w 348830"/>
                <a:gd name="connsiteY9" fmla="*/ 256635 h 386768"/>
                <a:gd name="connsiteX10" fmla="*/ 348831 w 348830"/>
                <a:gd name="connsiteY10" fmla="*/ 318978 h 386768"/>
                <a:gd name="connsiteX11" fmla="*/ 195358 w 348830"/>
                <a:gd name="connsiteY11" fmla="*/ 386768 h 386768"/>
                <a:gd name="connsiteX12" fmla="*/ 0 w 348830"/>
                <a:gd name="connsiteY12"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8830" h="386768">
                  <a:moveTo>
                    <a:pt x="306" y="194897"/>
                  </a:moveTo>
                  <a:lnTo>
                    <a:pt x="306" y="193384"/>
                  </a:lnTo>
                  <a:cubicBezTo>
                    <a:pt x="306" y="87462"/>
                    <a:pt x="82240" y="0"/>
                    <a:pt x="196886" y="0"/>
                  </a:cubicBezTo>
                  <a:cubicBezTo>
                    <a:pt x="267508" y="0"/>
                    <a:pt x="311838" y="23606"/>
                    <a:pt x="346691" y="62343"/>
                  </a:cubicBezTo>
                  <a:lnTo>
                    <a:pt x="281572" y="131647"/>
                  </a:lnTo>
                  <a:cubicBezTo>
                    <a:pt x="257725" y="106830"/>
                    <a:pt x="233879" y="90791"/>
                    <a:pt x="196275" y="90791"/>
                  </a:cubicBezTo>
                  <a:cubicBezTo>
                    <a:pt x="143079" y="90791"/>
                    <a:pt x="105169" y="137397"/>
                    <a:pt x="105169" y="191871"/>
                  </a:cubicBezTo>
                  <a:lnTo>
                    <a:pt x="105169" y="193384"/>
                  </a:lnTo>
                  <a:cubicBezTo>
                    <a:pt x="105169" y="250280"/>
                    <a:pt x="142162" y="295978"/>
                    <a:pt x="200249" y="295978"/>
                  </a:cubicBezTo>
                  <a:cubicBezTo>
                    <a:pt x="236019" y="295978"/>
                    <a:pt x="260477" y="280846"/>
                    <a:pt x="286463" y="256635"/>
                  </a:cubicBezTo>
                  <a:lnTo>
                    <a:pt x="348831" y="318978"/>
                  </a:lnTo>
                  <a:cubicBezTo>
                    <a:pt x="312450" y="358321"/>
                    <a:pt x="270260" y="386768"/>
                    <a:pt x="195358" y="386768"/>
                  </a:cubicBezTo>
                  <a:cubicBezTo>
                    <a:pt x="82545" y="386768"/>
                    <a:pt x="0" y="300820"/>
                    <a:pt x="0" y="194897"/>
                  </a:cubicBezTo>
                </a:path>
              </a:pathLst>
            </a:custGeom>
            <a:solidFill>
              <a:schemeClr val="bg1"/>
            </a:solidFill>
            <a:ln w="30559"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D77290FC-263B-94CA-7458-6A703BE1BE10}"/>
                </a:ext>
              </a:extLst>
            </p:cNvPr>
            <p:cNvSpPr/>
            <p:nvPr/>
          </p:nvSpPr>
          <p:spPr>
            <a:xfrm>
              <a:off x="9027392" y="3102783"/>
              <a:ext cx="345467" cy="382531"/>
            </a:xfrm>
            <a:custGeom>
              <a:avLst/>
              <a:gdLst>
                <a:gd name="connsiteX0" fmla="*/ 0 w 345467"/>
                <a:gd name="connsiteY0" fmla="*/ 269346 h 382531"/>
                <a:gd name="connsiteX1" fmla="*/ 0 w 345467"/>
                <a:gd name="connsiteY1" fmla="*/ 268135 h 382531"/>
                <a:gd name="connsiteX2" fmla="*/ 151333 w 345467"/>
                <a:gd name="connsiteY2" fmla="*/ 149502 h 382531"/>
                <a:gd name="connsiteX3" fmla="*/ 243051 w 345467"/>
                <a:gd name="connsiteY3" fmla="*/ 164634 h 382531"/>
                <a:gd name="connsiteX4" fmla="*/ 243051 w 345467"/>
                <a:gd name="connsiteY4" fmla="*/ 158278 h 382531"/>
                <a:gd name="connsiteX5" fmla="*/ 162645 w 345467"/>
                <a:gd name="connsiteY5" fmla="*/ 90488 h 382531"/>
                <a:gd name="connsiteX6" fmla="*/ 59005 w 345467"/>
                <a:gd name="connsiteY6" fmla="*/ 110462 h 382531"/>
                <a:gd name="connsiteX7" fmla="*/ 32407 w 345467"/>
                <a:gd name="connsiteY7" fmla="*/ 29961 h 382531"/>
                <a:gd name="connsiteX8" fmla="*/ 177931 w 345467"/>
                <a:gd name="connsiteY8" fmla="*/ 0 h 382531"/>
                <a:gd name="connsiteX9" fmla="*/ 304807 w 345467"/>
                <a:gd name="connsiteY9" fmla="*/ 41461 h 382531"/>
                <a:gd name="connsiteX10" fmla="*/ 345468 w 345467"/>
                <a:gd name="connsiteY10" fmla="*/ 160094 h 382531"/>
                <a:gd name="connsiteX11" fmla="*/ 345468 w 345467"/>
                <a:gd name="connsiteY11" fmla="*/ 375571 h 382531"/>
                <a:gd name="connsiteX12" fmla="*/ 242439 w 345467"/>
                <a:gd name="connsiteY12" fmla="*/ 375571 h 382531"/>
                <a:gd name="connsiteX13" fmla="*/ 242439 w 345467"/>
                <a:gd name="connsiteY13" fmla="*/ 335320 h 382531"/>
                <a:gd name="connsiteX14" fmla="*/ 129015 w 345467"/>
                <a:gd name="connsiteY14" fmla="*/ 382532 h 382531"/>
                <a:gd name="connsiteX15" fmla="*/ 306 w 345467"/>
                <a:gd name="connsiteY15" fmla="*/ 268741 h 382531"/>
                <a:gd name="connsiteX16" fmla="*/ 244579 w 345467"/>
                <a:gd name="connsiteY16" fmla="*/ 244530 h 382531"/>
                <a:gd name="connsiteX17" fmla="*/ 244579 w 345467"/>
                <a:gd name="connsiteY17" fmla="*/ 225766 h 382531"/>
                <a:gd name="connsiteX18" fmla="*/ 176709 w 345467"/>
                <a:gd name="connsiteY18" fmla="*/ 211845 h 382531"/>
                <a:gd name="connsiteX19" fmla="*/ 103335 w 345467"/>
                <a:gd name="connsiteY19" fmla="*/ 262990 h 382531"/>
                <a:gd name="connsiteX20" fmla="*/ 103335 w 345467"/>
                <a:gd name="connsiteY20" fmla="*/ 264504 h 382531"/>
                <a:gd name="connsiteX21" fmla="*/ 161422 w 345467"/>
                <a:gd name="connsiteY21" fmla="*/ 309596 h 382531"/>
                <a:gd name="connsiteX22" fmla="*/ 244579 w 345467"/>
                <a:gd name="connsiteY22" fmla="*/ 244530 h 38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5467" h="382531">
                  <a:moveTo>
                    <a:pt x="0" y="269346"/>
                  </a:moveTo>
                  <a:lnTo>
                    <a:pt x="0" y="268135"/>
                  </a:lnTo>
                  <a:cubicBezTo>
                    <a:pt x="0" y="187029"/>
                    <a:pt x="62368" y="149502"/>
                    <a:pt x="151333" y="149502"/>
                  </a:cubicBezTo>
                  <a:cubicBezTo>
                    <a:pt x="189243" y="149502"/>
                    <a:pt x="216452" y="155857"/>
                    <a:pt x="243051" y="164634"/>
                  </a:cubicBezTo>
                  <a:lnTo>
                    <a:pt x="243051" y="158278"/>
                  </a:lnTo>
                  <a:cubicBezTo>
                    <a:pt x="243051" y="114699"/>
                    <a:pt x="215841" y="90488"/>
                    <a:pt x="162645" y="90488"/>
                  </a:cubicBezTo>
                  <a:cubicBezTo>
                    <a:pt x="121984" y="90488"/>
                    <a:pt x="93246" y="98054"/>
                    <a:pt x="59005" y="110462"/>
                  </a:cubicBezTo>
                  <a:lnTo>
                    <a:pt x="32407" y="29961"/>
                  </a:lnTo>
                  <a:cubicBezTo>
                    <a:pt x="73680" y="11803"/>
                    <a:pt x="114341" y="0"/>
                    <a:pt x="177931" y="0"/>
                  </a:cubicBezTo>
                  <a:cubicBezTo>
                    <a:pt x="236019" y="0"/>
                    <a:pt x="278209" y="15132"/>
                    <a:pt x="304807" y="41461"/>
                  </a:cubicBezTo>
                  <a:cubicBezTo>
                    <a:pt x="332933" y="69304"/>
                    <a:pt x="345468" y="110159"/>
                    <a:pt x="345468" y="160094"/>
                  </a:cubicBezTo>
                  <a:lnTo>
                    <a:pt x="345468" y="375571"/>
                  </a:lnTo>
                  <a:lnTo>
                    <a:pt x="242439" y="375571"/>
                  </a:lnTo>
                  <a:lnTo>
                    <a:pt x="242439" y="335320"/>
                  </a:lnTo>
                  <a:cubicBezTo>
                    <a:pt x="216452" y="363768"/>
                    <a:pt x="180683" y="382532"/>
                    <a:pt x="129015" y="382532"/>
                  </a:cubicBezTo>
                  <a:cubicBezTo>
                    <a:pt x="58393" y="382532"/>
                    <a:pt x="306" y="342281"/>
                    <a:pt x="306" y="268741"/>
                  </a:cubicBezTo>
                  <a:moveTo>
                    <a:pt x="244579" y="244530"/>
                  </a:moveTo>
                  <a:lnTo>
                    <a:pt x="244579" y="225766"/>
                  </a:lnTo>
                  <a:cubicBezTo>
                    <a:pt x="226541" y="217595"/>
                    <a:pt x="202389" y="211845"/>
                    <a:pt x="176709" y="211845"/>
                  </a:cubicBezTo>
                  <a:cubicBezTo>
                    <a:pt x="131156" y="211845"/>
                    <a:pt x="103335" y="230003"/>
                    <a:pt x="103335" y="262990"/>
                  </a:cubicBezTo>
                  <a:lnTo>
                    <a:pt x="103335" y="264504"/>
                  </a:lnTo>
                  <a:cubicBezTo>
                    <a:pt x="103335" y="292951"/>
                    <a:pt x="127181" y="309596"/>
                    <a:pt x="161422" y="309596"/>
                  </a:cubicBezTo>
                  <a:cubicBezTo>
                    <a:pt x="211255" y="309596"/>
                    <a:pt x="244579" y="282662"/>
                    <a:pt x="244579" y="244530"/>
                  </a:cubicBezTo>
                </a:path>
              </a:pathLst>
            </a:custGeom>
            <a:solidFill>
              <a:schemeClr val="bg1"/>
            </a:solidFill>
            <a:ln w="30559"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CA1BE116-4B4B-AFB4-072B-E3F97CE50B93}"/>
                </a:ext>
              </a:extLst>
            </p:cNvPr>
            <p:cNvSpPr/>
            <p:nvPr/>
          </p:nvSpPr>
          <p:spPr>
            <a:xfrm>
              <a:off x="9412298" y="3011992"/>
              <a:ext cx="239687" cy="472717"/>
            </a:xfrm>
            <a:custGeom>
              <a:avLst/>
              <a:gdLst>
                <a:gd name="connsiteX0" fmla="*/ 44941 w 239687"/>
                <a:gd name="connsiteY0" fmla="*/ 361347 h 472717"/>
                <a:gd name="connsiteX1" fmla="*/ 44941 w 239687"/>
                <a:gd name="connsiteY1" fmla="*/ 185213 h 472717"/>
                <a:gd name="connsiteX2" fmla="*/ 0 w 239687"/>
                <a:gd name="connsiteY2" fmla="*/ 185213 h 472717"/>
                <a:gd name="connsiteX3" fmla="*/ 0 w 239687"/>
                <a:gd name="connsiteY3" fmla="*/ 95028 h 472717"/>
                <a:gd name="connsiteX4" fmla="*/ 44941 w 239687"/>
                <a:gd name="connsiteY4" fmla="*/ 95028 h 472717"/>
                <a:gd name="connsiteX5" fmla="*/ 44941 w 239687"/>
                <a:gd name="connsiteY5" fmla="*/ 0 h 472717"/>
                <a:gd name="connsiteX6" fmla="*/ 151333 w 239687"/>
                <a:gd name="connsiteY6" fmla="*/ 0 h 472717"/>
                <a:gd name="connsiteX7" fmla="*/ 151333 w 239687"/>
                <a:gd name="connsiteY7" fmla="*/ 95028 h 472717"/>
                <a:gd name="connsiteX8" fmla="*/ 239687 w 239687"/>
                <a:gd name="connsiteY8" fmla="*/ 95028 h 472717"/>
                <a:gd name="connsiteX9" fmla="*/ 239687 w 239687"/>
                <a:gd name="connsiteY9" fmla="*/ 185213 h 472717"/>
                <a:gd name="connsiteX10" fmla="*/ 151333 w 239687"/>
                <a:gd name="connsiteY10" fmla="*/ 185213 h 472717"/>
                <a:gd name="connsiteX11" fmla="*/ 151333 w 239687"/>
                <a:gd name="connsiteY11" fmla="*/ 343794 h 472717"/>
                <a:gd name="connsiteX12" fmla="*/ 185574 w 239687"/>
                <a:gd name="connsiteY12" fmla="*/ 379808 h 472717"/>
                <a:gd name="connsiteX13" fmla="*/ 238159 w 239687"/>
                <a:gd name="connsiteY13" fmla="*/ 366795 h 472717"/>
                <a:gd name="connsiteX14" fmla="*/ 238159 w 239687"/>
                <a:gd name="connsiteY14" fmla="*/ 451230 h 472717"/>
                <a:gd name="connsiteX15" fmla="*/ 154085 w 239687"/>
                <a:gd name="connsiteY15" fmla="*/ 472717 h 472717"/>
                <a:gd name="connsiteX16" fmla="*/ 44941 w 239687"/>
                <a:gd name="connsiteY16" fmla="*/ 361044 h 47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9687" h="472717">
                  <a:moveTo>
                    <a:pt x="44941" y="361347"/>
                  </a:moveTo>
                  <a:lnTo>
                    <a:pt x="44941" y="185213"/>
                  </a:lnTo>
                  <a:lnTo>
                    <a:pt x="0" y="185213"/>
                  </a:lnTo>
                  <a:lnTo>
                    <a:pt x="0" y="95028"/>
                  </a:lnTo>
                  <a:lnTo>
                    <a:pt x="44941" y="95028"/>
                  </a:lnTo>
                  <a:lnTo>
                    <a:pt x="44941" y="0"/>
                  </a:lnTo>
                  <a:lnTo>
                    <a:pt x="151333" y="0"/>
                  </a:lnTo>
                  <a:lnTo>
                    <a:pt x="151333" y="95028"/>
                  </a:lnTo>
                  <a:lnTo>
                    <a:pt x="239687" y="95028"/>
                  </a:lnTo>
                  <a:lnTo>
                    <a:pt x="239687" y="185213"/>
                  </a:lnTo>
                  <a:lnTo>
                    <a:pt x="151333" y="185213"/>
                  </a:lnTo>
                  <a:lnTo>
                    <a:pt x="151333" y="343794"/>
                  </a:lnTo>
                  <a:cubicBezTo>
                    <a:pt x="151333" y="368005"/>
                    <a:pt x="161728" y="379808"/>
                    <a:pt x="185574" y="379808"/>
                  </a:cubicBezTo>
                  <a:cubicBezTo>
                    <a:pt x="205141" y="379808"/>
                    <a:pt x="222567" y="374966"/>
                    <a:pt x="238159" y="366795"/>
                  </a:cubicBezTo>
                  <a:lnTo>
                    <a:pt x="238159" y="451230"/>
                  </a:lnTo>
                  <a:cubicBezTo>
                    <a:pt x="215841" y="464243"/>
                    <a:pt x="189854" y="472717"/>
                    <a:pt x="154085" y="472717"/>
                  </a:cubicBezTo>
                  <a:cubicBezTo>
                    <a:pt x="88965" y="472717"/>
                    <a:pt x="44941" y="446993"/>
                    <a:pt x="44941" y="361044"/>
                  </a:cubicBezTo>
                </a:path>
              </a:pathLst>
            </a:custGeom>
            <a:solidFill>
              <a:schemeClr val="bg1"/>
            </a:solidFill>
            <a:ln w="30559"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357C8515-8AE2-635D-C260-9108CF9AEC77}"/>
                </a:ext>
              </a:extLst>
            </p:cNvPr>
            <p:cNvSpPr/>
            <p:nvPr/>
          </p:nvSpPr>
          <p:spPr>
            <a:xfrm>
              <a:off x="9686838" y="3102783"/>
              <a:ext cx="345467" cy="382531"/>
            </a:xfrm>
            <a:custGeom>
              <a:avLst/>
              <a:gdLst>
                <a:gd name="connsiteX0" fmla="*/ 0 w 345467"/>
                <a:gd name="connsiteY0" fmla="*/ 269346 h 382531"/>
                <a:gd name="connsiteX1" fmla="*/ 0 w 345467"/>
                <a:gd name="connsiteY1" fmla="*/ 268135 h 382531"/>
                <a:gd name="connsiteX2" fmla="*/ 151333 w 345467"/>
                <a:gd name="connsiteY2" fmla="*/ 149502 h 382531"/>
                <a:gd name="connsiteX3" fmla="*/ 243051 w 345467"/>
                <a:gd name="connsiteY3" fmla="*/ 164634 h 382531"/>
                <a:gd name="connsiteX4" fmla="*/ 243051 w 345467"/>
                <a:gd name="connsiteY4" fmla="*/ 158278 h 382531"/>
                <a:gd name="connsiteX5" fmla="*/ 162645 w 345467"/>
                <a:gd name="connsiteY5" fmla="*/ 90488 h 382531"/>
                <a:gd name="connsiteX6" fmla="*/ 59005 w 345467"/>
                <a:gd name="connsiteY6" fmla="*/ 110462 h 382531"/>
                <a:gd name="connsiteX7" fmla="*/ 32407 w 345467"/>
                <a:gd name="connsiteY7" fmla="*/ 29961 h 382531"/>
                <a:gd name="connsiteX8" fmla="*/ 177931 w 345467"/>
                <a:gd name="connsiteY8" fmla="*/ 0 h 382531"/>
                <a:gd name="connsiteX9" fmla="*/ 304807 w 345467"/>
                <a:gd name="connsiteY9" fmla="*/ 41461 h 382531"/>
                <a:gd name="connsiteX10" fmla="*/ 345468 w 345467"/>
                <a:gd name="connsiteY10" fmla="*/ 160094 h 382531"/>
                <a:gd name="connsiteX11" fmla="*/ 345468 w 345467"/>
                <a:gd name="connsiteY11" fmla="*/ 375571 h 382531"/>
                <a:gd name="connsiteX12" fmla="*/ 242439 w 345467"/>
                <a:gd name="connsiteY12" fmla="*/ 375571 h 382531"/>
                <a:gd name="connsiteX13" fmla="*/ 242439 w 345467"/>
                <a:gd name="connsiteY13" fmla="*/ 335320 h 382531"/>
                <a:gd name="connsiteX14" fmla="*/ 129015 w 345467"/>
                <a:gd name="connsiteY14" fmla="*/ 382532 h 382531"/>
                <a:gd name="connsiteX15" fmla="*/ 306 w 345467"/>
                <a:gd name="connsiteY15" fmla="*/ 268741 h 382531"/>
                <a:gd name="connsiteX16" fmla="*/ 244579 w 345467"/>
                <a:gd name="connsiteY16" fmla="*/ 244530 h 382531"/>
                <a:gd name="connsiteX17" fmla="*/ 244579 w 345467"/>
                <a:gd name="connsiteY17" fmla="*/ 225766 h 382531"/>
                <a:gd name="connsiteX18" fmla="*/ 176709 w 345467"/>
                <a:gd name="connsiteY18" fmla="*/ 211845 h 382531"/>
                <a:gd name="connsiteX19" fmla="*/ 103335 w 345467"/>
                <a:gd name="connsiteY19" fmla="*/ 262990 h 382531"/>
                <a:gd name="connsiteX20" fmla="*/ 103335 w 345467"/>
                <a:gd name="connsiteY20" fmla="*/ 264504 h 382531"/>
                <a:gd name="connsiteX21" fmla="*/ 161422 w 345467"/>
                <a:gd name="connsiteY21" fmla="*/ 309596 h 382531"/>
                <a:gd name="connsiteX22" fmla="*/ 244579 w 345467"/>
                <a:gd name="connsiteY22" fmla="*/ 244530 h 38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5467" h="382531">
                  <a:moveTo>
                    <a:pt x="0" y="269346"/>
                  </a:moveTo>
                  <a:lnTo>
                    <a:pt x="0" y="268135"/>
                  </a:lnTo>
                  <a:cubicBezTo>
                    <a:pt x="0" y="187029"/>
                    <a:pt x="62368" y="149502"/>
                    <a:pt x="151333" y="149502"/>
                  </a:cubicBezTo>
                  <a:cubicBezTo>
                    <a:pt x="189243" y="149502"/>
                    <a:pt x="216452" y="155857"/>
                    <a:pt x="243051" y="164634"/>
                  </a:cubicBezTo>
                  <a:lnTo>
                    <a:pt x="243051" y="158278"/>
                  </a:lnTo>
                  <a:cubicBezTo>
                    <a:pt x="243051" y="114699"/>
                    <a:pt x="215841" y="90488"/>
                    <a:pt x="162645" y="90488"/>
                  </a:cubicBezTo>
                  <a:cubicBezTo>
                    <a:pt x="121984" y="90488"/>
                    <a:pt x="93246" y="98054"/>
                    <a:pt x="59005" y="110462"/>
                  </a:cubicBezTo>
                  <a:lnTo>
                    <a:pt x="32407" y="29961"/>
                  </a:lnTo>
                  <a:cubicBezTo>
                    <a:pt x="73680" y="11803"/>
                    <a:pt x="114341" y="0"/>
                    <a:pt x="177931" y="0"/>
                  </a:cubicBezTo>
                  <a:cubicBezTo>
                    <a:pt x="236019" y="0"/>
                    <a:pt x="278209" y="15132"/>
                    <a:pt x="304807" y="41461"/>
                  </a:cubicBezTo>
                  <a:cubicBezTo>
                    <a:pt x="332628" y="69304"/>
                    <a:pt x="345468" y="110159"/>
                    <a:pt x="345468" y="160094"/>
                  </a:cubicBezTo>
                  <a:lnTo>
                    <a:pt x="345468" y="375571"/>
                  </a:lnTo>
                  <a:lnTo>
                    <a:pt x="242439" y="375571"/>
                  </a:lnTo>
                  <a:lnTo>
                    <a:pt x="242439" y="335320"/>
                  </a:lnTo>
                  <a:cubicBezTo>
                    <a:pt x="216452" y="363768"/>
                    <a:pt x="180683" y="382532"/>
                    <a:pt x="129015" y="382532"/>
                  </a:cubicBezTo>
                  <a:cubicBezTo>
                    <a:pt x="58393" y="382532"/>
                    <a:pt x="306" y="342281"/>
                    <a:pt x="306" y="268741"/>
                  </a:cubicBezTo>
                  <a:moveTo>
                    <a:pt x="244579" y="244530"/>
                  </a:moveTo>
                  <a:lnTo>
                    <a:pt x="244579" y="225766"/>
                  </a:lnTo>
                  <a:cubicBezTo>
                    <a:pt x="226541" y="217595"/>
                    <a:pt x="202389" y="211845"/>
                    <a:pt x="176709" y="211845"/>
                  </a:cubicBezTo>
                  <a:cubicBezTo>
                    <a:pt x="131156" y="211845"/>
                    <a:pt x="103335" y="230003"/>
                    <a:pt x="103335" y="262990"/>
                  </a:cubicBezTo>
                  <a:lnTo>
                    <a:pt x="103335" y="264504"/>
                  </a:lnTo>
                  <a:cubicBezTo>
                    <a:pt x="103335" y="292951"/>
                    <a:pt x="127181" y="309596"/>
                    <a:pt x="161422" y="309596"/>
                  </a:cubicBezTo>
                  <a:cubicBezTo>
                    <a:pt x="211255" y="309596"/>
                    <a:pt x="244579" y="282662"/>
                    <a:pt x="244579" y="244530"/>
                  </a:cubicBezTo>
                </a:path>
              </a:pathLst>
            </a:custGeom>
            <a:solidFill>
              <a:schemeClr val="bg1"/>
            </a:solidFill>
            <a:ln w="30559"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491D120B-87CE-EC42-C032-A690E0885785}"/>
                </a:ext>
              </a:extLst>
            </p:cNvPr>
            <p:cNvSpPr/>
            <p:nvPr/>
          </p:nvSpPr>
          <p:spPr>
            <a:xfrm>
              <a:off x="10107208" y="2972952"/>
              <a:ext cx="106391" cy="505704"/>
            </a:xfrm>
            <a:custGeom>
              <a:avLst/>
              <a:gdLst>
                <a:gd name="connsiteX0" fmla="*/ 0 w 106391"/>
                <a:gd name="connsiteY0" fmla="*/ 0 h 505704"/>
                <a:gd name="connsiteX1" fmla="*/ 106392 w 106391"/>
                <a:gd name="connsiteY1" fmla="*/ 0 h 505704"/>
                <a:gd name="connsiteX2" fmla="*/ 106392 w 106391"/>
                <a:gd name="connsiteY2" fmla="*/ 505704 h 505704"/>
                <a:gd name="connsiteX3" fmla="*/ 0 w 106391"/>
                <a:gd name="connsiteY3" fmla="*/ 505704 h 505704"/>
              </a:gdLst>
              <a:ahLst/>
              <a:cxnLst>
                <a:cxn ang="0">
                  <a:pos x="connsiteX0" y="connsiteY0"/>
                </a:cxn>
                <a:cxn ang="0">
                  <a:pos x="connsiteX1" y="connsiteY1"/>
                </a:cxn>
                <a:cxn ang="0">
                  <a:pos x="connsiteX2" y="connsiteY2"/>
                </a:cxn>
                <a:cxn ang="0">
                  <a:pos x="connsiteX3" y="connsiteY3"/>
                </a:cxn>
              </a:cxnLst>
              <a:rect l="l" t="t" r="r" b="b"/>
              <a:pathLst>
                <a:path w="106391" h="505704">
                  <a:moveTo>
                    <a:pt x="0" y="0"/>
                  </a:moveTo>
                  <a:lnTo>
                    <a:pt x="106392" y="0"/>
                  </a:lnTo>
                  <a:lnTo>
                    <a:pt x="106392" y="505704"/>
                  </a:lnTo>
                  <a:lnTo>
                    <a:pt x="0" y="505704"/>
                  </a:lnTo>
                  <a:close/>
                </a:path>
              </a:pathLst>
            </a:custGeom>
            <a:solidFill>
              <a:schemeClr val="bg1"/>
            </a:solidFill>
            <a:ln w="30559"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126E5880-0285-8D04-79F6-170F6AB234E4}"/>
                </a:ext>
              </a:extLst>
            </p:cNvPr>
            <p:cNvSpPr/>
            <p:nvPr/>
          </p:nvSpPr>
          <p:spPr>
            <a:xfrm>
              <a:off x="10259153" y="3107020"/>
              <a:ext cx="390714" cy="484519"/>
            </a:xfrm>
            <a:custGeom>
              <a:avLst/>
              <a:gdLst>
                <a:gd name="connsiteX0" fmla="*/ 280043 w 390714"/>
                <a:gd name="connsiteY0" fmla="*/ 303 h 484519"/>
                <a:gd name="connsiteX1" fmla="*/ 390715 w 390714"/>
                <a:gd name="connsiteY1" fmla="*/ 303 h 484519"/>
                <a:gd name="connsiteX2" fmla="*/ 246414 w 390714"/>
                <a:gd name="connsiteY2" fmla="*/ 380716 h 484519"/>
                <a:gd name="connsiteX3" fmla="*/ 123207 w 390714"/>
                <a:gd name="connsiteY3" fmla="*/ 484520 h 484519"/>
                <a:gd name="connsiteX4" fmla="*/ 28738 w 390714"/>
                <a:gd name="connsiteY4" fmla="*/ 458796 h 484519"/>
                <a:gd name="connsiteX5" fmla="*/ 64508 w 390714"/>
                <a:gd name="connsiteY5" fmla="*/ 382532 h 484519"/>
                <a:gd name="connsiteX6" fmla="*/ 110061 w 390714"/>
                <a:gd name="connsiteY6" fmla="*/ 397058 h 484519"/>
                <a:gd name="connsiteX7" fmla="*/ 147053 w 390714"/>
                <a:gd name="connsiteY7" fmla="*/ 372847 h 484519"/>
                <a:gd name="connsiteX8" fmla="*/ 0 w 390714"/>
                <a:gd name="connsiteY8" fmla="*/ 0 h 484519"/>
                <a:gd name="connsiteX9" fmla="*/ 112812 w 390714"/>
                <a:gd name="connsiteY9" fmla="*/ 0 h 484519"/>
                <a:gd name="connsiteX10" fmla="*/ 198109 w 390714"/>
                <a:gd name="connsiteY10" fmla="*/ 253004 h 484519"/>
                <a:gd name="connsiteX11" fmla="*/ 280043 w 390714"/>
                <a:gd name="connsiteY11" fmla="*/ 0 h 484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0714" h="484519">
                  <a:moveTo>
                    <a:pt x="280043" y="303"/>
                  </a:moveTo>
                  <a:lnTo>
                    <a:pt x="390715" y="303"/>
                  </a:lnTo>
                  <a:lnTo>
                    <a:pt x="246414" y="380716"/>
                  </a:lnTo>
                  <a:cubicBezTo>
                    <a:pt x="217675" y="456375"/>
                    <a:pt x="186797" y="484520"/>
                    <a:pt x="123207" y="484520"/>
                  </a:cubicBezTo>
                  <a:cubicBezTo>
                    <a:pt x="84686" y="484520"/>
                    <a:pt x="55948" y="474835"/>
                    <a:pt x="28738" y="458796"/>
                  </a:cubicBezTo>
                  <a:lnTo>
                    <a:pt x="64508" y="382532"/>
                  </a:lnTo>
                  <a:cubicBezTo>
                    <a:pt x="78571" y="390703"/>
                    <a:pt x="95997" y="397058"/>
                    <a:pt x="110061" y="397058"/>
                  </a:cubicBezTo>
                  <a:cubicBezTo>
                    <a:pt x="128404" y="397058"/>
                    <a:pt x="138187" y="391611"/>
                    <a:pt x="147053" y="372847"/>
                  </a:cubicBezTo>
                  <a:lnTo>
                    <a:pt x="0" y="0"/>
                  </a:lnTo>
                  <a:lnTo>
                    <a:pt x="112812" y="0"/>
                  </a:lnTo>
                  <a:lnTo>
                    <a:pt x="198109" y="253004"/>
                  </a:lnTo>
                  <a:lnTo>
                    <a:pt x="280043" y="0"/>
                  </a:lnTo>
                  <a:close/>
                </a:path>
              </a:pathLst>
            </a:custGeom>
            <a:solidFill>
              <a:schemeClr val="bg1"/>
            </a:solidFill>
            <a:ln w="30559"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4E761A1E-1DE7-FA4D-E72D-5340C4B2B149}"/>
                </a:ext>
              </a:extLst>
            </p:cNvPr>
            <p:cNvSpPr/>
            <p:nvPr/>
          </p:nvSpPr>
          <p:spPr>
            <a:xfrm>
              <a:off x="10648339" y="3101572"/>
              <a:ext cx="305112" cy="384044"/>
            </a:xfrm>
            <a:custGeom>
              <a:avLst/>
              <a:gdLst>
                <a:gd name="connsiteX0" fmla="*/ 0 w 305112"/>
                <a:gd name="connsiteY0" fmla="*/ 328057 h 384044"/>
                <a:gd name="connsiteX1" fmla="*/ 45553 w 305112"/>
                <a:gd name="connsiteY1" fmla="*/ 258754 h 384044"/>
                <a:gd name="connsiteX2" fmla="*/ 163868 w 305112"/>
                <a:gd name="connsiteY2" fmla="*/ 303241 h 384044"/>
                <a:gd name="connsiteX3" fmla="*/ 208809 w 305112"/>
                <a:gd name="connsiteY3" fmla="*/ 275399 h 384044"/>
                <a:gd name="connsiteX4" fmla="*/ 208809 w 305112"/>
                <a:gd name="connsiteY4" fmla="*/ 273885 h 384044"/>
                <a:gd name="connsiteX5" fmla="*/ 131156 w 305112"/>
                <a:gd name="connsiteY5" fmla="*/ 230911 h 384044"/>
                <a:gd name="connsiteX6" fmla="*/ 19261 w 305112"/>
                <a:gd name="connsiteY6" fmla="*/ 119239 h 384044"/>
                <a:gd name="connsiteX7" fmla="*/ 19261 w 305112"/>
                <a:gd name="connsiteY7" fmla="*/ 117725 h 384044"/>
                <a:gd name="connsiteX8" fmla="*/ 156530 w 305112"/>
                <a:gd name="connsiteY8" fmla="*/ 0 h 384044"/>
                <a:gd name="connsiteX9" fmla="*/ 296552 w 305112"/>
                <a:gd name="connsiteY9" fmla="*/ 42974 h 384044"/>
                <a:gd name="connsiteX10" fmla="*/ 255891 w 305112"/>
                <a:gd name="connsiteY10" fmla="*/ 115607 h 384044"/>
                <a:gd name="connsiteX11" fmla="*/ 154391 w 305112"/>
                <a:gd name="connsiteY11" fmla="*/ 81106 h 384044"/>
                <a:gd name="connsiteX12" fmla="*/ 115258 w 305112"/>
                <a:gd name="connsiteY12" fmla="*/ 106830 h 384044"/>
                <a:gd name="connsiteX13" fmla="*/ 115258 w 305112"/>
                <a:gd name="connsiteY13" fmla="*/ 108041 h 384044"/>
                <a:gd name="connsiteX14" fmla="*/ 191689 w 305112"/>
                <a:gd name="connsiteY14" fmla="*/ 152528 h 384044"/>
                <a:gd name="connsiteX15" fmla="*/ 305112 w 305112"/>
                <a:gd name="connsiteY15" fmla="*/ 262688 h 384044"/>
                <a:gd name="connsiteX16" fmla="*/ 305112 w 305112"/>
                <a:gd name="connsiteY16" fmla="*/ 264201 h 384044"/>
                <a:gd name="connsiteX17" fmla="*/ 161728 w 305112"/>
                <a:gd name="connsiteY17" fmla="*/ 384045 h 384044"/>
                <a:gd name="connsiteX18" fmla="*/ 611 w 305112"/>
                <a:gd name="connsiteY18" fmla="*/ 327755 h 3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5112" h="384044">
                  <a:moveTo>
                    <a:pt x="0" y="328057"/>
                  </a:moveTo>
                  <a:lnTo>
                    <a:pt x="45553" y="258754"/>
                  </a:lnTo>
                  <a:cubicBezTo>
                    <a:pt x="86214" y="287807"/>
                    <a:pt x="128710" y="303241"/>
                    <a:pt x="163868" y="303241"/>
                  </a:cubicBezTo>
                  <a:cubicBezTo>
                    <a:pt x="194746" y="303241"/>
                    <a:pt x="208809" y="292044"/>
                    <a:pt x="208809" y="275399"/>
                  </a:cubicBezTo>
                  <a:lnTo>
                    <a:pt x="208809" y="273885"/>
                  </a:lnTo>
                  <a:cubicBezTo>
                    <a:pt x="208809" y="251188"/>
                    <a:pt x="172428" y="243319"/>
                    <a:pt x="131156" y="230911"/>
                  </a:cubicBezTo>
                  <a:cubicBezTo>
                    <a:pt x="78571" y="215779"/>
                    <a:pt x="19261" y="191568"/>
                    <a:pt x="19261" y="119239"/>
                  </a:cubicBezTo>
                  <a:lnTo>
                    <a:pt x="19261" y="117725"/>
                  </a:lnTo>
                  <a:cubicBezTo>
                    <a:pt x="19261" y="42066"/>
                    <a:pt x="81017" y="0"/>
                    <a:pt x="156530" y="0"/>
                  </a:cubicBezTo>
                  <a:cubicBezTo>
                    <a:pt x="204223" y="0"/>
                    <a:pt x="255891" y="16040"/>
                    <a:pt x="296552" y="42974"/>
                  </a:cubicBezTo>
                  <a:lnTo>
                    <a:pt x="255891" y="115607"/>
                  </a:lnTo>
                  <a:cubicBezTo>
                    <a:pt x="218898" y="94120"/>
                    <a:pt x="181600" y="81106"/>
                    <a:pt x="154391" y="81106"/>
                  </a:cubicBezTo>
                  <a:cubicBezTo>
                    <a:pt x="128404" y="81106"/>
                    <a:pt x="115258" y="92304"/>
                    <a:pt x="115258" y="106830"/>
                  </a:cubicBezTo>
                  <a:lnTo>
                    <a:pt x="115258" y="108041"/>
                  </a:lnTo>
                  <a:cubicBezTo>
                    <a:pt x="115258" y="128923"/>
                    <a:pt x="151028" y="138607"/>
                    <a:pt x="191689" y="152528"/>
                  </a:cubicBezTo>
                  <a:cubicBezTo>
                    <a:pt x="244273" y="169779"/>
                    <a:pt x="305112" y="194898"/>
                    <a:pt x="305112" y="262688"/>
                  </a:cubicBezTo>
                  <a:lnTo>
                    <a:pt x="305112" y="264201"/>
                  </a:lnTo>
                  <a:cubicBezTo>
                    <a:pt x="305112" y="346518"/>
                    <a:pt x="242745" y="384045"/>
                    <a:pt x="161728" y="384045"/>
                  </a:cubicBezTo>
                  <a:cubicBezTo>
                    <a:pt x="109143" y="384045"/>
                    <a:pt x="50444" y="366795"/>
                    <a:pt x="611" y="327755"/>
                  </a:cubicBezTo>
                </a:path>
              </a:pathLst>
            </a:custGeom>
            <a:solidFill>
              <a:schemeClr val="bg1"/>
            </a:solidFill>
            <a:ln w="30559"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9E2E4515-4487-2719-6376-8DC81400E3F5}"/>
                </a:ext>
              </a:extLst>
            </p:cNvPr>
            <p:cNvSpPr/>
            <p:nvPr/>
          </p:nvSpPr>
          <p:spPr>
            <a:xfrm>
              <a:off x="10973630" y="3011992"/>
              <a:ext cx="239687" cy="472717"/>
            </a:xfrm>
            <a:custGeom>
              <a:avLst/>
              <a:gdLst>
                <a:gd name="connsiteX0" fmla="*/ 44941 w 239687"/>
                <a:gd name="connsiteY0" fmla="*/ 361347 h 472717"/>
                <a:gd name="connsiteX1" fmla="*/ 44941 w 239687"/>
                <a:gd name="connsiteY1" fmla="*/ 185213 h 472717"/>
                <a:gd name="connsiteX2" fmla="*/ 0 w 239687"/>
                <a:gd name="connsiteY2" fmla="*/ 185213 h 472717"/>
                <a:gd name="connsiteX3" fmla="*/ 0 w 239687"/>
                <a:gd name="connsiteY3" fmla="*/ 95028 h 472717"/>
                <a:gd name="connsiteX4" fmla="*/ 44941 w 239687"/>
                <a:gd name="connsiteY4" fmla="*/ 95028 h 472717"/>
                <a:gd name="connsiteX5" fmla="*/ 44941 w 239687"/>
                <a:gd name="connsiteY5" fmla="*/ 0 h 472717"/>
                <a:gd name="connsiteX6" fmla="*/ 151333 w 239687"/>
                <a:gd name="connsiteY6" fmla="*/ 0 h 472717"/>
                <a:gd name="connsiteX7" fmla="*/ 151333 w 239687"/>
                <a:gd name="connsiteY7" fmla="*/ 95028 h 472717"/>
                <a:gd name="connsiteX8" fmla="*/ 239687 w 239687"/>
                <a:gd name="connsiteY8" fmla="*/ 95028 h 472717"/>
                <a:gd name="connsiteX9" fmla="*/ 239687 w 239687"/>
                <a:gd name="connsiteY9" fmla="*/ 185213 h 472717"/>
                <a:gd name="connsiteX10" fmla="*/ 151333 w 239687"/>
                <a:gd name="connsiteY10" fmla="*/ 185213 h 472717"/>
                <a:gd name="connsiteX11" fmla="*/ 151333 w 239687"/>
                <a:gd name="connsiteY11" fmla="*/ 343794 h 472717"/>
                <a:gd name="connsiteX12" fmla="*/ 185574 w 239687"/>
                <a:gd name="connsiteY12" fmla="*/ 379808 h 472717"/>
                <a:gd name="connsiteX13" fmla="*/ 238159 w 239687"/>
                <a:gd name="connsiteY13" fmla="*/ 366795 h 472717"/>
                <a:gd name="connsiteX14" fmla="*/ 238159 w 239687"/>
                <a:gd name="connsiteY14" fmla="*/ 451230 h 472717"/>
                <a:gd name="connsiteX15" fmla="*/ 154085 w 239687"/>
                <a:gd name="connsiteY15" fmla="*/ 472717 h 472717"/>
                <a:gd name="connsiteX16" fmla="*/ 44941 w 239687"/>
                <a:gd name="connsiteY16" fmla="*/ 361044 h 47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9687" h="472717">
                  <a:moveTo>
                    <a:pt x="44941" y="361347"/>
                  </a:moveTo>
                  <a:lnTo>
                    <a:pt x="44941" y="185213"/>
                  </a:lnTo>
                  <a:lnTo>
                    <a:pt x="0" y="185213"/>
                  </a:lnTo>
                  <a:lnTo>
                    <a:pt x="0" y="95028"/>
                  </a:lnTo>
                  <a:lnTo>
                    <a:pt x="44941" y="95028"/>
                  </a:lnTo>
                  <a:lnTo>
                    <a:pt x="44941" y="0"/>
                  </a:lnTo>
                  <a:lnTo>
                    <a:pt x="151333" y="0"/>
                  </a:lnTo>
                  <a:lnTo>
                    <a:pt x="151333" y="95028"/>
                  </a:lnTo>
                  <a:lnTo>
                    <a:pt x="239687" y="95028"/>
                  </a:lnTo>
                  <a:lnTo>
                    <a:pt x="239687" y="185213"/>
                  </a:lnTo>
                  <a:lnTo>
                    <a:pt x="151333" y="185213"/>
                  </a:lnTo>
                  <a:lnTo>
                    <a:pt x="151333" y="343794"/>
                  </a:lnTo>
                  <a:cubicBezTo>
                    <a:pt x="151333" y="368005"/>
                    <a:pt x="161728" y="379808"/>
                    <a:pt x="185574" y="379808"/>
                  </a:cubicBezTo>
                  <a:cubicBezTo>
                    <a:pt x="205141" y="379808"/>
                    <a:pt x="222567" y="374966"/>
                    <a:pt x="238159" y="366795"/>
                  </a:cubicBezTo>
                  <a:lnTo>
                    <a:pt x="238159" y="451230"/>
                  </a:lnTo>
                  <a:cubicBezTo>
                    <a:pt x="215841" y="464243"/>
                    <a:pt x="189855" y="472717"/>
                    <a:pt x="154085" y="472717"/>
                  </a:cubicBezTo>
                  <a:cubicBezTo>
                    <a:pt x="88966" y="472717"/>
                    <a:pt x="44941" y="446993"/>
                    <a:pt x="44941" y="361044"/>
                  </a:cubicBezTo>
                </a:path>
              </a:pathLst>
            </a:custGeom>
            <a:solidFill>
              <a:schemeClr val="bg1"/>
            </a:solidFill>
            <a:ln w="30559"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A5D9C513-A58D-76B7-EC7C-D36A98E4577A}"/>
                </a:ext>
              </a:extLst>
            </p:cNvPr>
            <p:cNvSpPr/>
            <p:nvPr/>
          </p:nvSpPr>
          <p:spPr>
            <a:xfrm>
              <a:off x="11241138" y="3101572"/>
              <a:ext cx="305112" cy="384044"/>
            </a:xfrm>
            <a:custGeom>
              <a:avLst/>
              <a:gdLst>
                <a:gd name="connsiteX0" fmla="*/ 0 w 305112"/>
                <a:gd name="connsiteY0" fmla="*/ 328057 h 384044"/>
                <a:gd name="connsiteX1" fmla="*/ 45553 w 305112"/>
                <a:gd name="connsiteY1" fmla="*/ 258754 h 384044"/>
                <a:gd name="connsiteX2" fmla="*/ 163868 w 305112"/>
                <a:gd name="connsiteY2" fmla="*/ 303241 h 384044"/>
                <a:gd name="connsiteX3" fmla="*/ 208809 w 305112"/>
                <a:gd name="connsiteY3" fmla="*/ 275399 h 384044"/>
                <a:gd name="connsiteX4" fmla="*/ 208809 w 305112"/>
                <a:gd name="connsiteY4" fmla="*/ 273885 h 384044"/>
                <a:gd name="connsiteX5" fmla="*/ 131155 w 305112"/>
                <a:gd name="connsiteY5" fmla="*/ 230911 h 384044"/>
                <a:gd name="connsiteX6" fmla="*/ 19261 w 305112"/>
                <a:gd name="connsiteY6" fmla="*/ 119239 h 384044"/>
                <a:gd name="connsiteX7" fmla="*/ 19261 w 305112"/>
                <a:gd name="connsiteY7" fmla="*/ 117725 h 384044"/>
                <a:gd name="connsiteX8" fmla="*/ 156530 w 305112"/>
                <a:gd name="connsiteY8" fmla="*/ 0 h 384044"/>
                <a:gd name="connsiteX9" fmla="*/ 296552 w 305112"/>
                <a:gd name="connsiteY9" fmla="*/ 42974 h 384044"/>
                <a:gd name="connsiteX10" fmla="*/ 255891 w 305112"/>
                <a:gd name="connsiteY10" fmla="*/ 115607 h 384044"/>
                <a:gd name="connsiteX11" fmla="*/ 154391 w 305112"/>
                <a:gd name="connsiteY11" fmla="*/ 81106 h 384044"/>
                <a:gd name="connsiteX12" fmla="*/ 115258 w 305112"/>
                <a:gd name="connsiteY12" fmla="*/ 106830 h 384044"/>
                <a:gd name="connsiteX13" fmla="*/ 115258 w 305112"/>
                <a:gd name="connsiteY13" fmla="*/ 108041 h 384044"/>
                <a:gd name="connsiteX14" fmla="*/ 191689 w 305112"/>
                <a:gd name="connsiteY14" fmla="*/ 152528 h 384044"/>
                <a:gd name="connsiteX15" fmla="*/ 305112 w 305112"/>
                <a:gd name="connsiteY15" fmla="*/ 262688 h 384044"/>
                <a:gd name="connsiteX16" fmla="*/ 305112 w 305112"/>
                <a:gd name="connsiteY16" fmla="*/ 264201 h 384044"/>
                <a:gd name="connsiteX17" fmla="*/ 161728 w 305112"/>
                <a:gd name="connsiteY17" fmla="*/ 384045 h 384044"/>
                <a:gd name="connsiteX18" fmla="*/ 612 w 305112"/>
                <a:gd name="connsiteY18" fmla="*/ 327755 h 3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5112" h="384044">
                  <a:moveTo>
                    <a:pt x="0" y="328057"/>
                  </a:moveTo>
                  <a:lnTo>
                    <a:pt x="45553" y="258754"/>
                  </a:lnTo>
                  <a:cubicBezTo>
                    <a:pt x="86214" y="287807"/>
                    <a:pt x="128710" y="303241"/>
                    <a:pt x="163868" y="303241"/>
                  </a:cubicBezTo>
                  <a:cubicBezTo>
                    <a:pt x="194746" y="303241"/>
                    <a:pt x="208809" y="292044"/>
                    <a:pt x="208809" y="275399"/>
                  </a:cubicBezTo>
                  <a:lnTo>
                    <a:pt x="208809" y="273885"/>
                  </a:lnTo>
                  <a:cubicBezTo>
                    <a:pt x="208809" y="251188"/>
                    <a:pt x="172428" y="243319"/>
                    <a:pt x="131155" y="230911"/>
                  </a:cubicBezTo>
                  <a:cubicBezTo>
                    <a:pt x="78571" y="215779"/>
                    <a:pt x="19261" y="191568"/>
                    <a:pt x="19261" y="119239"/>
                  </a:cubicBezTo>
                  <a:lnTo>
                    <a:pt x="19261" y="117725"/>
                  </a:lnTo>
                  <a:cubicBezTo>
                    <a:pt x="19261" y="42066"/>
                    <a:pt x="81017" y="0"/>
                    <a:pt x="156530" y="0"/>
                  </a:cubicBezTo>
                  <a:cubicBezTo>
                    <a:pt x="204223" y="0"/>
                    <a:pt x="255891" y="16040"/>
                    <a:pt x="296552" y="42974"/>
                  </a:cubicBezTo>
                  <a:lnTo>
                    <a:pt x="255891" y="115607"/>
                  </a:lnTo>
                  <a:cubicBezTo>
                    <a:pt x="218898" y="94120"/>
                    <a:pt x="181600" y="81106"/>
                    <a:pt x="154391" y="81106"/>
                  </a:cubicBezTo>
                  <a:cubicBezTo>
                    <a:pt x="128404" y="81106"/>
                    <a:pt x="115258" y="92304"/>
                    <a:pt x="115258" y="106830"/>
                  </a:cubicBezTo>
                  <a:lnTo>
                    <a:pt x="115258" y="108041"/>
                  </a:lnTo>
                  <a:cubicBezTo>
                    <a:pt x="115258" y="128923"/>
                    <a:pt x="151028" y="138607"/>
                    <a:pt x="191689" y="152528"/>
                  </a:cubicBezTo>
                  <a:cubicBezTo>
                    <a:pt x="244273" y="169779"/>
                    <a:pt x="305112" y="194898"/>
                    <a:pt x="305112" y="262688"/>
                  </a:cubicBezTo>
                  <a:lnTo>
                    <a:pt x="305112" y="264201"/>
                  </a:lnTo>
                  <a:cubicBezTo>
                    <a:pt x="305112" y="346518"/>
                    <a:pt x="242745" y="384045"/>
                    <a:pt x="161728" y="384045"/>
                  </a:cubicBezTo>
                  <a:cubicBezTo>
                    <a:pt x="109143" y="384045"/>
                    <a:pt x="50444" y="366795"/>
                    <a:pt x="612" y="327755"/>
                  </a:cubicBezTo>
                </a:path>
              </a:pathLst>
            </a:custGeom>
            <a:solidFill>
              <a:schemeClr val="bg1"/>
            </a:solidFill>
            <a:ln w="30559"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D2EE1709-DE57-5599-D3B4-F1B570F1C4BE}"/>
                </a:ext>
              </a:extLst>
            </p:cNvPr>
            <p:cNvSpPr/>
            <p:nvPr/>
          </p:nvSpPr>
          <p:spPr>
            <a:xfrm>
              <a:off x="7263823" y="2995347"/>
              <a:ext cx="1952506" cy="1173191"/>
            </a:xfrm>
            <a:custGeom>
              <a:avLst/>
              <a:gdLst>
                <a:gd name="connsiteX0" fmla="*/ 1952506 w 1952506"/>
                <a:gd name="connsiteY0" fmla="*/ 354084 h 1173191"/>
                <a:gd name="connsiteX1" fmla="*/ 549235 w 1952506"/>
                <a:gd name="connsiteY1" fmla="*/ 0 h 1173191"/>
              </a:gdLst>
              <a:ahLst/>
              <a:cxnLst>
                <a:cxn ang="0">
                  <a:pos x="connsiteX0" y="connsiteY0"/>
                </a:cxn>
                <a:cxn ang="0">
                  <a:pos x="connsiteX1" y="connsiteY1"/>
                </a:cxn>
              </a:cxnLst>
              <a:rect l="l" t="t" r="r" b="b"/>
              <a:pathLst>
                <a:path w="1952506" h="1173191">
                  <a:moveTo>
                    <a:pt x="1952506" y="354084"/>
                  </a:moveTo>
                  <a:cubicBezTo>
                    <a:pt x="572775" y="1380927"/>
                    <a:pt x="-790753" y="1628483"/>
                    <a:pt x="549235" y="0"/>
                  </a:cubicBezTo>
                </a:path>
              </a:pathLst>
            </a:custGeom>
            <a:noFill/>
            <a:ln w="20169" cap="flat">
              <a:solidFill>
                <a:srgbClr val="AABE3C"/>
              </a:solid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218C11D6-79A0-8C16-86CC-B1028B632E45}"/>
                </a:ext>
              </a:extLst>
            </p:cNvPr>
            <p:cNvSpPr/>
            <p:nvPr/>
          </p:nvSpPr>
          <p:spPr>
            <a:xfrm>
              <a:off x="7612503" y="2299285"/>
              <a:ext cx="762475" cy="754168"/>
            </a:xfrm>
            <a:custGeom>
              <a:avLst/>
              <a:gdLst>
                <a:gd name="connsiteX0" fmla="*/ 509030 w 762475"/>
                <a:gd name="connsiteY0" fmla="*/ 46001 h 754168"/>
                <a:gd name="connsiteX1" fmla="*/ 509947 w 762475"/>
                <a:gd name="connsiteY1" fmla="*/ 51145 h 754168"/>
                <a:gd name="connsiteX2" fmla="*/ 13758 w 762475"/>
                <a:gd name="connsiteY2" fmla="*/ 163121 h 754168"/>
                <a:gd name="connsiteX3" fmla="*/ 24152 w 762475"/>
                <a:gd name="connsiteY3" fmla="*/ 208213 h 754168"/>
                <a:gd name="connsiteX4" fmla="*/ 520342 w 762475"/>
                <a:gd name="connsiteY4" fmla="*/ 96238 h 754168"/>
                <a:gd name="connsiteX5" fmla="*/ 522176 w 762475"/>
                <a:gd name="connsiteY5" fmla="*/ 101080 h 754168"/>
                <a:gd name="connsiteX6" fmla="*/ 63591 w 762475"/>
                <a:gd name="connsiteY6" fmla="*/ 319583 h 754168"/>
                <a:gd name="connsiteX7" fmla="*/ 83768 w 762475"/>
                <a:gd name="connsiteY7" fmla="*/ 361044 h 754168"/>
                <a:gd name="connsiteX8" fmla="*/ 542354 w 762475"/>
                <a:gd name="connsiteY8" fmla="*/ 142239 h 754168"/>
                <a:gd name="connsiteX9" fmla="*/ 545105 w 762475"/>
                <a:gd name="connsiteY9" fmla="*/ 146778 h 754168"/>
                <a:gd name="connsiteX10" fmla="*/ 147053 w 762475"/>
                <a:gd name="connsiteY10" fmla="*/ 460914 h 754168"/>
                <a:gd name="connsiteX11" fmla="*/ 176097 w 762475"/>
                <a:gd name="connsiteY11" fmla="*/ 496928 h 754168"/>
                <a:gd name="connsiteX12" fmla="*/ 574149 w 762475"/>
                <a:gd name="connsiteY12" fmla="*/ 182792 h 754168"/>
                <a:gd name="connsiteX13" fmla="*/ 577818 w 762475"/>
                <a:gd name="connsiteY13" fmla="*/ 186424 h 754168"/>
                <a:gd name="connsiteX14" fmla="*/ 260477 w 762475"/>
                <a:gd name="connsiteY14" fmla="*/ 580455 h 754168"/>
                <a:gd name="connsiteX15" fmla="*/ 296858 w 762475"/>
                <a:gd name="connsiteY15" fmla="*/ 609206 h 754168"/>
                <a:gd name="connsiteX16" fmla="*/ 614199 w 762475"/>
                <a:gd name="connsiteY16" fmla="*/ 215174 h 754168"/>
                <a:gd name="connsiteX17" fmla="*/ 618785 w 762475"/>
                <a:gd name="connsiteY17" fmla="*/ 217898 h 754168"/>
                <a:gd name="connsiteX18" fmla="*/ 397747 w 762475"/>
                <a:gd name="connsiteY18" fmla="*/ 671851 h 754168"/>
                <a:gd name="connsiteX19" fmla="*/ 439631 w 762475"/>
                <a:gd name="connsiteY19" fmla="*/ 691825 h 754168"/>
                <a:gd name="connsiteX20" fmla="*/ 660363 w 762475"/>
                <a:gd name="connsiteY20" fmla="*/ 237872 h 754168"/>
                <a:gd name="connsiteX21" fmla="*/ 665255 w 762475"/>
                <a:gd name="connsiteY21" fmla="*/ 239688 h 754168"/>
                <a:gd name="connsiteX22" fmla="*/ 552137 w 762475"/>
                <a:gd name="connsiteY22" fmla="*/ 730865 h 754168"/>
                <a:gd name="connsiteX23" fmla="*/ 597690 w 762475"/>
                <a:gd name="connsiteY23" fmla="*/ 741155 h 754168"/>
                <a:gd name="connsiteX24" fmla="*/ 710808 w 762475"/>
                <a:gd name="connsiteY24" fmla="*/ 249977 h 754168"/>
                <a:gd name="connsiteX25" fmla="*/ 716005 w 762475"/>
                <a:gd name="connsiteY25" fmla="*/ 250582 h 754168"/>
                <a:gd name="connsiteX26" fmla="*/ 716005 w 762475"/>
                <a:gd name="connsiteY26" fmla="*/ 754168 h 754168"/>
                <a:gd name="connsiteX27" fmla="*/ 762475 w 762475"/>
                <a:gd name="connsiteY27" fmla="*/ 754168 h 754168"/>
                <a:gd name="connsiteX28" fmla="*/ 762475 w 762475"/>
                <a:gd name="connsiteY28" fmla="*/ 204582 h 754168"/>
                <a:gd name="connsiteX29" fmla="*/ 739240 w 762475"/>
                <a:gd name="connsiteY29" fmla="*/ 206095 h 754168"/>
                <a:gd name="connsiteX30" fmla="*/ 554277 w 762475"/>
                <a:gd name="connsiteY30" fmla="*/ 23000 h 754168"/>
                <a:gd name="connsiteX31" fmla="*/ 555806 w 762475"/>
                <a:gd name="connsiteY31" fmla="*/ 0 h 754168"/>
                <a:gd name="connsiteX32" fmla="*/ 0 w 762475"/>
                <a:gd name="connsiteY32" fmla="*/ 0 h 754168"/>
                <a:gd name="connsiteX33" fmla="*/ 0 w 762475"/>
                <a:gd name="connsiteY33" fmla="*/ 46001 h 754168"/>
                <a:gd name="connsiteX34" fmla="*/ 508724 w 762475"/>
                <a:gd name="connsiteY34" fmla="*/ 46001 h 754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62475" h="754168">
                  <a:moveTo>
                    <a:pt x="509030" y="46001"/>
                  </a:moveTo>
                  <a:cubicBezTo>
                    <a:pt x="509030" y="47816"/>
                    <a:pt x="509642" y="49330"/>
                    <a:pt x="509947" y="51145"/>
                  </a:cubicBezTo>
                  <a:lnTo>
                    <a:pt x="13758" y="163121"/>
                  </a:lnTo>
                  <a:lnTo>
                    <a:pt x="24152" y="208213"/>
                  </a:lnTo>
                  <a:lnTo>
                    <a:pt x="520342" y="96238"/>
                  </a:lnTo>
                  <a:cubicBezTo>
                    <a:pt x="520953" y="97751"/>
                    <a:pt x="521565" y="99567"/>
                    <a:pt x="522176" y="101080"/>
                  </a:cubicBezTo>
                  <a:lnTo>
                    <a:pt x="63591" y="319583"/>
                  </a:lnTo>
                  <a:lnTo>
                    <a:pt x="83768" y="361044"/>
                  </a:lnTo>
                  <a:lnTo>
                    <a:pt x="542354" y="142239"/>
                  </a:lnTo>
                  <a:cubicBezTo>
                    <a:pt x="542354" y="142239"/>
                    <a:pt x="544188" y="145265"/>
                    <a:pt x="545105" y="146778"/>
                  </a:cubicBezTo>
                  <a:lnTo>
                    <a:pt x="147053" y="460914"/>
                  </a:lnTo>
                  <a:lnTo>
                    <a:pt x="176097" y="496928"/>
                  </a:lnTo>
                  <a:lnTo>
                    <a:pt x="574149" y="182792"/>
                  </a:lnTo>
                  <a:cubicBezTo>
                    <a:pt x="574149" y="182792"/>
                    <a:pt x="576595" y="185213"/>
                    <a:pt x="577818" y="186424"/>
                  </a:cubicBezTo>
                  <a:lnTo>
                    <a:pt x="260477" y="580455"/>
                  </a:lnTo>
                  <a:lnTo>
                    <a:pt x="296858" y="609206"/>
                  </a:lnTo>
                  <a:lnTo>
                    <a:pt x="614199" y="215174"/>
                  </a:lnTo>
                  <a:cubicBezTo>
                    <a:pt x="614199" y="215174"/>
                    <a:pt x="617256" y="216990"/>
                    <a:pt x="618785" y="217898"/>
                  </a:cubicBezTo>
                  <a:lnTo>
                    <a:pt x="397747" y="671851"/>
                  </a:lnTo>
                  <a:lnTo>
                    <a:pt x="439631" y="691825"/>
                  </a:lnTo>
                  <a:lnTo>
                    <a:pt x="660363" y="237872"/>
                  </a:lnTo>
                  <a:cubicBezTo>
                    <a:pt x="661892" y="238477"/>
                    <a:pt x="663726" y="239082"/>
                    <a:pt x="665255" y="239688"/>
                  </a:cubicBezTo>
                  <a:lnTo>
                    <a:pt x="552137" y="730865"/>
                  </a:lnTo>
                  <a:lnTo>
                    <a:pt x="597690" y="741155"/>
                  </a:lnTo>
                  <a:lnTo>
                    <a:pt x="710808" y="249977"/>
                  </a:lnTo>
                  <a:cubicBezTo>
                    <a:pt x="712642" y="249977"/>
                    <a:pt x="714171" y="250582"/>
                    <a:pt x="716005" y="250582"/>
                  </a:cubicBezTo>
                  <a:lnTo>
                    <a:pt x="716005" y="754168"/>
                  </a:lnTo>
                  <a:lnTo>
                    <a:pt x="762475" y="754168"/>
                  </a:lnTo>
                  <a:lnTo>
                    <a:pt x="762475" y="204582"/>
                  </a:lnTo>
                  <a:cubicBezTo>
                    <a:pt x="754832" y="205490"/>
                    <a:pt x="747189" y="206095"/>
                    <a:pt x="739240" y="206095"/>
                  </a:cubicBezTo>
                  <a:cubicBezTo>
                    <a:pt x="637128" y="206095"/>
                    <a:pt x="554277" y="124081"/>
                    <a:pt x="554277" y="23000"/>
                  </a:cubicBezTo>
                  <a:cubicBezTo>
                    <a:pt x="554277" y="15132"/>
                    <a:pt x="554889" y="7566"/>
                    <a:pt x="555806" y="0"/>
                  </a:cubicBezTo>
                  <a:lnTo>
                    <a:pt x="0" y="0"/>
                  </a:lnTo>
                  <a:lnTo>
                    <a:pt x="0" y="46001"/>
                  </a:lnTo>
                  <a:lnTo>
                    <a:pt x="508724" y="46001"/>
                  </a:lnTo>
                  <a:close/>
                </a:path>
              </a:pathLst>
            </a:custGeom>
            <a:solidFill>
              <a:schemeClr val="accent1"/>
            </a:solidFill>
            <a:ln w="30559" cap="flat">
              <a:noFill/>
              <a:prstDash val="solid"/>
              <a:miter/>
            </a:ln>
          </p:spPr>
          <p:txBody>
            <a:bodyPr rtlCol="0" anchor="ctr"/>
            <a:lstStyle/>
            <a:p>
              <a:endParaRPr lang="en-US"/>
            </a:p>
          </p:txBody>
        </p:sp>
      </p:grpSp>
      <p:pic>
        <p:nvPicPr>
          <p:cNvPr id="52" name="Graphic 51">
            <a:extLst>
              <a:ext uri="{FF2B5EF4-FFF2-40B4-BE49-F238E27FC236}">
                <a16:creationId xmlns:a16="http://schemas.microsoft.com/office/drawing/2014/main" id="{AC5B6468-26CD-E7EB-0611-0BD805FD7419}"/>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80513" y="544996"/>
            <a:ext cx="3543300" cy="3543300"/>
          </a:xfrm>
          <a:prstGeom prst="rect">
            <a:avLst/>
          </a:prstGeom>
        </p:spPr>
      </p:pic>
    </p:spTree>
    <p:extLst>
      <p:ext uri="{BB962C8B-B14F-4D97-AF65-F5344CB8AC3E}">
        <p14:creationId xmlns:p14="http://schemas.microsoft.com/office/powerpoint/2010/main" val="27842440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1616838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a:p>
        </p:txBody>
      </p:sp>
      <p:sp>
        <p:nvSpPr>
          <p:cNvPr id="5" name="Freeform 4">
            <a:extLst>
              <a:ext uri="{FF2B5EF4-FFF2-40B4-BE49-F238E27FC236}">
                <a16:creationId xmlns:a16="http://schemas.microsoft.com/office/drawing/2014/main" id="{377190DE-9FE5-2578-F73E-E13631D14383}"/>
              </a:ext>
            </a:extLst>
          </p:cNvPr>
          <p:cNvSpPr/>
          <p:nvPr userDrawn="1"/>
        </p:nvSpPr>
        <p:spPr>
          <a:xfrm>
            <a:off x="9707880" y="538380"/>
            <a:ext cx="1938102" cy="3756450"/>
          </a:xfrm>
          <a:custGeom>
            <a:avLst/>
            <a:gdLst>
              <a:gd name="connsiteX0" fmla="*/ 294874 w 294874"/>
              <a:gd name="connsiteY0" fmla="*/ 571528 h 571528"/>
              <a:gd name="connsiteX1" fmla="*/ 294874 w 294874"/>
              <a:gd name="connsiteY1" fmla="*/ 356640 h 571528"/>
              <a:gd name="connsiteX2" fmla="*/ 285958 w 294874"/>
              <a:gd name="connsiteY2" fmla="*/ 357286 h 571528"/>
              <a:gd name="connsiteX3" fmla="*/ 214372 w 294874"/>
              <a:gd name="connsiteY3" fmla="*/ 285700 h 571528"/>
              <a:gd name="connsiteX4" fmla="*/ 285958 w 294874"/>
              <a:gd name="connsiteY4" fmla="*/ 214113 h 571528"/>
              <a:gd name="connsiteX5" fmla="*/ 294874 w 294874"/>
              <a:gd name="connsiteY5" fmla="*/ 214759 h 571528"/>
              <a:gd name="connsiteX6" fmla="*/ 294874 w 294874"/>
              <a:gd name="connsiteY6" fmla="*/ 0 h 571528"/>
              <a:gd name="connsiteX7" fmla="*/ 276913 w 294874"/>
              <a:gd name="connsiteY7" fmla="*/ 0 h 571528"/>
              <a:gd name="connsiteX8" fmla="*/ 276913 w 294874"/>
              <a:gd name="connsiteY8" fmla="*/ 196669 h 571528"/>
              <a:gd name="connsiteX9" fmla="*/ 274845 w 294874"/>
              <a:gd name="connsiteY9" fmla="*/ 196927 h 571528"/>
              <a:gd name="connsiteX10" fmla="*/ 231041 w 294874"/>
              <a:gd name="connsiteY10" fmla="*/ 5039 h 571528"/>
              <a:gd name="connsiteX11" fmla="*/ 213467 w 294874"/>
              <a:gd name="connsiteY11" fmla="*/ 9045 h 571528"/>
              <a:gd name="connsiteX12" fmla="*/ 257272 w 294874"/>
              <a:gd name="connsiteY12" fmla="*/ 200933 h 571528"/>
              <a:gd name="connsiteX13" fmla="*/ 255334 w 294874"/>
              <a:gd name="connsiteY13" fmla="*/ 201579 h 571528"/>
              <a:gd name="connsiteX14" fmla="*/ 169921 w 294874"/>
              <a:gd name="connsiteY14" fmla="*/ 24293 h 571528"/>
              <a:gd name="connsiteX15" fmla="*/ 153639 w 294874"/>
              <a:gd name="connsiteY15" fmla="*/ 32175 h 571528"/>
              <a:gd name="connsiteX16" fmla="*/ 239052 w 294874"/>
              <a:gd name="connsiteY16" fmla="*/ 209461 h 571528"/>
              <a:gd name="connsiteX17" fmla="*/ 237372 w 294874"/>
              <a:gd name="connsiteY17" fmla="*/ 210495 h 571528"/>
              <a:gd name="connsiteX18" fmla="*/ 114745 w 294874"/>
              <a:gd name="connsiteY18" fmla="*/ 56597 h 571528"/>
              <a:gd name="connsiteX19" fmla="*/ 100660 w 294874"/>
              <a:gd name="connsiteY19" fmla="*/ 67839 h 571528"/>
              <a:gd name="connsiteX20" fmla="*/ 223288 w 294874"/>
              <a:gd name="connsiteY20" fmla="*/ 221737 h 571528"/>
              <a:gd name="connsiteX21" fmla="*/ 221866 w 294874"/>
              <a:gd name="connsiteY21" fmla="*/ 223158 h 571528"/>
              <a:gd name="connsiteX22" fmla="*/ 67968 w 294874"/>
              <a:gd name="connsiteY22" fmla="*/ 100402 h 571528"/>
              <a:gd name="connsiteX23" fmla="*/ 56726 w 294874"/>
              <a:gd name="connsiteY23" fmla="*/ 114487 h 571528"/>
              <a:gd name="connsiteX24" fmla="*/ 210624 w 294874"/>
              <a:gd name="connsiteY24" fmla="*/ 237243 h 571528"/>
              <a:gd name="connsiteX25" fmla="*/ 209591 w 294874"/>
              <a:gd name="connsiteY25" fmla="*/ 238923 h 571528"/>
              <a:gd name="connsiteX26" fmla="*/ 32304 w 294874"/>
              <a:gd name="connsiteY26" fmla="*/ 153510 h 571528"/>
              <a:gd name="connsiteX27" fmla="*/ 24422 w 294874"/>
              <a:gd name="connsiteY27" fmla="*/ 169792 h 571528"/>
              <a:gd name="connsiteX28" fmla="*/ 201708 w 294874"/>
              <a:gd name="connsiteY28" fmla="*/ 255204 h 571528"/>
              <a:gd name="connsiteX29" fmla="*/ 201062 w 294874"/>
              <a:gd name="connsiteY29" fmla="*/ 257142 h 571528"/>
              <a:gd name="connsiteX30" fmla="*/ 9174 w 294874"/>
              <a:gd name="connsiteY30" fmla="*/ 213338 h 571528"/>
              <a:gd name="connsiteX31" fmla="*/ 5169 w 294874"/>
              <a:gd name="connsiteY31" fmla="*/ 230911 h 571528"/>
              <a:gd name="connsiteX32" fmla="*/ 196927 w 294874"/>
              <a:gd name="connsiteY32" fmla="*/ 274716 h 571528"/>
              <a:gd name="connsiteX33" fmla="*/ 196669 w 294874"/>
              <a:gd name="connsiteY33" fmla="*/ 276784 h 571528"/>
              <a:gd name="connsiteX34" fmla="*/ 0 w 294874"/>
              <a:gd name="connsiteY34" fmla="*/ 276784 h 571528"/>
              <a:gd name="connsiteX35" fmla="*/ 0 w 294874"/>
              <a:gd name="connsiteY35" fmla="*/ 294745 h 571528"/>
              <a:gd name="connsiteX36" fmla="*/ 196669 w 294874"/>
              <a:gd name="connsiteY36" fmla="*/ 294745 h 571528"/>
              <a:gd name="connsiteX37" fmla="*/ 196927 w 294874"/>
              <a:gd name="connsiteY37" fmla="*/ 296812 h 571528"/>
              <a:gd name="connsiteX38" fmla="*/ 5169 w 294874"/>
              <a:gd name="connsiteY38" fmla="*/ 340617 h 571528"/>
              <a:gd name="connsiteX39" fmla="*/ 9174 w 294874"/>
              <a:gd name="connsiteY39" fmla="*/ 358190 h 571528"/>
              <a:gd name="connsiteX40" fmla="*/ 201062 w 294874"/>
              <a:gd name="connsiteY40" fmla="*/ 314386 h 571528"/>
              <a:gd name="connsiteX41" fmla="*/ 201708 w 294874"/>
              <a:gd name="connsiteY41" fmla="*/ 316324 h 571528"/>
              <a:gd name="connsiteX42" fmla="*/ 24422 w 294874"/>
              <a:gd name="connsiteY42" fmla="*/ 401737 h 571528"/>
              <a:gd name="connsiteX43" fmla="*/ 32304 w 294874"/>
              <a:gd name="connsiteY43" fmla="*/ 418018 h 571528"/>
              <a:gd name="connsiteX44" fmla="*/ 209591 w 294874"/>
              <a:gd name="connsiteY44" fmla="*/ 332605 h 571528"/>
              <a:gd name="connsiteX45" fmla="*/ 210624 w 294874"/>
              <a:gd name="connsiteY45" fmla="*/ 334285 h 571528"/>
              <a:gd name="connsiteX46" fmla="*/ 56726 w 294874"/>
              <a:gd name="connsiteY46" fmla="*/ 456912 h 571528"/>
              <a:gd name="connsiteX47" fmla="*/ 67968 w 294874"/>
              <a:gd name="connsiteY47" fmla="*/ 470997 h 571528"/>
              <a:gd name="connsiteX48" fmla="*/ 221866 w 294874"/>
              <a:gd name="connsiteY48" fmla="*/ 348370 h 571528"/>
              <a:gd name="connsiteX49" fmla="*/ 223288 w 294874"/>
              <a:gd name="connsiteY49" fmla="*/ 349791 h 571528"/>
              <a:gd name="connsiteX50" fmla="*/ 100660 w 294874"/>
              <a:gd name="connsiteY50" fmla="*/ 503689 h 571528"/>
              <a:gd name="connsiteX51" fmla="*/ 114745 w 294874"/>
              <a:gd name="connsiteY51" fmla="*/ 514931 h 571528"/>
              <a:gd name="connsiteX52" fmla="*/ 237372 w 294874"/>
              <a:gd name="connsiteY52" fmla="*/ 361033 h 571528"/>
              <a:gd name="connsiteX53" fmla="*/ 239052 w 294874"/>
              <a:gd name="connsiteY53" fmla="*/ 362067 h 571528"/>
              <a:gd name="connsiteX54" fmla="*/ 153639 w 294874"/>
              <a:gd name="connsiteY54" fmla="*/ 539353 h 571528"/>
              <a:gd name="connsiteX55" fmla="*/ 169921 w 294874"/>
              <a:gd name="connsiteY55" fmla="*/ 547235 h 571528"/>
              <a:gd name="connsiteX56" fmla="*/ 255334 w 294874"/>
              <a:gd name="connsiteY56" fmla="*/ 369949 h 571528"/>
              <a:gd name="connsiteX57" fmla="*/ 257272 w 294874"/>
              <a:gd name="connsiteY57" fmla="*/ 370595 h 571528"/>
              <a:gd name="connsiteX58" fmla="*/ 213467 w 294874"/>
              <a:gd name="connsiteY58" fmla="*/ 562483 h 571528"/>
              <a:gd name="connsiteX59" fmla="*/ 231041 w 294874"/>
              <a:gd name="connsiteY59" fmla="*/ 566489 h 571528"/>
              <a:gd name="connsiteX60" fmla="*/ 274845 w 294874"/>
              <a:gd name="connsiteY60" fmla="*/ 374601 h 571528"/>
              <a:gd name="connsiteX61" fmla="*/ 276913 w 294874"/>
              <a:gd name="connsiteY61" fmla="*/ 374859 h 571528"/>
              <a:gd name="connsiteX62" fmla="*/ 276913 w 294874"/>
              <a:gd name="connsiteY62" fmla="*/ 571528 h 571528"/>
              <a:gd name="connsiteX63" fmla="*/ 294874 w 294874"/>
              <a:gd name="connsiteY63" fmla="*/ 571528 h 571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4874" h="571528">
                <a:moveTo>
                  <a:pt x="294874" y="571528"/>
                </a:moveTo>
                <a:lnTo>
                  <a:pt x="294874" y="356640"/>
                </a:lnTo>
                <a:cubicBezTo>
                  <a:pt x="291902" y="357027"/>
                  <a:pt x="288930" y="357286"/>
                  <a:pt x="285958" y="357286"/>
                </a:cubicBezTo>
                <a:cubicBezTo>
                  <a:pt x="246547" y="357286"/>
                  <a:pt x="214372" y="325240"/>
                  <a:pt x="214372" y="285700"/>
                </a:cubicBezTo>
                <a:cubicBezTo>
                  <a:pt x="214372" y="246159"/>
                  <a:pt x="246418" y="214113"/>
                  <a:pt x="285958" y="214113"/>
                </a:cubicBezTo>
                <a:cubicBezTo>
                  <a:pt x="288930" y="214113"/>
                  <a:pt x="292031" y="214372"/>
                  <a:pt x="294874" y="214759"/>
                </a:cubicBezTo>
                <a:lnTo>
                  <a:pt x="294874" y="0"/>
                </a:lnTo>
                <a:lnTo>
                  <a:pt x="276913" y="0"/>
                </a:lnTo>
                <a:lnTo>
                  <a:pt x="276913" y="196669"/>
                </a:lnTo>
                <a:cubicBezTo>
                  <a:pt x="276267" y="196669"/>
                  <a:pt x="275621" y="196927"/>
                  <a:pt x="274845" y="196927"/>
                </a:cubicBezTo>
                <a:lnTo>
                  <a:pt x="231041" y="5039"/>
                </a:lnTo>
                <a:lnTo>
                  <a:pt x="213467" y="9045"/>
                </a:lnTo>
                <a:lnTo>
                  <a:pt x="257272" y="200933"/>
                </a:lnTo>
                <a:cubicBezTo>
                  <a:pt x="257272" y="200933"/>
                  <a:pt x="255980" y="201450"/>
                  <a:pt x="255334" y="201579"/>
                </a:cubicBezTo>
                <a:lnTo>
                  <a:pt x="169921" y="24293"/>
                </a:lnTo>
                <a:lnTo>
                  <a:pt x="153639" y="32175"/>
                </a:lnTo>
                <a:lnTo>
                  <a:pt x="239052" y="209461"/>
                </a:lnTo>
                <a:cubicBezTo>
                  <a:pt x="239052" y="209461"/>
                  <a:pt x="237889" y="210107"/>
                  <a:pt x="237372" y="210495"/>
                </a:cubicBezTo>
                <a:lnTo>
                  <a:pt x="114745" y="56597"/>
                </a:lnTo>
                <a:lnTo>
                  <a:pt x="100660" y="67839"/>
                </a:lnTo>
                <a:lnTo>
                  <a:pt x="223288" y="221737"/>
                </a:lnTo>
                <a:cubicBezTo>
                  <a:pt x="223288" y="221737"/>
                  <a:pt x="222383" y="222641"/>
                  <a:pt x="221866" y="223158"/>
                </a:cubicBezTo>
                <a:lnTo>
                  <a:pt x="67968" y="100402"/>
                </a:lnTo>
                <a:lnTo>
                  <a:pt x="56726" y="114487"/>
                </a:lnTo>
                <a:lnTo>
                  <a:pt x="210624" y="237243"/>
                </a:lnTo>
                <a:cubicBezTo>
                  <a:pt x="210624" y="237243"/>
                  <a:pt x="209978" y="238406"/>
                  <a:pt x="209591" y="238923"/>
                </a:cubicBezTo>
                <a:lnTo>
                  <a:pt x="32304" y="153510"/>
                </a:lnTo>
                <a:lnTo>
                  <a:pt x="24422" y="169792"/>
                </a:lnTo>
                <a:lnTo>
                  <a:pt x="201708" y="255204"/>
                </a:lnTo>
                <a:cubicBezTo>
                  <a:pt x="201708" y="255204"/>
                  <a:pt x="201191" y="256496"/>
                  <a:pt x="201062" y="257142"/>
                </a:cubicBezTo>
                <a:lnTo>
                  <a:pt x="9174" y="213338"/>
                </a:lnTo>
                <a:lnTo>
                  <a:pt x="5169" y="230911"/>
                </a:lnTo>
                <a:lnTo>
                  <a:pt x="196927" y="274716"/>
                </a:lnTo>
                <a:cubicBezTo>
                  <a:pt x="196927" y="275362"/>
                  <a:pt x="196669" y="276008"/>
                  <a:pt x="196669" y="276784"/>
                </a:cubicBezTo>
                <a:lnTo>
                  <a:pt x="0" y="276784"/>
                </a:lnTo>
                <a:lnTo>
                  <a:pt x="0" y="294745"/>
                </a:lnTo>
                <a:lnTo>
                  <a:pt x="196669" y="294745"/>
                </a:lnTo>
                <a:cubicBezTo>
                  <a:pt x="196669" y="295391"/>
                  <a:pt x="196927" y="296037"/>
                  <a:pt x="196927" y="296812"/>
                </a:cubicBezTo>
                <a:lnTo>
                  <a:pt x="5169" y="340617"/>
                </a:lnTo>
                <a:lnTo>
                  <a:pt x="9174" y="358190"/>
                </a:lnTo>
                <a:lnTo>
                  <a:pt x="201062" y="314386"/>
                </a:lnTo>
                <a:cubicBezTo>
                  <a:pt x="201062" y="314386"/>
                  <a:pt x="201579" y="315678"/>
                  <a:pt x="201708" y="316324"/>
                </a:cubicBezTo>
                <a:lnTo>
                  <a:pt x="24422" y="401737"/>
                </a:lnTo>
                <a:lnTo>
                  <a:pt x="32304" y="418018"/>
                </a:lnTo>
                <a:lnTo>
                  <a:pt x="209591" y="332605"/>
                </a:lnTo>
                <a:cubicBezTo>
                  <a:pt x="209591" y="332605"/>
                  <a:pt x="210237" y="333768"/>
                  <a:pt x="210624" y="334285"/>
                </a:cubicBezTo>
                <a:lnTo>
                  <a:pt x="56726" y="456912"/>
                </a:lnTo>
                <a:lnTo>
                  <a:pt x="67968" y="470997"/>
                </a:lnTo>
                <a:lnTo>
                  <a:pt x="221866" y="348370"/>
                </a:lnTo>
                <a:cubicBezTo>
                  <a:pt x="221866" y="348370"/>
                  <a:pt x="222771" y="349274"/>
                  <a:pt x="223288" y="349791"/>
                </a:cubicBezTo>
                <a:lnTo>
                  <a:pt x="100660" y="503689"/>
                </a:lnTo>
                <a:lnTo>
                  <a:pt x="114745" y="514931"/>
                </a:lnTo>
                <a:lnTo>
                  <a:pt x="237372" y="361033"/>
                </a:lnTo>
                <a:cubicBezTo>
                  <a:pt x="237372" y="361033"/>
                  <a:pt x="238535" y="361679"/>
                  <a:pt x="239052" y="362067"/>
                </a:cubicBezTo>
                <a:lnTo>
                  <a:pt x="153639" y="539353"/>
                </a:lnTo>
                <a:lnTo>
                  <a:pt x="169921" y="547235"/>
                </a:lnTo>
                <a:lnTo>
                  <a:pt x="255334" y="369949"/>
                </a:lnTo>
                <a:cubicBezTo>
                  <a:pt x="255334" y="369949"/>
                  <a:pt x="256626" y="370466"/>
                  <a:pt x="257272" y="370595"/>
                </a:cubicBezTo>
                <a:lnTo>
                  <a:pt x="213467" y="562483"/>
                </a:lnTo>
                <a:lnTo>
                  <a:pt x="231041" y="566489"/>
                </a:lnTo>
                <a:lnTo>
                  <a:pt x="274845" y="374601"/>
                </a:lnTo>
                <a:cubicBezTo>
                  <a:pt x="275491" y="374601"/>
                  <a:pt x="276138" y="374859"/>
                  <a:pt x="276913" y="374859"/>
                </a:cubicBezTo>
                <a:lnTo>
                  <a:pt x="276913" y="571528"/>
                </a:lnTo>
                <a:lnTo>
                  <a:pt x="294874" y="571528"/>
                </a:lnTo>
                <a:close/>
              </a:path>
            </a:pathLst>
          </a:custGeom>
          <a:solidFill>
            <a:schemeClr val="bg1"/>
          </a:solidFill>
          <a:ln w="12903" cap="flat">
            <a:noFill/>
            <a:prstDash val="solid"/>
            <a:miter/>
          </a:ln>
        </p:spPr>
        <p:txBody>
          <a:bodyPr rtlCol="0" anchor="ctr"/>
          <a:lstStyle/>
          <a:p>
            <a:endParaRPr lang="en-US"/>
          </a:p>
        </p:txBody>
      </p:sp>
    </p:spTree>
    <p:extLst>
      <p:ext uri="{BB962C8B-B14F-4D97-AF65-F5344CB8AC3E}">
        <p14:creationId xmlns:p14="http://schemas.microsoft.com/office/powerpoint/2010/main" val="2055223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5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a:p>
        </p:txBody>
      </p:sp>
      <p:pic>
        <p:nvPicPr>
          <p:cNvPr id="7" name="Graphic 6">
            <a:extLst>
              <a:ext uri="{FF2B5EF4-FFF2-40B4-BE49-F238E27FC236}">
                <a16:creationId xmlns:a16="http://schemas.microsoft.com/office/drawing/2014/main" id="{1E81ABFE-D74C-768D-009E-1368AE93F48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707880" y="538380"/>
            <a:ext cx="1938102" cy="1938102"/>
          </a:xfrm>
          <a:prstGeom prst="rect">
            <a:avLst/>
          </a:prstGeom>
        </p:spPr>
      </p:pic>
    </p:spTree>
    <p:extLst>
      <p:ext uri="{BB962C8B-B14F-4D97-AF65-F5344CB8AC3E}">
        <p14:creationId xmlns:p14="http://schemas.microsoft.com/office/powerpoint/2010/main" val="768751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C89AAA1E-F696-4AF1-83BB-339CA69BDF3D}"/>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6" name="Freeform: Shape 5">
            <a:extLst>
              <a:ext uri="{FF2B5EF4-FFF2-40B4-BE49-F238E27FC236}">
                <a16:creationId xmlns:a16="http://schemas.microsoft.com/office/drawing/2014/main" id="{AA937C80-F4EF-4468-979A-7AADA312E86C}"/>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pic>
        <p:nvPicPr>
          <p:cNvPr id="7" name="Graphic 6">
            <a:extLst>
              <a:ext uri="{FF2B5EF4-FFF2-40B4-BE49-F238E27FC236}">
                <a16:creationId xmlns:a16="http://schemas.microsoft.com/office/drawing/2014/main" id="{B19ADF10-7C80-4FAB-ACDA-69D86819AA1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1320327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a:t>Catalyst </a:t>
            </a:r>
            <a:br>
              <a:rPr lang="en-GB"/>
            </a:br>
            <a:r>
              <a:rPr lang="en-GB"/>
              <a:t>Program</a:t>
            </a:r>
            <a:br>
              <a:rPr lang="en-GB"/>
            </a:br>
            <a:r>
              <a:rPr lang="en-GB"/>
              <a:t>2023</a:t>
            </a:r>
            <a:endParaRPr lang="en-US"/>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290687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3.png"/><Relationship Id="rId5" Type="http://schemas.openxmlformats.org/officeDocument/2006/relationships/slideLayout" Target="../slideLayouts/slideLayout17.xml"/><Relationship Id="rId10" Type="http://schemas.openxmlformats.org/officeDocument/2006/relationships/image" Target="../media/image16.svg"/><Relationship Id="rId4" Type="http://schemas.openxmlformats.org/officeDocument/2006/relationships/slideLayout" Target="../slideLayouts/slideLayout16.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4">
            <a:extLst>
              <a:ext uri="{28A0092B-C50C-407E-A947-70E740481C1C}">
                <a14:useLocalDpi xmlns:a14="http://schemas.microsoft.com/office/drawing/2010/main"/>
              </a:ext>
              <a:ext uri="{96DAC541-7B7A-43D3-8B79-37D633B846F1}">
                <asvg:svgBlip xmlns:asvg="http://schemas.microsoft.com/office/drawing/2016/SVG/main" r:embed="rId15"/>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89" r:id="rId9"/>
    <p:sldLayoutId id="2147483693" r:id="rId10"/>
    <p:sldLayoutId id="2147483694" r:id="rId11"/>
    <p:sldLayoutId id="2147483706" r:id="rId12"/>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157733442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1"/>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1"/>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1"/>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1"/>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1"/>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1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73.sv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75.png"/><Relationship Id="rId4" Type="http://schemas.openxmlformats.org/officeDocument/2006/relationships/image" Target="../media/image74.png"/></Relationships>
</file>

<file path=ppt/slides/_rels/slide12.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png"/><Relationship Id="rId3" Type="http://schemas.openxmlformats.org/officeDocument/2006/relationships/image" Target="../media/image77.svg"/><Relationship Id="rId7" Type="http://schemas.openxmlformats.org/officeDocument/2006/relationships/image" Target="../media/image81.svg"/><Relationship Id="rId12" Type="http://schemas.openxmlformats.org/officeDocument/2006/relationships/image" Target="../media/image86.svg"/><Relationship Id="rId17" Type="http://schemas.openxmlformats.org/officeDocument/2006/relationships/image" Target="../media/image29.png"/><Relationship Id="rId2" Type="http://schemas.openxmlformats.org/officeDocument/2006/relationships/image" Target="../media/image76.png"/><Relationship Id="rId16" Type="http://schemas.openxmlformats.org/officeDocument/2006/relationships/image" Target="../media/image90.svg"/><Relationship Id="rId1" Type="http://schemas.openxmlformats.org/officeDocument/2006/relationships/slideLayout" Target="../slideLayouts/slideLayout10.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svg"/><Relationship Id="rId15" Type="http://schemas.openxmlformats.org/officeDocument/2006/relationships/image" Target="../media/image89.png"/><Relationship Id="rId10" Type="http://schemas.openxmlformats.org/officeDocument/2006/relationships/image" Target="../media/image84.svg"/><Relationship Id="rId4" Type="http://schemas.openxmlformats.org/officeDocument/2006/relationships/image" Target="../media/image78.png"/><Relationship Id="rId9" Type="http://schemas.openxmlformats.org/officeDocument/2006/relationships/image" Target="../media/image83.png"/><Relationship Id="rId14" Type="http://schemas.openxmlformats.org/officeDocument/2006/relationships/image" Target="../media/image88.svg"/></Relationships>
</file>

<file path=ppt/slides/_rels/slide13.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image" Target="../media/image99.svg"/><Relationship Id="rId3" Type="http://schemas.openxmlformats.org/officeDocument/2006/relationships/image" Target="../media/image91.png"/><Relationship Id="rId7" Type="http://schemas.openxmlformats.org/officeDocument/2006/relationships/image" Target="../media/image95.svg"/><Relationship Id="rId12" Type="http://schemas.openxmlformats.org/officeDocument/2006/relationships/image" Target="../media/image98.png"/><Relationship Id="rId2" Type="http://schemas.openxmlformats.org/officeDocument/2006/relationships/image" Target="../media/image29.png"/><Relationship Id="rId1" Type="http://schemas.openxmlformats.org/officeDocument/2006/relationships/slideLayout" Target="../slideLayouts/slideLayout10.xml"/><Relationship Id="rId6" Type="http://schemas.openxmlformats.org/officeDocument/2006/relationships/image" Target="../media/image94.png"/><Relationship Id="rId11" Type="http://schemas.openxmlformats.org/officeDocument/2006/relationships/image" Target="../media/image81.svg"/><Relationship Id="rId5" Type="http://schemas.openxmlformats.org/officeDocument/2006/relationships/image" Target="../media/image93.svg"/><Relationship Id="rId15" Type="http://schemas.openxmlformats.org/officeDocument/2006/relationships/image" Target="../media/image101.svg"/><Relationship Id="rId10" Type="http://schemas.openxmlformats.org/officeDocument/2006/relationships/image" Target="../media/image80.png"/><Relationship Id="rId4" Type="http://schemas.openxmlformats.org/officeDocument/2006/relationships/image" Target="../media/image92.png"/><Relationship Id="rId9" Type="http://schemas.openxmlformats.org/officeDocument/2006/relationships/image" Target="../media/image97.svg"/><Relationship Id="rId14" Type="http://schemas.openxmlformats.org/officeDocument/2006/relationships/image" Target="../media/image100.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2.png"/><Relationship Id="rId1" Type="http://schemas.openxmlformats.org/officeDocument/2006/relationships/slideLayout" Target="../slideLayouts/slideLayout10.xml"/><Relationship Id="rId5" Type="http://schemas.openxmlformats.org/officeDocument/2006/relationships/image" Target="../media/image29.png"/><Relationship Id="rId4" Type="http://schemas.openxmlformats.org/officeDocument/2006/relationships/image" Target="../media/image73.svg"/></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4.svg"/><Relationship Id="rId7" Type="http://schemas.openxmlformats.org/officeDocument/2006/relationships/image" Target="../media/image108.svg"/><Relationship Id="rId2" Type="http://schemas.openxmlformats.org/officeDocument/2006/relationships/image" Target="../media/image103.png"/><Relationship Id="rId1" Type="http://schemas.openxmlformats.org/officeDocument/2006/relationships/slideLayout" Target="../slideLayouts/slideLayout11.xml"/><Relationship Id="rId6" Type="http://schemas.openxmlformats.org/officeDocument/2006/relationships/image" Target="../media/image107.png"/><Relationship Id="rId11" Type="http://schemas.openxmlformats.org/officeDocument/2006/relationships/image" Target="../media/image111.png"/><Relationship Id="rId5" Type="http://schemas.openxmlformats.org/officeDocument/2006/relationships/image" Target="../media/image106.svg"/><Relationship Id="rId10" Type="http://schemas.openxmlformats.org/officeDocument/2006/relationships/image" Target="../media/image110.svg"/><Relationship Id="rId4" Type="http://schemas.openxmlformats.org/officeDocument/2006/relationships/image" Target="../media/image105.png"/><Relationship Id="rId9" Type="http://schemas.openxmlformats.org/officeDocument/2006/relationships/image" Target="../media/image109.png"/></Relationships>
</file>

<file path=ppt/slides/_rels/slide1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29.png"/><Relationship Id="rId1" Type="http://schemas.openxmlformats.org/officeDocument/2006/relationships/slideLayout" Target="../slideLayouts/slideLayout10.xml"/><Relationship Id="rId5" Type="http://schemas.openxmlformats.org/officeDocument/2006/relationships/image" Target="../media/image115.png"/><Relationship Id="rId4" Type="http://schemas.openxmlformats.org/officeDocument/2006/relationships/image" Target="../media/image1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8" Type="http://schemas.openxmlformats.org/officeDocument/2006/relationships/image" Target="../media/image120.jpeg"/><Relationship Id="rId13" Type="http://schemas.openxmlformats.org/officeDocument/2006/relationships/image" Target="../media/image125.png"/><Relationship Id="rId3" Type="http://schemas.openxmlformats.org/officeDocument/2006/relationships/image" Target="../media/image29.png"/><Relationship Id="rId7" Type="http://schemas.openxmlformats.org/officeDocument/2006/relationships/image" Target="../media/image119.png"/><Relationship Id="rId12" Type="http://schemas.openxmlformats.org/officeDocument/2006/relationships/image" Target="../media/image12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18.jpeg"/><Relationship Id="rId11" Type="http://schemas.openxmlformats.org/officeDocument/2006/relationships/image" Target="../media/image123.png"/><Relationship Id="rId5" Type="http://schemas.openxmlformats.org/officeDocument/2006/relationships/image" Target="../media/image117.jpeg"/><Relationship Id="rId10" Type="http://schemas.openxmlformats.org/officeDocument/2006/relationships/image" Target="../media/image122.jpeg"/><Relationship Id="rId4" Type="http://schemas.openxmlformats.org/officeDocument/2006/relationships/image" Target="../media/image116.jpeg"/><Relationship Id="rId9" Type="http://schemas.openxmlformats.org/officeDocument/2006/relationships/image" Target="../media/image121.jpeg"/></Relationships>
</file>

<file path=ppt/slides/_rels/slide2.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svg"/><Relationship Id="rId3" Type="http://schemas.openxmlformats.org/officeDocument/2006/relationships/image" Target="../media/image9.png"/><Relationship Id="rId7" Type="http://schemas.openxmlformats.org/officeDocument/2006/relationships/image" Target="../media/image35.svg"/><Relationship Id="rId12" Type="http://schemas.openxmlformats.org/officeDocument/2006/relationships/image" Target="../media/image40.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34.png"/><Relationship Id="rId11" Type="http://schemas.openxmlformats.org/officeDocument/2006/relationships/image" Target="../media/image39.svg"/><Relationship Id="rId5" Type="http://schemas.openxmlformats.org/officeDocument/2006/relationships/image" Target="../media/image33.svg"/><Relationship Id="rId15" Type="http://schemas.openxmlformats.org/officeDocument/2006/relationships/image" Target="../media/image43.sv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svg"/><Relationship Id="rId14" Type="http://schemas.openxmlformats.org/officeDocument/2006/relationships/image" Target="../media/image42.png"/></Relationships>
</file>

<file path=ppt/slides/_rels/slide2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9.xml"/><Relationship Id="rId6" Type="http://schemas.openxmlformats.org/officeDocument/2006/relationships/image" Target="../media/image130.svg"/><Relationship Id="rId5" Type="http://schemas.openxmlformats.org/officeDocument/2006/relationships/image" Target="../media/image129.png"/><Relationship Id="rId4" Type="http://schemas.openxmlformats.org/officeDocument/2006/relationships/image" Target="../media/image128.svg"/></Relationships>
</file>

<file path=ppt/slides/_rels/slide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image" Target="../media/image9.png"/><Relationship Id="rId1" Type="http://schemas.openxmlformats.org/officeDocument/2006/relationships/slideLayout" Target="../slideLayouts/slideLayout10.xml"/><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jpeg"/><Relationship Id="rId4" Type="http://schemas.openxmlformats.org/officeDocument/2006/relationships/image" Target="../media/image45.svg"/><Relationship Id="rId9" Type="http://schemas.openxmlformats.org/officeDocument/2006/relationships/image" Target="../media/image50.png"/></Relationships>
</file>

<file path=ppt/slides/_rels/slide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9.png"/><Relationship Id="rId1" Type="http://schemas.openxmlformats.org/officeDocument/2006/relationships/slideLayout" Target="../slideLayouts/slideLayout10.xml"/><Relationship Id="rId5" Type="http://schemas.openxmlformats.org/officeDocument/2006/relationships/image" Target="../media/image54.png"/><Relationship Id="rId4" Type="http://schemas.openxmlformats.org/officeDocument/2006/relationships/image" Target="../media/image53.svg"/></Relationships>
</file>

<file path=ppt/slides/_rels/slide5.xml.rels><?xml version="1.0" encoding="UTF-8" standalone="yes"?>
<Relationships xmlns="http://schemas.openxmlformats.org/package/2006/relationships"><Relationship Id="rId3" Type="http://schemas.openxmlformats.org/officeDocument/2006/relationships/image" Target="../media/image56.svg"/><Relationship Id="rId7" Type="http://schemas.openxmlformats.org/officeDocument/2006/relationships/image" Target="../media/image59.png"/><Relationship Id="rId2" Type="http://schemas.openxmlformats.org/officeDocument/2006/relationships/image" Target="../media/image55.png"/><Relationship Id="rId1" Type="http://schemas.openxmlformats.org/officeDocument/2006/relationships/slideLayout" Target="../slideLayouts/slideLayout10.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8.png"/><Relationship Id="rId3" Type="http://schemas.openxmlformats.org/officeDocument/2006/relationships/image" Target="../media/image3.png"/><Relationship Id="rId7" Type="http://schemas.openxmlformats.org/officeDocument/2006/relationships/image" Target="../media/image63.png"/><Relationship Id="rId12" Type="http://schemas.openxmlformats.org/officeDocument/2006/relationships/image" Target="../media/image67.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62.png"/><Relationship Id="rId11" Type="http://schemas.openxmlformats.org/officeDocument/2006/relationships/image" Target="../media/image66.png"/><Relationship Id="rId5" Type="http://schemas.openxmlformats.org/officeDocument/2006/relationships/image" Target="../media/image61.png"/><Relationship Id="rId10" Type="http://schemas.openxmlformats.org/officeDocument/2006/relationships/image" Target="../media/image65.png"/><Relationship Id="rId4" Type="http://schemas.openxmlformats.org/officeDocument/2006/relationships/image" Target="../media/image60.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9.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blue and white background">
            <a:extLst>
              <a:ext uri="{FF2B5EF4-FFF2-40B4-BE49-F238E27FC236}">
                <a16:creationId xmlns:a16="http://schemas.microsoft.com/office/drawing/2014/main" id="{5D4FE614-C6A2-7CF4-FE1C-DCDF49CFAE96}"/>
              </a:ext>
            </a:extLst>
          </p:cNvPr>
          <p:cNvPicPr>
            <a:picLocks noChangeAspect="1"/>
          </p:cNvPicPr>
          <p:nvPr/>
        </p:nvPicPr>
        <p:blipFill>
          <a:blip r:embed="rId2"/>
          <a:stretch>
            <a:fillRect/>
          </a:stretch>
        </p:blipFill>
        <p:spPr>
          <a:xfrm>
            <a:off x="280294" y="137771"/>
            <a:ext cx="4564562" cy="1087628"/>
          </a:xfrm>
          <a:prstGeom prst="round1Rect">
            <a:avLst>
              <a:gd name="adj" fmla="val 50000"/>
            </a:avLst>
          </a:prstGeom>
        </p:spPr>
      </p:pic>
      <p:sp>
        <p:nvSpPr>
          <p:cNvPr id="41" name="TextBox 40">
            <a:extLst>
              <a:ext uri="{FF2B5EF4-FFF2-40B4-BE49-F238E27FC236}">
                <a16:creationId xmlns:a16="http://schemas.microsoft.com/office/drawing/2014/main" id="{2D6A5D36-D32C-552A-2BBD-FE9A59ADDA97}"/>
              </a:ext>
            </a:extLst>
          </p:cNvPr>
          <p:cNvSpPr txBox="1"/>
          <p:nvPr/>
        </p:nvSpPr>
        <p:spPr>
          <a:xfrm>
            <a:off x="455692" y="353310"/>
            <a:ext cx="3751655" cy="716928"/>
          </a:xfrm>
          <a:prstGeom prst="rect">
            <a:avLst/>
          </a:prstGeom>
          <a:noFill/>
        </p:spPr>
        <p:txBody>
          <a:bodyPr wrap="square" lIns="91440" tIns="45720" rIns="91440" bIns="45720" rtlCol="0" anchor="t">
            <a:spAutoFit/>
          </a:bodyPr>
          <a:lstStyle/>
          <a:p>
            <a:pPr>
              <a:lnSpc>
                <a:spcPct val="110000"/>
              </a:lnSpc>
            </a:pPr>
            <a:r>
              <a:rPr lang="en-GB" sz="4000" b="1">
                <a:solidFill>
                  <a:schemeClr val="bg1"/>
                </a:solidFill>
                <a:latin typeface="Arial"/>
                <a:cs typeface="Arial"/>
              </a:rPr>
              <a:t>Active</a:t>
            </a:r>
          </a:p>
        </p:txBody>
      </p:sp>
      <p:pic>
        <p:nvPicPr>
          <p:cNvPr id="2" name="Picture 1" descr="A group of buildings with a tall tower&#10;&#10;Description automatically generated">
            <a:extLst>
              <a:ext uri="{FF2B5EF4-FFF2-40B4-BE49-F238E27FC236}">
                <a16:creationId xmlns:a16="http://schemas.microsoft.com/office/drawing/2014/main" id="{4376B2F0-C37C-8A26-A20F-D45EBB4DE204}"/>
              </a:ext>
            </a:extLst>
          </p:cNvPr>
          <p:cNvPicPr>
            <a:picLocks noChangeAspect="1"/>
          </p:cNvPicPr>
          <p:nvPr/>
        </p:nvPicPr>
        <p:blipFill rotWithShape="1">
          <a:blip r:embed="rId3"/>
          <a:srcRect l="7728" r="1" b="2554"/>
          <a:stretch/>
        </p:blipFill>
        <p:spPr>
          <a:xfrm>
            <a:off x="-1" y="0"/>
            <a:ext cx="9093575" cy="6858000"/>
          </a:xfrm>
          <a:prstGeom prst="rect">
            <a:avLst/>
          </a:prstGeom>
        </p:spPr>
      </p:pic>
      <p:pic>
        <p:nvPicPr>
          <p:cNvPr id="5" name="Picture 4">
            <a:extLst>
              <a:ext uri="{FF2B5EF4-FFF2-40B4-BE49-F238E27FC236}">
                <a16:creationId xmlns:a16="http://schemas.microsoft.com/office/drawing/2014/main" id="{102CE9FC-CFDB-D659-3990-339A2434E6D5}"/>
              </a:ext>
            </a:extLst>
          </p:cNvPr>
          <p:cNvPicPr>
            <a:picLocks noChangeAspect="1"/>
          </p:cNvPicPr>
          <p:nvPr/>
        </p:nvPicPr>
        <p:blipFill>
          <a:blip r:embed="rId4"/>
          <a:srcRect/>
          <a:stretch/>
        </p:blipFill>
        <p:spPr>
          <a:xfrm>
            <a:off x="9266266" y="5413829"/>
            <a:ext cx="2645230" cy="1175658"/>
          </a:xfrm>
          <a:prstGeom prst="rect">
            <a:avLst/>
          </a:prstGeom>
        </p:spPr>
      </p:pic>
      <p:sp>
        <p:nvSpPr>
          <p:cNvPr id="3" name="Title 8">
            <a:extLst>
              <a:ext uri="{FF2B5EF4-FFF2-40B4-BE49-F238E27FC236}">
                <a16:creationId xmlns:a16="http://schemas.microsoft.com/office/drawing/2014/main" id="{2E50C346-7666-D08A-80CA-BCEF8B51B50E}"/>
              </a:ext>
            </a:extLst>
          </p:cNvPr>
          <p:cNvSpPr txBox="1">
            <a:spLocks/>
          </p:cNvSpPr>
          <p:nvPr/>
        </p:nvSpPr>
        <p:spPr>
          <a:xfrm>
            <a:off x="9109190" y="1225399"/>
            <a:ext cx="3098426" cy="2040315"/>
          </a:xfrm>
          <a:prstGeom prst="rect">
            <a:avLst/>
          </a:prstGeom>
        </p:spPr>
        <p:txBody>
          <a:bodyPr>
            <a:normAutofit fontScale="97500"/>
          </a:bodyPr>
          <a:lst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a:lstStyle>
          <a:p>
            <a:r>
              <a:rPr lang="en-US"/>
              <a:t>Catalyst</a:t>
            </a:r>
            <a:br>
              <a:rPr lang="en-US"/>
            </a:br>
            <a:r>
              <a:rPr lang="en-US"/>
              <a:t>Deep Dive</a:t>
            </a:r>
          </a:p>
          <a:p>
            <a:r>
              <a:rPr lang="en-US"/>
              <a:t>into</a:t>
            </a:r>
            <a:br>
              <a:rPr lang="en-US"/>
            </a:br>
            <a:r>
              <a:rPr lang="en-US"/>
              <a:t>Innovate Asia’24</a:t>
            </a:r>
          </a:p>
        </p:txBody>
      </p:sp>
    </p:spTree>
    <p:extLst>
      <p:ext uri="{BB962C8B-B14F-4D97-AF65-F5344CB8AC3E}">
        <p14:creationId xmlns:p14="http://schemas.microsoft.com/office/powerpoint/2010/main" val="1682945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A group of people standing in front of a sign&#10;&#10;Description automatically generated with medium confidence">
            <a:extLst>
              <a:ext uri="{FF2B5EF4-FFF2-40B4-BE49-F238E27FC236}">
                <a16:creationId xmlns:a16="http://schemas.microsoft.com/office/drawing/2014/main" id="{1B985AF9-D638-7541-2228-ADDC828F1392}"/>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t="1521" b="1521"/>
          <a:stretch/>
        </p:blipFill>
        <p:spPr>
          <a:xfrm>
            <a:off x="0" y="0"/>
            <a:ext cx="12204009" cy="6857999"/>
          </a:xfrm>
          <a:prstGeom prst="rect">
            <a:avLst/>
          </a:prstGeom>
        </p:spPr>
      </p:pic>
      <p:sp>
        <p:nvSpPr>
          <p:cNvPr id="2" name="Freeform 1">
            <a:extLst>
              <a:ext uri="{FF2B5EF4-FFF2-40B4-BE49-F238E27FC236}">
                <a16:creationId xmlns:a16="http://schemas.microsoft.com/office/drawing/2014/main" id="{907BEE4D-AB3F-80A1-9F49-DB743C90871D}"/>
              </a:ext>
            </a:extLst>
          </p:cNvPr>
          <p:cNvSpPr/>
          <p:nvPr/>
        </p:nvSpPr>
        <p:spPr>
          <a:xfrm>
            <a:off x="0" y="237605"/>
            <a:ext cx="12192000" cy="6858000"/>
          </a:xfrm>
          <a:custGeom>
            <a:avLst/>
            <a:gdLst>
              <a:gd name="connsiteX0" fmla="*/ 3631111 w 12192000"/>
              <a:gd name="connsiteY0" fmla="*/ 6857767 h 6858000"/>
              <a:gd name="connsiteX1" fmla="*/ 3630818 w 12192000"/>
              <a:gd name="connsiteY1" fmla="*/ 6858000 h 6858000"/>
              <a:gd name="connsiteX2" fmla="*/ 3538737 w 12192000"/>
              <a:gd name="connsiteY2" fmla="*/ 6858000 h 6858000"/>
              <a:gd name="connsiteX3" fmla="*/ 0 w 12192000"/>
              <a:gd name="connsiteY3" fmla="*/ 0 h 6858000"/>
              <a:gd name="connsiteX4" fmla="*/ 12192000 w 12192000"/>
              <a:gd name="connsiteY4" fmla="*/ 0 h 6858000"/>
              <a:gd name="connsiteX5" fmla="*/ 12192000 w 12192000"/>
              <a:gd name="connsiteY5" fmla="*/ 6858000 h 6858000"/>
              <a:gd name="connsiteX6" fmla="*/ 11649634 w 12192000"/>
              <a:gd name="connsiteY6" fmla="*/ 6858000 h 6858000"/>
              <a:gd name="connsiteX7" fmla="*/ 11649634 w 12192000"/>
              <a:gd name="connsiteY7" fmla="*/ 1060022 h 6858000"/>
              <a:gd name="connsiteX8" fmla="*/ 11674540 w 12192000"/>
              <a:gd name="connsiteY8" fmla="*/ 1057511 h 6858000"/>
              <a:gd name="connsiteX9" fmla="*/ 11684196 w 12192000"/>
              <a:gd name="connsiteY9" fmla="*/ 1054643 h 6858000"/>
              <a:gd name="connsiteX10" fmla="*/ 11593233 w 12192000"/>
              <a:gd name="connsiteY10" fmla="*/ 1063813 h 6858000"/>
              <a:gd name="connsiteX11" fmla="*/ 11196770 w 12192000"/>
              <a:gd name="connsiteY11" fmla="*/ 853015 h 6858000"/>
              <a:gd name="connsiteX12" fmla="*/ 11160969 w 12192000"/>
              <a:gd name="connsiteY12" fmla="*/ 787057 h 6858000"/>
              <a:gd name="connsiteX13" fmla="*/ 11161126 w 12192000"/>
              <a:gd name="connsiteY13" fmla="*/ 787562 h 6858000"/>
              <a:gd name="connsiteX14" fmla="*/ 11190088 w 12192000"/>
              <a:gd name="connsiteY14" fmla="*/ 840921 h 6858000"/>
              <a:gd name="connsiteX15" fmla="*/ 11147166 w 12192000"/>
              <a:gd name="connsiteY15" fmla="*/ 875086 h 6858000"/>
              <a:gd name="connsiteX16" fmla="*/ 11147166 w 12192000"/>
              <a:gd name="connsiteY16" fmla="*/ 778106 h 6858000"/>
              <a:gd name="connsiteX17" fmla="*/ 0 w 12192000"/>
              <a:gd name="connsiteY17" fmla="*/ 61190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858000">
                <a:moveTo>
                  <a:pt x="3631111" y="6857767"/>
                </a:moveTo>
                <a:lnTo>
                  <a:pt x="3630818" y="6858000"/>
                </a:lnTo>
                <a:lnTo>
                  <a:pt x="3538737" y="6858000"/>
                </a:lnTo>
                <a:close/>
                <a:moveTo>
                  <a:pt x="0" y="0"/>
                </a:moveTo>
                <a:lnTo>
                  <a:pt x="12192000" y="0"/>
                </a:lnTo>
                <a:lnTo>
                  <a:pt x="12192000" y="6858000"/>
                </a:lnTo>
                <a:lnTo>
                  <a:pt x="11649634" y="6858000"/>
                </a:lnTo>
                <a:lnTo>
                  <a:pt x="11649634" y="1060022"/>
                </a:lnTo>
                <a:lnTo>
                  <a:pt x="11674540" y="1057511"/>
                </a:lnTo>
                <a:lnTo>
                  <a:pt x="11684196" y="1054643"/>
                </a:lnTo>
                <a:lnTo>
                  <a:pt x="11593233" y="1063813"/>
                </a:lnTo>
                <a:cubicBezTo>
                  <a:pt x="11428197" y="1063813"/>
                  <a:pt x="11282691" y="980196"/>
                  <a:pt x="11196770" y="853015"/>
                </a:cubicBezTo>
                <a:lnTo>
                  <a:pt x="11160969" y="787057"/>
                </a:lnTo>
                <a:lnTo>
                  <a:pt x="11161126" y="787562"/>
                </a:lnTo>
                <a:lnTo>
                  <a:pt x="11190088" y="840921"/>
                </a:lnTo>
                <a:lnTo>
                  <a:pt x="11147166" y="875086"/>
                </a:lnTo>
                <a:lnTo>
                  <a:pt x="11147166" y="778106"/>
                </a:lnTo>
                <a:lnTo>
                  <a:pt x="0" y="6119083"/>
                </a:lnTo>
                <a:close/>
              </a:path>
            </a:pathLst>
          </a:custGeom>
          <a:solidFill>
            <a:srgbClr val="EEEF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Graphic 2">
            <a:extLst>
              <a:ext uri="{FF2B5EF4-FFF2-40B4-BE49-F238E27FC236}">
                <a16:creationId xmlns:a16="http://schemas.microsoft.com/office/drawing/2014/main" id="{B6187E6E-3686-0113-5057-CC1D516E35A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07880" y="538380"/>
            <a:ext cx="1938102" cy="1938102"/>
          </a:xfrm>
          <a:prstGeom prst="rect">
            <a:avLst/>
          </a:prstGeom>
        </p:spPr>
      </p:pic>
      <p:pic>
        <p:nvPicPr>
          <p:cNvPr id="4" name="Picture 3">
            <a:extLst>
              <a:ext uri="{FF2B5EF4-FFF2-40B4-BE49-F238E27FC236}">
                <a16:creationId xmlns:a16="http://schemas.microsoft.com/office/drawing/2014/main" id="{A4C76C52-455B-EE33-6295-C8BC57B33B5E}"/>
              </a:ext>
            </a:extLst>
          </p:cNvPr>
          <p:cNvPicPr>
            <a:picLocks noChangeAspect="1"/>
          </p:cNvPicPr>
          <p:nvPr/>
        </p:nvPicPr>
        <p:blipFill>
          <a:blip r:embed="rId6"/>
          <a:stretch>
            <a:fillRect/>
          </a:stretch>
        </p:blipFill>
        <p:spPr>
          <a:xfrm>
            <a:off x="549965" y="519072"/>
            <a:ext cx="3414062" cy="961858"/>
          </a:xfrm>
          <a:prstGeom prst="round1Rect">
            <a:avLst>
              <a:gd name="adj" fmla="val 50000"/>
            </a:avLst>
          </a:prstGeom>
        </p:spPr>
      </p:pic>
      <p:sp>
        <p:nvSpPr>
          <p:cNvPr id="5" name="TextBox 4">
            <a:extLst>
              <a:ext uri="{FF2B5EF4-FFF2-40B4-BE49-F238E27FC236}">
                <a16:creationId xmlns:a16="http://schemas.microsoft.com/office/drawing/2014/main" id="{4A258625-CE01-6CC9-D369-0DB11E01AAE6}"/>
              </a:ext>
            </a:extLst>
          </p:cNvPr>
          <p:cNvSpPr txBox="1"/>
          <p:nvPr/>
        </p:nvSpPr>
        <p:spPr>
          <a:xfrm>
            <a:off x="732662" y="544580"/>
            <a:ext cx="3433364" cy="467051"/>
          </a:xfrm>
          <a:prstGeom prst="rect">
            <a:avLst/>
          </a:prstGeom>
          <a:noFill/>
        </p:spPr>
        <p:txBody>
          <a:bodyPr wrap="square" rtlCol="0">
            <a:spAutoFit/>
          </a:bodyPr>
          <a:lstStyle/>
          <a:p>
            <a:pPr>
              <a:lnSpc>
                <a:spcPct val="110000"/>
              </a:lnSpc>
            </a:pPr>
            <a:r>
              <a:rPr lang="en-GB" sz="2400" b="1">
                <a:solidFill>
                  <a:schemeClr val="bg1"/>
                </a:solidFill>
                <a:latin typeface="Arial" panose="020B0604020202020204" pitchFamily="34" charset="0"/>
                <a:cs typeface="Arial" panose="020B0604020202020204" pitchFamily="34" charset="0"/>
              </a:rPr>
              <a:t>P</a:t>
            </a:r>
            <a:r>
              <a:rPr lang="en-GB" sz="2400" b="1">
                <a:solidFill>
                  <a:schemeClr val="bg1"/>
                </a:solidFill>
                <a:effectLst/>
                <a:latin typeface="Arial" panose="020B0604020202020204" pitchFamily="34" charset="0"/>
                <a:cs typeface="Arial" panose="020B0604020202020204" pitchFamily="34" charset="0"/>
              </a:rPr>
              <a:t>articipant</a:t>
            </a:r>
            <a:endParaRPr lang="en-US" sz="2400" b="1">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7507F2D-C145-30D8-106D-607843A3F648}"/>
              </a:ext>
            </a:extLst>
          </p:cNvPr>
          <p:cNvSpPr txBox="1"/>
          <p:nvPr/>
        </p:nvSpPr>
        <p:spPr>
          <a:xfrm>
            <a:off x="1096215" y="764002"/>
            <a:ext cx="3771620" cy="716928"/>
          </a:xfrm>
          <a:prstGeom prst="rect">
            <a:avLst/>
          </a:prstGeom>
          <a:noFill/>
        </p:spPr>
        <p:txBody>
          <a:bodyPr wrap="square" rtlCol="0">
            <a:spAutoFit/>
          </a:bodyPr>
          <a:lstStyle/>
          <a:p>
            <a:pPr>
              <a:lnSpc>
                <a:spcPct val="110000"/>
              </a:lnSpc>
            </a:pPr>
            <a:r>
              <a:rPr lang="en-GB" sz="4000" b="1">
                <a:solidFill>
                  <a:schemeClr val="bg1"/>
                </a:solidFill>
                <a:effectLst/>
                <a:latin typeface="Arial" panose="020B0604020202020204" pitchFamily="34" charset="0"/>
                <a:cs typeface="Arial" panose="020B0604020202020204" pitchFamily="34" charset="0"/>
              </a:rPr>
              <a:t>entry fees</a:t>
            </a:r>
            <a:endParaRPr lang="en-US" sz="4000" b="1">
              <a:solidFill>
                <a:schemeClr val="bg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88A26F-AE8E-E9EE-6210-25D4DDFAB371}"/>
              </a:ext>
            </a:extLst>
          </p:cNvPr>
          <p:cNvSpPr txBox="1"/>
          <p:nvPr/>
        </p:nvSpPr>
        <p:spPr>
          <a:xfrm>
            <a:off x="733067" y="1549514"/>
            <a:ext cx="5631874" cy="769441"/>
          </a:xfrm>
          <a:prstGeom prst="rect">
            <a:avLst/>
          </a:prstGeom>
          <a:noFill/>
        </p:spPr>
        <p:txBody>
          <a:bodyPr wrap="square" rtlCol="0">
            <a:spAutoFit/>
          </a:bodyPr>
          <a:lstStyle/>
          <a:p>
            <a:r>
              <a:rPr lang="en-GB" sz="2200" b="1">
                <a:solidFill>
                  <a:schemeClr val="accent1"/>
                </a:solidFill>
                <a:effectLst/>
                <a:latin typeface="Arial" panose="020B0604020202020204" pitchFamily="34" charset="0"/>
                <a:cs typeface="Arial" panose="020B0604020202020204" pitchFamily="34" charset="0"/>
              </a:rPr>
              <a:t>for Open Innovation Catalyst projects</a:t>
            </a:r>
          </a:p>
          <a:p>
            <a:r>
              <a:rPr lang="en-GB" sz="2200" b="1">
                <a:solidFill>
                  <a:schemeClr val="accent1"/>
                </a:solidFill>
                <a:effectLst/>
                <a:latin typeface="Arial" panose="020B0604020202020204" pitchFamily="34" charset="0"/>
                <a:cs typeface="Arial" panose="020B0604020202020204" pitchFamily="34" charset="0"/>
              </a:rPr>
              <a:t>and Moonshot Catalyst projects 2024</a:t>
            </a:r>
            <a:endParaRPr lang="en-US" sz="2200" b="1">
              <a:solidFill>
                <a:schemeClr val="accent1"/>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506BB52F-19CC-ACDD-455A-7C360622FB12}"/>
              </a:ext>
            </a:extLst>
          </p:cNvPr>
          <p:cNvSpPr/>
          <p:nvPr/>
        </p:nvSpPr>
        <p:spPr>
          <a:xfrm>
            <a:off x="546018" y="3308857"/>
            <a:ext cx="3016081" cy="278514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Single Corner of Rectangle 10">
            <a:extLst>
              <a:ext uri="{FF2B5EF4-FFF2-40B4-BE49-F238E27FC236}">
                <a16:creationId xmlns:a16="http://schemas.microsoft.com/office/drawing/2014/main" id="{127AF10B-53FB-3292-9EC6-9C6E609651C1}"/>
              </a:ext>
            </a:extLst>
          </p:cNvPr>
          <p:cNvSpPr/>
          <p:nvPr/>
        </p:nvSpPr>
        <p:spPr>
          <a:xfrm>
            <a:off x="551873" y="2635624"/>
            <a:ext cx="3016080" cy="573374"/>
          </a:xfrm>
          <a:prstGeom prst="round1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BE60BF9-4AD2-590C-9EE1-57D0DA945CFE}"/>
              </a:ext>
            </a:extLst>
          </p:cNvPr>
          <p:cNvSpPr txBox="1"/>
          <p:nvPr/>
        </p:nvSpPr>
        <p:spPr>
          <a:xfrm>
            <a:off x="725589" y="2680899"/>
            <a:ext cx="2668649" cy="482824"/>
          </a:xfrm>
          <a:prstGeom prst="rect">
            <a:avLst/>
          </a:prstGeom>
          <a:noFill/>
        </p:spPr>
        <p:txBody>
          <a:bodyPr wrap="square" rtlCol="0">
            <a:spAutoFit/>
          </a:bodyPr>
          <a:lstStyle/>
          <a:p>
            <a:pPr algn="ctr">
              <a:lnSpc>
                <a:spcPct val="110000"/>
              </a:lnSpc>
            </a:pPr>
            <a:r>
              <a:rPr lang="en-GB" sz="1200" b="1">
                <a:solidFill>
                  <a:schemeClr val="bg1"/>
                </a:solidFill>
                <a:effectLst/>
                <a:latin typeface="Arial" panose="020B0604020202020204" pitchFamily="34" charset="0"/>
                <a:cs typeface="Arial" panose="020B0604020202020204" pitchFamily="34" charset="0"/>
              </a:rPr>
              <a:t>CATALYST PARTICIPAN</a:t>
            </a:r>
            <a:r>
              <a:rPr lang="en-GB" sz="1200" b="1">
                <a:solidFill>
                  <a:schemeClr val="bg1"/>
                </a:solidFill>
                <a:latin typeface="Arial" panose="020B0604020202020204" pitchFamily="34" charset="0"/>
                <a:cs typeface="Arial" panose="020B0604020202020204" pitchFamily="34" charset="0"/>
              </a:rPr>
              <a:t>T</a:t>
            </a:r>
            <a:endParaRPr lang="en-GB" sz="1200" b="1">
              <a:solidFill>
                <a:schemeClr val="bg1"/>
              </a:solidFill>
              <a:effectLst/>
              <a:latin typeface="Arial" panose="020B0604020202020204" pitchFamily="34" charset="0"/>
              <a:cs typeface="Arial" panose="020B0604020202020204" pitchFamily="34" charset="0"/>
            </a:endParaRPr>
          </a:p>
          <a:p>
            <a:pPr algn="ctr">
              <a:lnSpc>
                <a:spcPct val="110000"/>
              </a:lnSpc>
            </a:pPr>
            <a:r>
              <a:rPr lang="en-GB" sz="1200" b="1">
                <a:solidFill>
                  <a:schemeClr val="bg1"/>
                </a:solidFill>
                <a:effectLst/>
                <a:latin typeface="Arial" panose="020B0604020202020204" pitchFamily="34" charset="0"/>
                <a:cs typeface="Arial" panose="020B0604020202020204" pitchFamily="34" charset="0"/>
              </a:rPr>
              <a:t>FEES MEMBERSHIP CATEGORY</a:t>
            </a:r>
            <a:endParaRPr lang="en-US" sz="1200" b="1">
              <a:solidFill>
                <a:schemeClr val="bg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EA93280A-FD57-586A-51DB-78CADE8FAF38}"/>
              </a:ext>
            </a:extLst>
          </p:cNvPr>
          <p:cNvSpPr txBox="1"/>
          <p:nvPr/>
        </p:nvSpPr>
        <p:spPr>
          <a:xfrm>
            <a:off x="693906" y="3553479"/>
            <a:ext cx="2805500" cy="1635651"/>
          </a:xfrm>
          <a:prstGeom prst="rect">
            <a:avLst/>
          </a:prstGeom>
          <a:noFill/>
        </p:spPr>
        <p:txBody>
          <a:bodyPr wrap="square" numCol="1" rtlCol="0">
            <a:noAutofit/>
          </a:bodyPr>
          <a:lstStyle/>
          <a:p>
            <a:pPr>
              <a:spcAft>
                <a:spcPts val="1000"/>
              </a:spcAft>
              <a:buClr>
                <a:schemeClr val="accent4"/>
              </a:buClr>
            </a:pPr>
            <a:r>
              <a:rPr lang="en-GB" sz="1050">
                <a:solidFill>
                  <a:srgbClr val="1E2A48"/>
                </a:solidFill>
                <a:effectLst/>
              </a:rPr>
              <a:t>Corporate A1/ Subsidiary F</a:t>
            </a:r>
          </a:p>
          <a:p>
            <a:pPr>
              <a:spcAft>
                <a:spcPts val="1000"/>
              </a:spcAft>
              <a:buClr>
                <a:schemeClr val="accent4"/>
              </a:buClr>
            </a:pPr>
            <a:r>
              <a:rPr lang="en-GB" sz="1050">
                <a:solidFill>
                  <a:srgbClr val="1E2A48"/>
                </a:solidFill>
                <a:effectLst/>
              </a:rPr>
              <a:t>Corporate A2/ Subsidiary F</a:t>
            </a:r>
          </a:p>
          <a:p>
            <a:pPr>
              <a:spcAft>
                <a:spcPts val="1000"/>
              </a:spcAft>
              <a:buClr>
                <a:schemeClr val="accent4"/>
              </a:buClr>
            </a:pPr>
            <a:r>
              <a:rPr lang="en-GB" sz="1050">
                <a:solidFill>
                  <a:srgbClr val="1E2A48"/>
                </a:solidFill>
                <a:effectLst/>
              </a:rPr>
              <a:t>Corporate A3/ Subsidiary G</a:t>
            </a:r>
          </a:p>
          <a:p>
            <a:pPr>
              <a:spcAft>
                <a:spcPts val="1000"/>
              </a:spcAft>
              <a:buClr>
                <a:schemeClr val="accent4"/>
              </a:buClr>
            </a:pPr>
            <a:r>
              <a:rPr lang="en-GB" sz="1050">
                <a:solidFill>
                  <a:srgbClr val="1E2A48"/>
                </a:solidFill>
                <a:effectLst/>
              </a:rPr>
              <a:t>Corporate B1/ Subsidiary H</a:t>
            </a:r>
          </a:p>
          <a:p>
            <a:pPr>
              <a:spcAft>
                <a:spcPts val="1000"/>
              </a:spcAft>
              <a:buClr>
                <a:schemeClr val="accent4"/>
              </a:buClr>
            </a:pPr>
            <a:r>
              <a:rPr lang="en-GB" sz="1050">
                <a:solidFill>
                  <a:srgbClr val="1E2A48"/>
                </a:solidFill>
                <a:effectLst/>
              </a:rPr>
              <a:t>Corporate B2/ Subsidiary I</a:t>
            </a:r>
          </a:p>
          <a:p>
            <a:pPr>
              <a:spcAft>
                <a:spcPts val="1000"/>
              </a:spcAft>
              <a:buClr>
                <a:schemeClr val="accent4"/>
              </a:buClr>
            </a:pPr>
            <a:r>
              <a:rPr lang="en-GB" sz="1050">
                <a:solidFill>
                  <a:srgbClr val="1E2A48"/>
                </a:solidFill>
                <a:effectLst/>
              </a:rPr>
              <a:t>Corporate C/ Subsidiary J</a:t>
            </a:r>
          </a:p>
          <a:p>
            <a:pPr>
              <a:spcAft>
                <a:spcPts val="1000"/>
              </a:spcAft>
              <a:buClr>
                <a:schemeClr val="accent4"/>
              </a:buClr>
            </a:pPr>
            <a:r>
              <a:rPr lang="en-GB" sz="1050">
                <a:solidFill>
                  <a:srgbClr val="1E2A48"/>
                </a:solidFill>
                <a:effectLst/>
              </a:rPr>
              <a:t>Corporate D/ Subsidiary K</a:t>
            </a:r>
          </a:p>
          <a:p>
            <a:pPr>
              <a:spcAft>
                <a:spcPts val="1000"/>
              </a:spcAft>
              <a:buClr>
                <a:schemeClr val="accent4"/>
              </a:buClr>
            </a:pPr>
            <a:r>
              <a:rPr lang="en-GB" sz="1050">
                <a:solidFill>
                  <a:srgbClr val="1E2A48"/>
                </a:solidFill>
                <a:effectLst/>
              </a:rPr>
              <a:t>Corporate E</a:t>
            </a:r>
          </a:p>
        </p:txBody>
      </p:sp>
      <p:sp>
        <p:nvSpPr>
          <p:cNvPr id="15" name="Rectangle 14">
            <a:extLst>
              <a:ext uri="{FF2B5EF4-FFF2-40B4-BE49-F238E27FC236}">
                <a16:creationId xmlns:a16="http://schemas.microsoft.com/office/drawing/2014/main" id="{3F683242-80C5-DFAE-CCCA-0F0B2CAFEFA2}"/>
              </a:ext>
            </a:extLst>
          </p:cNvPr>
          <p:cNvSpPr/>
          <p:nvPr/>
        </p:nvSpPr>
        <p:spPr>
          <a:xfrm>
            <a:off x="3665225" y="3308857"/>
            <a:ext cx="2610070" cy="278514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 Single Corner of Rectangle 15">
            <a:extLst>
              <a:ext uri="{FF2B5EF4-FFF2-40B4-BE49-F238E27FC236}">
                <a16:creationId xmlns:a16="http://schemas.microsoft.com/office/drawing/2014/main" id="{540E4368-AAFE-2323-DB04-C0CCD780C839}"/>
              </a:ext>
            </a:extLst>
          </p:cNvPr>
          <p:cNvSpPr/>
          <p:nvPr/>
        </p:nvSpPr>
        <p:spPr>
          <a:xfrm>
            <a:off x="3671677" y="2635624"/>
            <a:ext cx="2603617" cy="573374"/>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2941AF4-DE73-F3A2-6733-5211F5EEC475}"/>
              </a:ext>
            </a:extLst>
          </p:cNvPr>
          <p:cNvSpPr txBox="1"/>
          <p:nvPr/>
        </p:nvSpPr>
        <p:spPr>
          <a:xfrm>
            <a:off x="3618796" y="2782465"/>
            <a:ext cx="2709379" cy="279692"/>
          </a:xfrm>
          <a:prstGeom prst="rect">
            <a:avLst/>
          </a:prstGeom>
          <a:noFill/>
        </p:spPr>
        <p:txBody>
          <a:bodyPr wrap="square" rtlCol="0">
            <a:spAutoFit/>
          </a:bodyPr>
          <a:lstStyle/>
          <a:p>
            <a:pPr algn="ctr">
              <a:lnSpc>
                <a:spcPct val="110000"/>
              </a:lnSpc>
            </a:pPr>
            <a:r>
              <a:rPr lang="en-GB" sz="1200" b="1">
                <a:solidFill>
                  <a:schemeClr val="bg1"/>
                </a:solidFill>
                <a:effectLst/>
                <a:latin typeface="Arial" panose="020B0604020202020204" pitchFamily="34" charset="0"/>
                <a:cs typeface="Arial" panose="020B0604020202020204" pitchFamily="34" charset="0"/>
              </a:rPr>
              <a:t>ANNUAL REVENUES</a:t>
            </a:r>
            <a:endParaRPr lang="en-US" sz="1200" b="1">
              <a:solidFill>
                <a:schemeClr val="bg1"/>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6A61AB9-9050-AE12-C994-3A08A26DE2C6}"/>
              </a:ext>
            </a:extLst>
          </p:cNvPr>
          <p:cNvSpPr txBox="1"/>
          <p:nvPr/>
        </p:nvSpPr>
        <p:spPr>
          <a:xfrm>
            <a:off x="546018" y="6189508"/>
            <a:ext cx="5254707" cy="430887"/>
          </a:xfrm>
          <a:prstGeom prst="rect">
            <a:avLst/>
          </a:prstGeom>
          <a:noFill/>
        </p:spPr>
        <p:txBody>
          <a:bodyPr wrap="square" lIns="91440" tIns="45720" rIns="91440" bIns="45720" rtlCol="0" anchor="t">
            <a:spAutoFit/>
          </a:bodyPr>
          <a:lstStyle/>
          <a:p>
            <a:r>
              <a:rPr lang="en-GB" sz="1100" b="1">
                <a:solidFill>
                  <a:schemeClr val="bg1"/>
                </a:solidFill>
                <a:effectLst/>
                <a:latin typeface="Arial"/>
                <a:cs typeface="Arial"/>
              </a:rPr>
              <a:t>* Multiply prices x 2.5 for non-member</a:t>
            </a:r>
            <a:r>
              <a:rPr lang="en-GB" sz="1100" b="1">
                <a:solidFill>
                  <a:schemeClr val="bg1"/>
                </a:solidFill>
                <a:latin typeface="Arial"/>
                <a:cs typeface="Arial"/>
              </a:rPr>
              <a:t>s</a:t>
            </a:r>
            <a:endParaRPr lang="en-GB" sz="1100" b="1" strike="sngStrike">
              <a:solidFill>
                <a:schemeClr val="bg1"/>
              </a:solidFill>
              <a:effectLst/>
              <a:latin typeface="Arial"/>
              <a:cs typeface="Arial"/>
            </a:endParaRPr>
          </a:p>
          <a:p>
            <a:r>
              <a:rPr lang="en-GB" sz="1100" b="1">
                <a:solidFill>
                  <a:schemeClr val="bg1"/>
                </a:solidFill>
                <a:latin typeface="Arial"/>
                <a:cs typeface="Arial"/>
              </a:rPr>
              <a:t>* Member Champions do not pay fees</a:t>
            </a:r>
            <a:endParaRPr lang="en-GB" sz="1100" b="1">
              <a:solidFill>
                <a:schemeClr val="bg1"/>
              </a:solidFill>
              <a:effectLst/>
              <a:latin typeface="Arial"/>
              <a:cs typeface="Arial"/>
            </a:endParaRPr>
          </a:p>
        </p:txBody>
      </p:sp>
      <p:sp>
        <p:nvSpPr>
          <p:cNvPr id="25" name="TextBox 24">
            <a:extLst>
              <a:ext uri="{FF2B5EF4-FFF2-40B4-BE49-F238E27FC236}">
                <a16:creationId xmlns:a16="http://schemas.microsoft.com/office/drawing/2014/main" id="{706F39B9-52BE-1862-7F42-BFDD748BF0D0}"/>
              </a:ext>
            </a:extLst>
          </p:cNvPr>
          <p:cNvSpPr txBox="1"/>
          <p:nvPr/>
        </p:nvSpPr>
        <p:spPr>
          <a:xfrm>
            <a:off x="3777764" y="3553479"/>
            <a:ext cx="2497530" cy="1635651"/>
          </a:xfrm>
          <a:prstGeom prst="rect">
            <a:avLst/>
          </a:prstGeom>
          <a:noFill/>
        </p:spPr>
        <p:txBody>
          <a:bodyPr wrap="square" numCol="1" rtlCol="0">
            <a:noAutofit/>
          </a:bodyPr>
          <a:lstStyle/>
          <a:p>
            <a:pPr>
              <a:spcAft>
                <a:spcPts val="1000"/>
              </a:spcAft>
              <a:buClr>
                <a:schemeClr val="accent4"/>
              </a:buClr>
            </a:pPr>
            <a:r>
              <a:rPr lang="en-GB" sz="1050">
                <a:solidFill>
                  <a:srgbClr val="1E2A48"/>
                </a:solidFill>
                <a:effectLst/>
              </a:rPr>
              <a:t>&gt; $40 billion USD</a:t>
            </a:r>
          </a:p>
          <a:p>
            <a:pPr>
              <a:spcAft>
                <a:spcPts val="1000"/>
              </a:spcAft>
              <a:buClr>
                <a:schemeClr val="accent4"/>
              </a:buClr>
            </a:pPr>
            <a:r>
              <a:rPr lang="en-GB" sz="1050">
                <a:solidFill>
                  <a:srgbClr val="1E2A48"/>
                </a:solidFill>
                <a:effectLst/>
              </a:rPr>
              <a:t>$25 billion to $40 billion USD</a:t>
            </a:r>
          </a:p>
          <a:p>
            <a:pPr>
              <a:spcAft>
                <a:spcPts val="1000"/>
              </a:spcAft>
              <a:buClr>
                <a:schemeClr val="accent4"/>
              </a:buClr>
            </a:pPr>
            <a:r>
              <a:rPr lang="en-GB" sz="1050">
                <a:solidFill>
                  <a:srgbClr val="1E2A48"/>
                </a:solidFill>
                <a:effectLst/>
              </a:rPr>
              <a:t>$10 billion to $25 billion USD</a:t>
            </a:r>
          </a:p>
          <a:p>
            <a:pPr>
              <a:spcAft>
                <a:spcPts val="1000"/>
              </a:spcAft>
              <a:buClr>
                <a:schemeClr val="accent4"/>
              </a:buClr>
            </a:pPr>
            <a:r>
              <a:rPr lang="en-GB" sz="1050">
                <a:solidFill>
                  <a:srgbClr val="1E2A48"/>
                </a:solidFill>
                <a:effectLst/>
              </a:rPr>
              <a:t>$1 billion to $10 billion USD</a:t>
            </a:r>
          </a:p>
          <a:p>
            <a:pPr>
              <a:spcAft>
                <a:spcPts val="1000"/>
              </a:spcAft>
              <a:buClr>
                <a:schemeClr val="accent4"/>
              </a:buClr>
            </a:pPr>
            <a:r>
              <a:rPr lang="en-GB" sz="1050">
                <a:solidFill>
                  <a:srgbClr val="1E2A48"/>
                </a:solidFill>
                <a:effectLst/>
              </a:rPr>
              <a:t>$100 million to $1 billion USD</a:t>
            </a:r>
          </a:p>
          <a:p>
            <a:pPr>
              <a:spcAft>
                <a:spcPts val="1000"/>
              </a:spcAft>
              <a:buClr>
                <a:schemeClr val="accent4"/>
              </a:buClr>
            </a:pPr>
            <a:r>
              <a:rPr lang="en-GB" sz="1050">
                <a:solidFill>
                  <a:srgbClr val="1E2A48"/>
                </a:solidFill>
                <a:effectLst/>
              </a:rPr>
              <a:t>$25 million to $100 million USD</a:t>
            </a:r>
          </a:p>
          <a:p>
            <a:pPr>
              <a:spcAft>
                <a:spcPts val="1000"/>
              </a:spcAft>
              <a:buClr>
                <a:schemeClr val="accent4"/>
              </a:buClr>
            </a:pPr>
            <a:r>
              <a:rPr lang="en-GB" sz="1050">
                <a:solidFill>
                  <a:srgbClr val="1E2A48"/>
                </a:solidFill>
                <a:effectLst/>
              </a:rPr>
              <a:t>$1 million to $25 million USD</a:t>
            </a:r>
          </a:p>
          <a:p>
            <a:pPr>
              <a:spcAft>
                <a:spcPts val="1000"/>
              </a:spcAft>
              <a:buClr>
                <a:schemeClr val="accent4"/>
              </a:buClr>
            </a:pPr>
            <a:r>
              <a:rPr lang="en-GB" sz="1050">
                <a:solidFill>
                  <a:srgbClr val="1E2A48"/>
                </a:solidFill>
                <a:effectLst/>
              </a:rPr>
              <a:t>less than $1 million USD</a:t>
            </a:r>
          </a:p>
        </p:txBody>
      </p:sp>
      <p:sp>
        <p:nvSpPr>
          <p:cNvPr id="32" name="Slide Number Placeholder 31">
            <a:extLst>
              <a:ext uri="{FF2B5EF4-FFF2-40B4-BE49-F238E27FC236}">
                <a16:creationId xmlns:a16="http://schemas.microsoft.com/office/drawing/2014/main" id="{9BFCA40E-199B-6FBB-744B-191AF9936459}"/>
              </a:ext>
            </a:extLst>
          </p:cNvPr>
          <p:cNvSpPr>
            <a:spLocks noGrp="1"/>
          </p:cNvSpPr>
          <p:nvPr>
            <p:ph type="sldNum" sz="quarter" idx="10"/>
          </p:nvPr>
        </p:nvSpPr>
        <p:spPr/>
        <p:txBody>
          <a:bodyPr/>
          <a:lstStyle/>
          <a:p>
            <a:fld id="{93814408-5831-49B7-BF84-9D4EB0FEE077}" type="slidenum">
              <a:rPr lang="en-GB" smtClean="0"/>
              <a:pPr/>
              <a:t>10</a:t>
            </a:fld>
            <a:endParaRPr lang="en-GB"/>
          </a:p>
        </p:txBody>
      </p:sp>
      <p:sp>
        <p:nvSpPr>
          <p:cNvPr id="8" name="TextBox 7">
            <a:extLst>
              <a:ext uri="{FF2B5EF4-FFF2-40B4-BE49-F238E27FC236}">
                <a16:creationId xmlns:a16="http://schemas.microsoft.com/office/drawing/2014/main" id="{070621AB-5FEA-114E-2C10-150C8207D3FA}"/>
              </a:ext>
            </a:extLst>
          </p:cNvPr>
          <p:cNvSpPr txBox="1"/>
          <p:nvPr/>
        </p:nvSpPr>
        <p:spPr>
          <a:xfrm>
            <a:off x="5916011" y="6189508"/>
            <a:ext cx="5254707" cy="553998"/>
          </a:xfrm>
          <a:prstGeom prst="rect">
            <a:avLst/>
          </a:prstGeom>
          <a:noFill/>
        </p:spPr>
        <p:txBody>
          <a:bodyPr wrap="square" lIns="91440" tIns="45720" rIns="91440" bIns="45720" rtlCol="0" anchor="t">
            <a:spAutoFit/>
          </a:bodyPr>
          <a:lstStyle/>
          <a:p>
            <a:r>
              <a:rPr lang="en-GB" sz="1000" b="1">
                <a:solidFill>
                  <a:schemeClr val="bg1"/>
                </a:solidFill>
                <a:effectLst/>
                <a:latin typeface="Arial"/>
                <a:cs typeface="Arial"/>
              </a:rPr>
              <a:t>* </a:t>
            </a:r>
            <a:r>
              <a:rPr lang="en-US" sz="1000" b="1">
                <a:solidFill>
                  <a:schemeClr val="bg1"/>
                </a:solidFill>
                <a:effectLst/>
                <a:latin typeface="Arial"/>
                <a:cs typeface="Arial"/>
              </a:rPr>
              <a:t>Phase 2+ Participant discount: </a:t>
            </a:r>
            <a:r>
              <a:rPr lang="en-US" sz="1000">
                <a:solidFill>
                  <a:schemeClr val="bg1"/>
                </a:solidFill>
                <a:effectLst/>
                <a:latin typeface="Arial"/>
                <a:cs typeface="Arial"/>
              </a:rPr>
              <a:t>Participants involved in the previous phase of a continuing Catalyst project receive a 25% discount off the participation fee for the current phase (applicable to TM Forum members only).</a:t>
            </a:r>
            <a:endParaRPr lang="en-GB" sz="1000">
              <a:solidFill>
                <a:schemeClr val="bg1"/>
              </a:solidFill>
              <a:effectLst/>
              <a:latin typeface="Arial"/>
              <a:cs typeface="Arial"/>
            </a:endParaRPr>
          </a:p>
        </p:txBody>
      </p:sp>
      <p:sp>
        <p:nvSpPr>
          <p:cNvPr id="9" name="Rectangle 8">
            <a:extLst>
              <a:ext uri="{FF2B5EF4-FFF2-40B4-BE49-F238E27FC236}">
                <a16:creationId xmlns:a16="http://schemas.microsoft.com/office/drawing/2014/main" id="{8FC21CC2-9671-0FB7-5D19-06AE28215636}"/>
              </a:ext>
            </a:extLst>
          </p:cNvPr>
          <p:cNvSpPr/>
          <p:nvPr/>
        </p:nvSpPr>
        <p:spPr>
          <a:xfrm>
            <a:off x="6432228" y="3308857"/>
            <a:ext cx="2210146" cy="278514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 Single Corner of Rectangle 20">
            <a:extLst>
              <a:ext uri="{FF2B5EF4-FFF2-40B4-BE49-F238E27FC236}">
                <a16:creationId xmlns:a16="http://schemas.microsoft.com/office/drawing/2014/main" id="{C956C6EB-B890-5D9A-F78C-F55A4328936F}"/>
              </a:ext>
            </a:extLst>
          </p:cNvPr>
          <p:cNvSpPr/>
          <p:nvPr/>
        </p:nvSpPr>
        <p:spPr>
          <a:xfrm>
            <a:off x="6435615" y="2635624"/>
            <a:ext cx="2210146" cy="573374"/>
          </a:xfrm>
          <a:prstGeom prst="round1Rect">
            <a:avLst>
              <a:gd name="adj" fmla="val 50000"/>
            </a:avLst>
          </a:prstGeom>
          <a:solidFill>
            <a:srgbClr val="36A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2E22E85-5E5C-117F-4E2B-29337B4CF071}"/>
              </a:ext>
            </a:extLst>
          </p:cNvPr>
          <p:cNvSpPr txBox="1"/>
          <p:nvPr/>
        </p:nvSpPr>
        <p:spPr>
          <a:xfrm>
            <a:off x="7241928" y="3559416"/>
            <a:ext cx="1332116" cy="2381198"/>
          </a:xfrm>
          <a:prstGeom prst="rect">
            <a:avLst/>
          </a:prstGeom>
          <a:noFill/>
        </p:spPr>
        <p:txBody>
          <a:bodyPr wrap="square" numCol="1" rtlCol="0">
            <a:noAutofit/>
          </a:bodyPr>
          <a:lstStyle/>
          <a:p>
            <a:pPr>
              <a:spcAft>
                <a:spcPts val="1000"/>
              </a:spcAft>
              <a:buClr>
                <a:schemeClr val="accent4"/>
              </a:buClr>
            </a:pPr>
            <a:r>
              <a:rPr lang="en-GB" sz="1050" b="1">
                <a:solidFill>
                  <a:srgbClr val="1E2A48"/>
                </a:solidFill>
              </a:rPr>
              <a:t>16</a:t>
            </a:r>
            <a:r>
              <a:rPr lang="en-GB" sz="1050" b="1">
                <a:solidFill>
                  <a:srgbClr val="1E2A48"/>
                </a:solidFill>
                <a:effectLst/>
              </a:rPr>
              <a:t>,300</a:t>
            </a:r>
          </a:p>
          <a:p>
            <a:pPr>
              <a:spcAft>
                <a:spcPts val="1000"/>
              </a:spcAft>
              <a:buClr>
                <a:schemeClr val="accent4"/>
              </a:buClr>
            </a:pPr>
            <a:r>
              <a:rPr lang="en-GB" sz="1050" b="1">
                <a:solidFill>
                  <a:srgbClr val="1E2A48"/>
                </a:solidFill>
              </a:rPr>
              <a:t>14</a:t>
            </a:r>
            <a:r>
              <a:rPr lang="en-GB" sz="1050" b="1">
                <a:solidFill>
                  <a:srgbClr val="1E2A48"/>
                </a:solidFill>
                <a:effectLst/>
              </a:rPr>
              <a:t>,800</a:t>
            </a:r>
          </a:p>
          <a:p>
            <a:pPr>
              <a:spcAft>
                <a:spcPts val="1000"/>
              </a:spcAft>
              <a:buClr>
                <a:schemeClr val="accent4"/>
              </a:buClr>
            </a:pPr>
            <a:r>
              <a:rPr lang="en-GB" sz="1050" b="1">
                <a:solidFill>
                  <a:srgbClr val="1E2A48"/>
                </a:solidFill>
                <a:effectLst/>
              </a:rPr>
              <a:t>10,500</a:t>
            </a:r>
          </a:p>
          <a:p>
            <a:pPr>
              <a:spcAft>
                <a:spcPts val="1000"/>
              </a:spcAft>
              <a:buClr>
                <a:schemeClr val="accent4"/>
              </a:buClr>
            </a:pPr>
            <a:r>
              <a:rPr lang="en-GB" sz="1050" b="1">
                <a:solidFill>
                  <a:srgbClr val="1E2A48"/>
                </a:solidFill>
                <a:effectLst/>
              </a:rPr>
              <a:t>10,250</a:t>
            </a:r>
          </a:p>
          <a:p>
            <a:pPr>
              <a:spcAft>
                <a:spcPts val="1000"/>
              </a:spcAft>
              <a:buClr>
                <a:schemeClr val="accent4"/>
              </a:buClr>
            </a:pPr>
            <a:r>
              <a:rPr lang="en-GB" sz="1050" b="1">
                <a:solidFill>
                  <a:srgbClr val="1E2A48"/>
                </a:solidFill>
                <a:effectLst/>
              </a:rPr>
              <a:t>10,000</a:t>
            </a:r>
          </a:p>
          <a:p>
            <a:pPr>
              <a:spcAft>
                <a:spcPts val="1000"/>
              </a:spcAft>
              <a:buClr>
                <a:schemeClr val="accent4"/>
              </a:buClr>
            </a:pPr>
            <a:r>
              <a:rPr lang="en-GB" sz="1050" b="1">
                <a:solidFill>
                  <a:srgbClr val="1E2A48"/>
                </a:solidFill>
              </a:rPr>
              <a:t>7</a:t>
            </a:r>
            <a:r>
              <a:rPr lang="en-GB" sz="1050" b="1">
                <a:solidFill>
                  <a:srgbClr val="1E2A48"/>
                </a:solidFill>
                <a:effectLst/>
              </a:rPr>
              <a:t>,500</a:t>
            </a:r>
          </a:p>
          <a:p>
            <a:pPr>
              <a:spcAft>
                <a:spcPts val="1000"/>
              </a:spcAft>
              <a:buClr>
                <a:schemeClr val="accent4"/>
              </a:buClr>
            </a:pPr>
            <a:r>
              <a:rPr lang="en-GB" sz="1050" b="1">
                <a:solidFill>
                  <a:srgbClr val="1E2A48"/>
                </a:solidFill>
              </a:rPr>
              <a:t>5</a:t>
            </a:r>
            <a:r>
              <a:rPr lang="en-GB" sz="1050" b="1">
                <a:solidFill>
                  <a:srgbClr val="1E2A48"/>
                </a:solidFill>
                <a:effectLst/>
              </a:rPr>
              <a:t>,000</a:t>
            </a:r>
          </a:p>
          <a:p>
            <a:pPr>
              <a:spcAft>
                <a:spcPts val="1000"/>
              </a:spcAft>
              <a:buClr>
                <a:schemeClr val="accent4"/>
              </a:buClr>
            </a:pPr>
            <a:r>
              <a:rPr lang="en-GB" sz="1050" b="1">
                <a:solidFill>
                  <a:srgbClr val="1E2A48"/>
                </a:solidFill>
                <a:effectLst/>
              </a:rPr>
              <a:t>1,250</a:t>
            </a:r>
          </a:p>
        </p:txBody>
      </p:sp>
      <p:sp>
        <p:nvSpPr>
          <p:cNvPr id="19" name="TextBox 18">
            <a:extLst>
              <a:ext uri="{FF2B5EF4-FFF2-40B4-BE49-F238E27FC236}">
                <a16:creationId xmlns:a16="http://schemas.microsoft.com/office/drawing/2014/main" id="{14B5219D-214D-9FE5-A1A1-84F749C8E17D}"/>
              </a:ext>
            </a:extLst>
          </p:cNvPr>
          <p:cNvSpPr txBox="1"/>
          <p:nvPr/>
        </p:nvSpPr>
        <p:spPr>
          <a:xfrm>
            <a:off x="6575870" y="3553479"/>
            <a:ext cx="1332116" cy="1635651"/>
          </a:xfrm>
          <a:prstGeom prst="rect">
            <a:avLst/>
          </a:prstGeom>
          <a:noFill/>
        </p:spPr>
        <p:txBody>
          <a:bodyPr wrap="square" numCol="1" rtlCol="0">
            <a:noAutofit/>
          </a:bodyPr>
          <a:lstStyle/>
          <a:p>
            <a:pPr>
              <a:spcAft>
                <a:spcPts val="1000"/>
              </a:spcAft>
              <a:buClr>
                <a:schemeClr val="accent4"/>
              </a:buClr>
            </a:pPr>
            <a:r>
              <a:rPr lang="en-GB" sz="1050" b="1">
                <a:solidFill>
                  <a:srgbClr val="1E2A48"/>
                </a:solidFill>
                <a:effectLst/>
              </a:rPr>
              <a:t>IN USD</a:t>
            </a:r>
          </a:p>
        </p:txBody>
      </p:sp>
      <p:sp>
        <p:nvSpPr>
          <p:cNvPr id="23" name="TextBox 22">
            <a:extLst>
              <a:ext uri="{FF2B5EF4-FFF2-40B4-BE49-F238E27FC236}">
                <a16:creationId xmlns:a16="http://schemas.microsoft.com/office/drawing/2014/main" id="{3F40C9C7-8479-883B-3A05-9149C3E9A535}"/>
              </a:ext>
            </a:extLst>
          </p:cNvPr>
          <p:cNvSpPr txBox="1"/>
          <p:nvPr/>
        </p:nvSpPr>
        <p:spPr>
          <a:xfrm>
            <a:off x="6367232" y="2799976"/>
            <a:ext cx="2274224" cy="279692"/>
          </a:xfrm>
          <a:prstGeom prst="rect">
            <a:avLst/>
          </a:prstGeom>
          <a:noFill/>
        </p:spPr>
        <p:txBody>
          <a:bodyPr wrap="square" rtlCol="0">
            <a:spAutoFit/>
          </a:bodyPr>
          <a:lstStyle/>
          <a:p>
            <a:pPr algn="ctr">
              <a:lnSpc>
                <a:spcPct val="110000"/>
              </a:lnSpc>
            </a:pPr>
            <a:r>
              <a:rPr lang="en-GB" sz="1200" b="1">
                <a:solidFill>
                  <a:schemeClr val="bg1"/>
                </a:solidFill>
                <a:latin typeface="Arial" panose="020B0604020202020204" pitchFamily="34" charset="0"/>
                <a:cs typeface="Arial" panose="020B0604020202020204" pitchFamily="34" charset="0"/>
              </a:rPr>
              <a:t>INNOVATE </a:t>
            </a:r>
            <a:r>
              <a:rPr lang="en-GB" sz="1200" b="1">
                <a:solidFill>
                  <a:schemeClr val="bg1"/>
                </a:solidFill>
                <a:effectLst/>
                <a:latin typeface="Arial" panose="020B0604020202020204" pitchFamily="34" charset="0"/>
                <a:cs typeface="Arial" panose="020B0604020202020204" pitchFamily="34" charset="0"/>
              </a:rPr>
              <a:t>ASIA 2024 * </a:t>
            </a:r>
            <a:endParaRPr lang="en-US" sz="1050">
              <a:solidFill>
                <a:srgbClr val="1E2A48"/>
              </a:solidFill>
            </a:endParaRPr>
          </a:p>
        </p:txBody>
      </p:sp>
    </p:spTree>
    <p:extLst>
      <p:ext uri="{BB962C8B-B14F-4D97-AF65-F5344CB8AC3E}">
        <p14:creationId xmlns:p14="http://schemas.microsoft.com/office/powerpoint/2010/main" val="37747765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white background&#10;&#10;Description automatically generated">
            <a:extLst>
              <a:ext uri="{FF2B5EF4-FFF2-40B4-BE49-F238E27FC236}">
                <a16:creationId xmlns:a16="http://schemas.microsoft.com/office/drawing/2014/main" id="{7BBF6C09-DB9D-C631-8313-A102DE8A1881}"/>
              </a:ext>
            </a:extLst>
          </p:cNvPr>
          <p:cNvPicPr>
            <a:picLocks noChangeAspect="1"/>
          </p:cNvPicPr>
          <p:nvPr/>
        </p:nvPicPr>
        <p:blipFill>
          <a:blip r:embed="rId3"/>
          <a:stretch>
            <a:fillRect/>
          </a:stretch>
        </p:blipFill>
        <p:spPr>
          <a:xfrm>
            <a:off x="15250" y="169859"/>
            <a:ext cx="9824739" cy="1394344"/>
          </a:xfrm>
          <a:prstGeom prst="round1Rect">
            <a:avLst>
              <a:gd name="adj" fmla="val 50000"/>
            </a:avLst>
          </a:prstGeom>
        </p:spPr>
      </p:pic>
      <p:sp>
        <p:nvSpPr>
          <p:cNvPr id="2" name="Slide Number Placeholder 1">
            <a:extLst>
              <a:ext uri="{FF2B5EF4-FFF2-40B4-BE49-F238E27FC236}">
                <a16:creationId xmlns:a16="http://schemas.microsoft.com/office/drawing/2014/main" id="{09EA9AF5-FA78-7C3E-DEB8-EC5039FB3B6F}"/>
              </a:ext>
            </a:extLst>
          </p:cNvPr>
          <p:cNvSpPr>
            <a:spLocks noGrp="1"/>
          </p:cNvSpPr>
          <p:nvPr>
            <p:ph type="sldNum" sz="quarter" idx="10"/>
          </p:nvPr>
        </p:nvSpPr>
        <p:spPr/>
        <p:txBody>
          <a:bodyPr/>
          <a:lstStyle/>
          <a:p>
            <a:fld id="{93814408-5831-49B7-BF84-9D4EB0FEE077}" type="slidenum">
              <a:rPr lang="en-GB" smtClean="0"/>
              <a:pPr/>
              <a:t>11</a:t>
            </a:fld>
            <a:endParaRPr lang="en-GB"/>
          </a:p>
        </p:txBody>
      </p:sp>
      <p:sp>
        <p:nvSpPr>
          <p:cNvPr id="3" name="TextBox 2">
            <a:extLst>
              <a:ext uri="{FF2B5EF4-FFF2-40B4-BE49-F238E27FC236}">
                <a16:creationId xmlns:a16="http://schemas.microsoft.com/office/drawing/2014/main" id="{EA30A187-7F53-09AE-58F3-201CABF91420}"/>
              </a:ext>
            </a:extLst>
          </p:cNvPr>
          <p:cNvSpPr txBox="1"/>
          <p:nvPr/>
        </p:nvSpPr>
        <p:spPr>
          <a:xfrm>
            <a:off x="444649" y="178698"/>
            <a:ext cx="6292273" cy="1394036"/>
          </a:xfrm>
          <a:prstGeom prst="rect">
            <a:avLst/>
          </a:prstGeom>
          <a:noFill/>
        </p:spPr>
        <p:txBody>
          <a:bodyPr wrap="square" lIns="91440" tIns="45720" rIns="91440" bIns="45720" rtlCol="0" anchor="t">
            <a:spAutoFit/>
          </a:bodyPr>
          <a:lstStyle/>
          <a:p>
            <a:pPr>
              <a:lnSpc>
                <a:spcPct val="110000"/>
              </a:lnSpc>
            </a:pPr>
            <a:r>
              <a:rPr lang="en-GB" sz="4000" b="1">
                <a:solidFill>
                  <a:schemeClr val="bg1"/>
                </a:solidFill>
                <a:effectLst/>
                <a:latin typeface="Arial"/>
                <a:cs typeface="Arial"/>
              </a:rPr>
              <a:t>Next steps – i</a:t>
            </a:r>
            <a:r>
              <a:rPr lang="en-GB" sz="4000" b="1">
                <a:solidFill>
                  <a:schemeClr val="bg1"/>
                </a:solidFill>
                <a:latin typeface="Arial"/>
                <a:cs typeface="Arial"/>
              </a:rPr>
              <a:t>deation &amp; submit</a:t>
            </a:r>
            <a:r>
              <a:rPr lang="en-GB" sz="4000" b="1">
                <a:solidFill>
                  <a:schemeClr val="bg1"/>
                </a:solidFill>
                <a:effectLst/>
                <a:latin typeface="Arial"/>
                <a:cs typeface="Arial"/>
              </a:rPr>
              <a:t> proposa</a:t>
            </a:r>
            <a:r>
              <a:rPr lang="en-GB" sz="4000" b="1">
                <a:solidFill>
                  <a:schemeClr val="bg1"/>
                </a:solidFill>
                <a:latin typeface="Arial"/>
                <a:cs typeface="Arial"/>
              </a:rPr>
              <a:t>l</a:t>
            </a:r>
            <a:endParaRPr lang="en-US" sz="4000" b="1">
              <a:solidFill>
                <a:schemeClr val="bg1"/>
              </a:solidFill>
              <a:latin typeface="Arial"/>
              <a:cs typeface="Arial"/>
            </a:endParaRPr>
          </a:p>
        </p:txBody>
      </p:sp>
      <p:sp>
        <p:nvSpPr>
          <p:cNvPr id="10" name="Round Diagonal Corner of Rectangle 34">
            <a:extLst>
              <a:ext uri="{FF2B5EF4-FFF2-40B4-BE49-F238E27FC236}">
                <a16:creationId xmlns:a16="http://schemas.microsoft.com/office/drawing/2014/main" id="{618FB8CC-953A-C0CA-B53C-A527FB9A7F90}"/>
              </a:ext>
            </a:extLst>
          </p:cNvPr>
          <p:cNvSpPr/>
          <p:nvPr/>
        </p:nvSpPr>
        <p:spPr>
          <a:xfrm>
            <a:off x="6846210" y="6177345"/>
            <a:ext cx="4877554" cy="519547"/>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https://www.tmforum.org/catalysts/join-in</a:t>
            </a:r>
            <a:endParaRPr lang="en-US">
              <a:solidFill>
                <a:schemeClr val="bg1"/>
              </a:solidFill>
            </a:endParaRPr>
          </a:p>
        </p:txBody>
      </p:sp>
      <p:sp>
        <p:nvSpPr>
          <p:cNvPr id="7" name="Round Diagonal Corner of Rectangle 16">
            <a:extLst>
              <a:ext uri="{FF2B5EF4-FFF2-40B4-BE49-F238E27FC236}">
                <a16:creationId xmlns:a16="http://schemas.microsoft.com/office/drawing/2014/main" id="{A0A33233-569A-9053-6164-BEAF5B6D0524}"/>
              </a:ext>
            </a:extLst>
          </p:cNvPr>
          <p:cNvSpPr/>
          <p:nvPr/>
        </p:nvSpPr>
        <p:spPr>
          <a:xfrm>
            <a:off x="211766" y="5998976"/>
            <a:ext cx="6378748" cy="807838"/>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ea typeface="+mn-lt"/>
                <a:cs typeface="+mn-lt"/>
              </a:rPr>
              <a:t>Submission requirement minimum of 3 unique organizations, including one Champion (CSP/vertical enterprise)</a:t>
            </a:r>
            <a:endParaRPr lang="en-US"/>
          </a:p>
        </p:txBody>
      </p:sp>
      <p:pic>
        <p:nvPicPr>
          <p:cNvPr id="4" name="Picture 3" descr="A screenshot of a web page&#10;&#10;Description automatically generated">
            <a:extLst>
              <a:ext uri="{FF2B5EF4-FFF2-40B4-BE49-F238E27FC236}">
                <a16:creationId xmlns:a16="http://schemas.microsoft.com/office/drawing/2014/main" id="{982D5FDC-54CD-F82F-FA72-0483CE7A10F1}"/>
              </a:ext>
            </a:extLst>
          </p:cNvPr>
          <p:cNvPicPr>
            <a:picLocks noChangeAspect="1"/>
          </p:cNvPicPr>
          <p:nvPr/>
        </p:nvPicPr>
        <p:blipFill>
          <a:blip r:embed="rId4"/>
          <a:stretch>
            <a:fillRect/>
          </a:stretch>
        </p:blipFill>
        <p:spPr>
          <a:xfrm>
            <a:off x="7536055" y="3568425"/>
            <a:ext cx="4370717" cy="2281246"/>
          </a:xfrm>
          <a:prstGeom prst="rect">
            <a:avLst/>
          </a:prstGeom>
        </p:spPr>
      </p:pic>
      <p:pic>
        <p:nvPicPr>
          <p:cNvPr id="9" name="Picture 8" descr="A screenshot of a business proposal&#10;&#10;Description automatically generated">
            <a:extLst>
              <a:ext uri="{FF2B5EF4-FFF2-40B4-BE49-F238E27FC236}">
                <a16:creationId xmlns:a16="http://schemas.microsoft.com/office/drawing/2014/main" id="{06662E9F-B292-695F-456B-02FE44E09162}"/>
              </a:ext>
            </a:extLst>
          </p:cNvPr>
          <p:cNvPicPr>
            <a:picLocks noChangeAspect="1"/>
          </p:cNvPicPr>
          <p:nvPr/>
        </p:nvPicPr>
        <p:blipFill>
          <a:blip r:embed="rId5"/>
          <a:stretch>
            <a:fillRect/>
          </a:stretch>
        </p:blipFill>
        <p:spPr>
          <a:xfrm>
            <a:off x="9022" y="1719829"/>
            <a:ext cx="7318074" cy="4145103"/>
          </a:xfrm>
          <a:prstGeom prst="rect">
            <a:avLst/>
          </a:prstGeom>
        </p:spPr>
      </p:pic>
      <p:pic>
        <p:nvPicPr>
          <p:cNvPr id="8" name="Picture 7">
            <a:extLst>
              <a:ext uri="{FF2B5EF4-FFF2-40B4-BE49-F238E27FC236}">
                <a16:creationId xmlns:a16="http://schemas.microsoft.com/office/drawing/2014/main" id="{2B28D2CC-22F0-C89A-8BFD-3860C8598C94}"/>
              </a:ext>
            </a:extLst>
          </p:cNvPr>
          <p:cNvPicPr>
            <a:picLocks noChangeAspect="1"/>
          </p:cNvPicPr>
          <p:nvPr/>
        </p:nvPicPr>
        <p:blipFill>
          <a:blip r:embed="rId6"/>
          <a:srcRect/>
          <a:stretch/>
        </p:blipFill>
        <p:spPr>
          <a:xfrm>
            <a:off x="7536055" y="1719829"/>
            <a:ext cx="2645230" cy="1175658"/>
          </a:xfrm>
          <a:prstGeom prst="rect">
            <a:avLst/>
          </a:prstGeom>
        </p:spPr>
      </p:pic>
    </p:spTree>
    <p:extLst>
      <p:ext uri="{BB962C8B-B14F-4D97-AF65-F5344CB8AC3E}">
        <p14:creationId xmlns:p14="http://schemas.microsoft.com/office/powerpoint/2010/main" val="3547959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30A187-7F53-09AE-58F3-201CABF91420}"/>
              </a:ext>
            </a:extLst>
          </p:cNvPr>
          <p:cNvSpPr txBox="1"/>
          <p:nvPr/>
        </p:nvSpPr>
        <p:spPr>
          <a:xfrm>
            <a:off x="1971139" y="528448"/>
            <a:ext cx="11210925" cy="744836"/>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200" b="1" kern="1200">
                <a:solidFill>
                  <a:srgbClr val="AABE3B"/>
                </a:solidFill>
                <a:latin typeface="+mj-lt"/>
                <a:ea typeface="+mj-ea"/>
                <a:cs typeface="+mj-cs"/>
              </a:rPr>
              <a:t>Process</a:t>
            </a:r>
          </a:p>
        </p:txBody>
      </p:sp>
      <p:sp>
        <p:nvSpPr>
          <p:cNvPr id="2" name="Slide Number Placeholder 1">
            <a:extLst>
              <a:ext uri="{FF2B5EF4-FFF2-40B4-BE49-F238E27FC236}">
                <a16:creationId xmlns:a16="http://schemas.microsoft.com/office/drawing/2014/main" id="{09EA9AF5-FA78-7C3E-DEB8-EC5039FB3B6F}"/>
              </a:ext>
            </a:extLst>
          </p:cNvPr>
          <p:cNvSpPr>
            <a:spLocks noGrp="1"/>
          </p:cNvSpPr>
          <p:nvPr>
            <p:ph type="sldNum" sz="quarter" idx="10"/>
          </p:nvPr>
        </p:nvSpPr>
        <p:spPr>
          <a:xfrm>
            <a:off x="8610600" y="6356350"/>
            <a:ext cx="2743200" cy="365125"/>
          </a:xfrm>
        </p:spPr>
        <p:txBody>
          <a:bodyPr vert="horz" lIns="91440" tIns="45720" rIns="91440" bIns="45720" rtlCol="0" anchor="ctr">
            <a:normAutofit/>
          </a:bodyPr>
          <a:lstStyle/>
          <a:p>
            <a:pPr>
              <a:spcAft>
                <a:spcPts val="600"/>
              </a:spcAft>
            </a:pPr>
            <a:fld id="{93814408-5831-49B7-BF84-9D4EB0FEE077}" type="slidenum">
              <a:rPr lang="en-US" sz="1200" smtClean="0">
                <a:solidFill>
                  <a:schemeClr val="tx1">
                    <a:tint val="75000"/>
                  </a:schemeClr>
                </a:solidFill>
              </a:rPr>
              <a:pPr>
                <a:spcAft>
                  <a:spcPts val="600"/>
                </a:spcAft>
              </a:pPr>
              <a:t>12</a:t>
            </a:fld>
            <a:endParaRPr lang="en-US" sz="1200">
              <a:solidFill>
                <a:schemeClr val="tx1">
                  <a:tint val="75000"/>
                </a:schemeClr>
              </a:solidFill>
            </a:endParaRPr>
          </a:p>
        </p:txBody>
      </p:sp>
      <p:pic>
        <p:nvPicPr>
          <p:cNvPr id="5" name="Graphic 4" descr="Customer review outline">
            <a:extLst>
              <a:ext uri="{FF2B5EF4-FFF2-40B4-BE49-F238E27FC236}">
                <a16:creationId xmlns:a16="http://schemas.microsoft.com/office/drawing/2014/main" id="{4F8C3832-1649-7972-1088-D350432653F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23496" y="2187713"/>
            <a:ext cx="2018747" cy="2029791"/>
          </a:xfrm>
          <a:prstGeom prst="rect">
            <a:avLst/>
          </a:prstGeom>
        </p:spPr>
      </p:pic>
      <p:pic>
        <p:nvPicPr>
          <p:cNvPr id="8" name="Graphic 7" descr="Document outline">
            <a:extLst>
              <a:ext uri="{FF2B5EF4-FFF2-40B4-BE49-F238E27FC236}">
                <a16:creationId xmlns:a16="http://schemas.microsoft.com/office/drawing/2014/main" id="{740D4D88-E6AE-BB2D-7C19-A289D2D6C70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06800" y="2474844"/>
            <a:ext cx="1433443" cy="1444486"/>
          </a:xfrm>
          <a:prstGeom prst="rect">
            <a:avLst/>
          </a:prstGeom>
        </p:spPr>
      </p:pic>
      <p:pic>
        <p:nvPicPr>
          <p:cNvPr id="9" name="Graphic 8" descr="Arrow Right outline">
            <a:extLst>
              <a:ext uri="{FF2B5EF4-FFF2-40B4-BE49-F238E27FC236}">
                <a16:creationId xmlns:a16="http://schemas.microsoft.com/office/drawing/2014/main" id="{8B747EA6-E635-E524-809E-ECB870306D3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031409" y="2706757"/>
            <a:ext cx="1069007" cy="1013790"/>
          </a:xfrm>
          <a:prstGeom prst="rect">
            <a:avLst/>
          </a:prstGeom>
        </p:spPr>
      </p:pic>
      <p:pic>
        <p:nvPicPr>
          <p:cNvPr id="10" name="Picture 9" descr="A screenshot of a phone&#10;&#10;Description automatically generated">
            <a:extLst>
              <a:ext uri="{FF2B5EF4-FFF2-40B4-BE49-F238E27FC236}">
                <a16:creationId xmlns:a16="http://schemas.microsoft.com/office/drawing/2014/main" id="{8CC0922A-071C-62FD-59D3-6A0C90A7E53F}"/>
              </a:ext>
            </a:extLst>
          </p:cNvPr>
          <p:cNvPicPr>
            <a:picLocks noChangeAspect="1"/>
          </p:cNvPicPr>
          <p:nvPr/>
        </p:nvPicPr>
        <p:blipFill>
          <a:blip r:embed="rId8"/>
          <a:stretch>
            <a:fillRect/>
          </a:stretch>
        </p:blipFill>
        <p:spPr>
          <a:xfrm>
            <a:off x="25731" y="1476513"/>
            <a:ext cx="3592886" cy="4158973"/>
          </a:xfrm>
          <a:prstGeom prst="rect">
            <a:avLst/>
          </a:prstGeom>
        </p:spPr>
      </p:pic>
      <p:sp>
        <p:nvSpPr>
          <p:cNvPr id="12" name="Round Diagonal Corner of Rectangle 16">
            <a:extLst>
              <a:ext uri="{FF2B5EF4-FFF2-40B4-BE49-F238E27FC236}">
                <a16:creationId xmlns:a16="http://schemas.microsoft.com/office/drawing/2014/main" id="{78B29712-557E-58E8-0EC4-F784F630BE8E}"/>
              </a:ext>
            </a:extLst>
          </p:cNvPr>
          <p:cNvSpPr/>
          <p:nvPr/>
        </p:nvSpPr>
        <p:spPr>
          <a:xfrm>
            <a:off x="4598111" y="1569497"/>
            <a:ext cx="5805529" cy="619892"/>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cs typeface="Arial"/>
              </a:rPr>
              <a:t>Operations, CSM &amp; Subject matter expert review</a:t>
            </a:r>
          </a:p>
        </p:txBody>
      </p:sp>
      <p:pic>
        <p:nvPicPr>
          <p:cNvPr id="14" name="Graphic 13" descr="Arrow Right outline">
            <a:extLst>
              <a:ext uri="{FF2B5EF4-FFF2-40B4-BE49-F238E27FC236}">
                <a16:creationId xmlns:a16="http://schemas.microsoft.com/office/drawing/2014/main" id="{A37ACA2A-7A8D-251B-EB76-0B8B55BA3B3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10714" y="2706757"/>
            <a:ext cx="1168398" cy="1091095"/>
          </a:xfrm>
          <a:prstGeom prst="rect">
            <a:avLst/>
          </a:prstGeom>
        </p:spPr>
      </p:pic>
      <p:pic>
        <p:nvPicPr>
          <p:cNvPr id="15" name="Graphic 14" descr="Document outline">
            <a:extLst>
              <a:ext uri="{FF2B5EF4-FFF2-40B4-BE49-F238E27FC236}">
                <a16:creationId xmlns:a16="http://schemas.microsoft.com/office/drawing/2014/main" id="{15426E75-5BB8-F12F-F220-7A8BD23CF63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80104" y="2474844"/>
            <a:ext cx="1433443" cy="1444486"/>
          </a:xfrm>
          <a:prstGeom prst="rect">
            <a:avLst/>
          </a:prstGeom>
        </p:spPr>
      </p:pic>
      <p:pic>
        <p:nvPicPr>
          <p:cNvPr id="16" name="Graphic 15" descr="Checkmark outline">
            <a:extLst>
              <a:ext uri="{FF2B5EF4-FFF2-40B4-BE49-F238E27FC236}">
                <a16:creationId xmlns:a16="http://schemas.microsoft.com/office/drawing/2014/main" id="{92593EAB-08F7-4853-C101-90271C2FF77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299148" y="2883452"/>
            <a:ext cx="914400" cy="914400"/>
          </a:xfrm>
          <a:prstGeom prst="rect">
            <a:avLst/>
          </a:prstGeom>
        </p:spPr>
      </p:pic>
      <p:pic>
        <p:nvPicPr>
          <p:cNvPr id="17" name="Graphic 16" descr="Checkmark with solid fill">
            <a:extLst>
              <a:ext uri="{FF2B5EF4-FFF2-40B4-BE49-F238E27FC236}">
                <a16:creationId xmlns:a16="http://schemas.microsoft.com/office/drawing/2014/main" id="{EEEDED97-67A9-7E2F-C7C1-AF873A33E87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299148" y="2883452"/>
            <a:ext cx="914400" cy="914400"/>
          </a:xfrm>
          <a:prstGeom prst="rect">
            <a:avLst/>
          </a:prstGeom>
        </p:spPr>
      </p:pic>
      <p:sp>
        <p:nvSpPr>
          <p:cNvPr id="18" name="TextBox 17">
            <a:extLst>
              <a:ext uri="{FF2B5EF4-FFF2-40B4-BE49-F238E27FC236}">
                <a16:creationId xmlns:a16="http://schemas.microsoft.com/office/drawing/2014/main" id="{7B837B9D-E298-783A-5787-1C3E3041EBFE}"/>
              </a:ext>
            </a:extLst>
          </p:cNvPr>
          <p:cNvSpPr txBox="1"/>
          <p:nvPr/>
        </p:nvSpPr>
        <p:spPr>
          <a:xfrm>
            <a:off x="8503478" y="2528955"/>
            <a:ext cx="107121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a:solidFill>
                  <a:schemeClr val="accent2"/>
                </a:solidFill>
                <a:cs typeface="Arial"/>
              </a:rPr>
              <a:t>Passed</a:t>
            </a:r>
          </a:p>
        </p:txBody>
      </p:sp>
      <p:pic>
        <p:nvPicPr>
          <p:cNvPr id="19" name="Graphic 18" descr="Arrow Right outline">
            <a:extLst>
              <a:ext uri="{FF2B5EF4-FFF2-40B4-BE49-F238E27FC236}">
                <a16:creationId xmlns:a16="http://schemas.microsoft.com/office/drawing/2014/main" id="{47C5A325-337B-0EF8-6C57-97BFD75F6B5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5400000">
            <a:off x="6665845" y="4252844"/>
            <a:ext cx="1168398" cy="1091095"/>
          </a:xfrm>
          <a:prstGeom prst="rect">
            <a:avLst/>
          </a:prstGeom>
        </p:spPr>
      </p:pic>
      <p:sp>
        <p:nvSpPr>
          <p:cNvPr id="20" name="TextBox 19">
            <a:extLst>
              <a:ext uri="{FF2B5EF4-FFF2-40B4-BE49-F238E27FC236}">
                <a16:creationId xmlns:a16="http://schemas.microsoft.com/office/drawing/2014/main" id="{76D1E726-0C0A-B3B6-26E5-7E70A1065AC5}"/>
              </a:ext>
            </a:extLst>
          </p:cNvPr>
          <p:cNvSpPr txBox="1"/>
          <p:nvPr/>
        </p:nvSpPr>
        <p:spPr>
          <a:xfrm>
            <a:off x="7332870" y="4218607"/>
            <a:ext cx="133625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2"/>
                </a:solidFill>
                <a:cs typeface="Arial"/>
              </a:rPr>
              <a:t>Rejected with Feedback</a:t>
            </a:r>
          </a:p>
        </p:txBody>
      </p:sp>
      <p:pic>
        <p:nvPicPr>
          <p:cNvPr id="21" name="Graphic 20" descr="Document outline">
            <a:extLst>
              <a:ext uri="{FF2B5EF4-FFF2-40B4-BE49-F238E27FC236}">
                <a16:creationId xmlns:a16="http://schemas.microsoft.com/office/drawing/2014/main" id="{21A2B735-C2A3-00AD-5FE6-FEC7BFE9A4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10626" y="5268844"/>
            <a:ext cx="1433443" cy="1444486"/>
          </a:xfrm>
          <a:prstGeom prst="rect">
            <a:avLst/>
          </a:prstGeom>
        </p:spPr>
      </p:pic>
      <p:pic>
        <p:nvPicPr>
          <p:cNvPr id="22" name="Graphic 21" descr="Close with solid fill">
            <a:extLst>
              <a:ext uri="{FF2B5EF4-FFF2-40B4-BE49-F238E27FC236}">
                <a16:creationId xmlns:a16="http://schemas.microsoft.com/office/drawing/2014/main" id="{7B894CBE-63AF-CD53-81F5-F83B4302990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129670" y="5533887"/>
            <a:ext cx="914400" cy="914400"/>
          </a:xfrm>
          <a:prstGeom prst="rect">
            <a:avLst/>
          </a:prstGeom>
        </p:spPr>
      </p:pic>
      <p:pic>
        <p:nvPicPr>
          <p:cNvPr id="23" name="Graphic 22" descr="Arrow Right outline">
            <a:extLst>
              <a:ext uri="{FF2B5EF4-FFF2-40B4-BE49-F238E27FC236}">
                <a16:creationId xmlns:a16="http://schemas.microsoft.com/office/drawing/2014/main" id="{ED2D381E-4968-2D12-CB40-83D79D1BE60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5307497" y="5357192"/>
            <a:ext cx="1168398" cy="1091095"/>
          </a:xfrm>
          <a:prstGeom prst="rect">
            <a:avLst/>
          </a:prstGeom>
        </p:spPr>
      </p:pic>
      <p:sp>
        <p:nvSpPr>
          <p:cNvPr id="27" name="TextBox 26">
            <a:extLst>
              <a:ext uri="{FF2B5EF4-FFF2-40B4-BE49-F238E27FC236}">
                <a16:creationId xmlns:a16="http://schemas.microsoft.com/office/drawing/2014/main" id="{A0FE8A87-8B74-648A-4066-99396240EBF9}"/>
              </a:ext>
            </a:extLst>
          </p:cNvPr>
          <p:cNvSpPr txBox="1"/>
          <p:nvPr/>
        </p:nvSpPr>
        <p:spPr>
          <a:xfrm>
            <a:off x="4991652" y="2528954"/>
            <a:ext cx="133625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2"/>
                </a:solidFill>
                <a:cs typeface="Arial"/>
              </a:rPr>
              <a:t>Submit</a:t>
            </a:r>
            <a:endParaRPr lang="en-US">
              <a:solidFill>
                <a:schemeClr val="accent2"/>
              </a:solidFill>
            </a:endParaRPr>
          </a:p>
        </p:txBody>
      </p:sp>
      <p:pic>
        <p:nvPicPr>
          <p:cNvPr id="28" name="Graphic 27" descr="Document outline">
            <a:extLst>
              <a:ext uri="{FF2B5EF4-FFF2-40B4-BE49-F238E27FC236}">
                <a16:creationId xmlns:a16="http://schemas.microsoft.com/office/drawing/2014/main" id="{7E97944D-F2A1-8150-6594-C376F923E71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28887" y="5180496"/>
            <a:ext cx="1433443" cy="1444486"/>
          </a:xfrm>
          <a:prstGeom prst="rect">
            <a:avLst/>
          </a:prstGeom>
        </p:spPr>
      </p:pic>
      <p:pic>
        <p:nvPicPr>
          <p:cNvPr id="29" name="Graphic 28" descr="Pencil with solid fill">
            <a:extLst>
              <a:ext uri="{FF2B5EF4-FFF2-40B4-BE49-F238E27FC236}">
                <a16:creationId xmlns:a16="http://schemas.microsoft.com/office/drawing/2014/main" id="{D2282942-FEA8-451B-3A50-A5C1C3F09D0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479235" y="5268844"/>
            <a:ext cx="914400" cy="914400"/>
          </a:xfrm>
          <a:prstGeom prst="rect">
            <a:avLst/>
          </a:prstGeom>
        </p:spPr>
      </p:pic>
      <p:sp>
        <p:nvSpPr>
          <p:cNvPr id="30" name="TextBox 29">
            <a:extLst>
              <a:ext uri="{FF2B5EF4-FFF2-40B4-BE49-F238E27FC236}">
                <a16:creationId xmlns:a16="http://schemas.microsoft.com/office/drawing/2014/main" id="{1B1DF9AE-18C8-7BF9-76D1-560850772BFE}"/>
              </a:ext>
            </a:extLst>
          </p:cNvPr>
          <p:cNvSpPr txBox="1"/>
          <p:nvPr/>
        </p:nvSpPr>
        <p:spPr>
          <a:xfrm>
            <a:off x="5565913" y="5267736"/>
            <a:ext cx="133625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2"/>
                </a:solidFill>
                <a:cs typeface="Arial"/>
              </a:rPr>
              <a:t>Edit</a:t>
            </a:r>
            <a:endParaRPr lang="en-US">
              <a:solidFill>
                <a:schemeClr val="accent2"/>
              </a:solidFill>
            </a:endParaRPr>
          </a:p>
        </p:txBody>
      </p:sp>
      <p:pic>
        <p:nvPicPr>
          <p:cNvPr id="31" name="Graphic 30" descr="Arrow Right outline">
            <a:extLst>
              <a:ext uri="{FF2B5EF4-FFF2-40B4-BE49-F238E27FC236}">
                <a16:creationId xmlns:a16="http://schemas.microsoft.com/office/drawing/2014/main" id="{47EDDFB5-0AD0-A250-EF82-C2FB642DBBC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6200000">
            <a:off x="3739323" y="4020931"/>
            <a:ext cx="1168398" cy="1091095"/>
          </a:xfrm>
          <a:prstGeom prst="rect">
            <a:avLst/>
          </a:prstGeom>
        </p:spPr>
      </p:pic>
      <p:grpSp>
        <p:nvGrpSpPr>
          <p:cNvPr id="37" name="Group 36">
            <a:extLst>
              <a:ext uri="{FF2B5EF4-FFF2-40B4-BE49-F238E27FC236}">
                <a16:creationId xmlns:a16="http://schemas.microsoft.com/office/drawing/2014/main" id="{A07DB40E-8A1D-4FC0-2A25-AA457621D3FA}"/>
              </a:ext>
            </a:extLst>
          </p:cNvPr>
          <p:cNvGrpSpPr/>
          <p:nvPr/>
        </p:nvGrpSpPr>
        <p:grpSpPr>
          <a:xfrm>
            <a:off x="8845954" y="4162746"/>
            <a:ext cx="3303647" cy="2374965"/>
            <a:chOff x="540937" y="2804400"/>
            <a:chExt cx="3392345" cy="3534528"/>
          </a:xfrm>
        </p:grpSpPr>
        <p:sp>
          <p:nvSpPr>
            <p:cNvPr id="33" name="Rectangle 32">
              <a:extLst>
                <a:ext uri="{FF2B5EF4-FFF2-40B4-BE49-F238E27FC236}">
                  <a16:creationId xmlns:a16="http://schemas.microsoft.com/office/drawing/2014/main" id="{C6DDE8BB-9203-9A3E-C05B-C4C555D5F2DA}"/>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 Single Corner of Rectangle 22">
              <a:extLst>
                <a:ext uri="{FF2B5EF4-FFF2-40B4-BE49-F238E27FC236}">
                  <a16:creationId xmlns:a16="http://schemas.microsoft.com/office/drawing/2014/main" id="{32C34AD6-7659-7BFF-D54A-0027C732EB89}"/>
                </a:ext>
              </a:extLst>
            </p:cNvPr>
            <p:cNvSpPr/>
            <p:nvPr/>
          </p:nvSpPr>
          <p:spPr>
            <a:xfrm>
              <a:off x="541131" y="2804400"/>
              <a:ext cx="3392151" cy="552517"/>
            </a:xfrm>
            <a:prstGeom prst="round1Rect">
              <a:avLst>
                <a:gd name="adj" fmla="val 50000"/>
              </a:avLst>
            </a:prstGeom>
            <a:solidFill>
              <a:srgbClr val="36A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8DCBD40-FFA1-39B0-C867-919B2F47ECAC}"/>
                </a:ext>
              </a:extLst>
            </p:cNvPr>
            <p:cNvSpPr txBox="1"/>
            <p:nvPr/>
          </p:nvSpPr>
          <p:spPr>
            <a:xfrm>
              <a:off x="859837" y="2866853"/>
              <a:ext cx="2709379" cy="311918"/>
            </a:xfrm>
            <a:prstGeom prst="rect">
              <a:avLst/>
            </a:prstGeom>
            <a:noFill/>
          </p:spPr>
          <p:txBody>
            <a:bodyPr wrap="square" lIns="91440" tIns="45720" rIns="91440" bIns="45720" rtlCol="0" anchor="t">
              <a:spAutoFit/>
            </a:bodyPr>
            <a:lstStyle/>
            <a:p>
              <a:pPr algn="ctr">
                <a:lnSpc>
                  <a:spcPct val="110000"/>
                </a:lnSpc>
              </a:pPr>
              <a:r>
                <a:rPr lang="en-GB" sz="1200" b="1">
                  <a:solidFill>
                    <a:schemeClr val="bg1"/>
                  </a:solidFill>
                  <a:latin typeface="Arial"/>
                  <a:cs typeface="Arial"/>
                </a:rPr>
                <a:t>Common rejection reasons </a:t>
              </a:r>
            </a:p>
          </p:txBody>
        </p:sp>
        <p:sp>
          <p:nvSpPr>
            <p:cNvPr id="36" name="TextBox 35">
              <a:extLst>
                <a:ext uri="{FF2B5EF4-FFF2-40B4-BE49-F238E27FC236}">
                  <a16:creationId xmlns:a16="http://schemas.microsoft.com/office/drawing/2014/main" id="{479E5B4B-3A4D-5E52-B684-4EC2E8B82144}"/>
                </a:ext>
              </a:extLst>
            </p:cNvPr>
            <p:cNvSpPr txBox="1"/>
            <p:nvPr/>
          </p:nvSpPr>
          <p:spPr>
            <a:xfrm>
              <a:off x="540937" y="3383149"/>
              <a:ext cx="3387231" cy="2537136"/>
            </a:xfrm>
            <a:prstGeom prst="rect">
              <a:avLst/>
            </a:prstGeom>
            <a:noFill/>
          </p:spPr>
          <p:txBody>
            <a:bodyPr wrap="square" lIns="91440" tIns="45720" rIns="91440" bIns="45720" numCol="1" rtlCol="0" anchor="t">
              <a:noAutofit/>
            </a:bodyPr>
            <a:lstStyle/>
            <a:p>
              <a:pPr marL="171450" indent="-171450">
                <a:spcAft>
                  <a:spcPts val="1000"/>
                </a:spcAft>
                <a:buClr>
                  <a:schemeClr val="accent4"/>
                </a:buClr>
                <a:buFont typeface="Calibri" pitchFamily="2" charset="2"/>
                <a:buChar char="-"/>
              </a:pPr>
              <a:r>
                <a:rPr lang="en-GB" sz="1050">
                  <a:solidFill>
                    <a:srgbClr val="1E2A48"/>
                  </a:solidFill>
                  <a:cs typeface="Arial"/>
                </a:rPr>
                <a:t>Not detailed enough </a:t>
              </a:r>
            </a:p>
            <a:p>
              <a:pPr marL="171450" indent="-171450">
                <a:spcAft>
                  <a:spcPts val="1000"/>
                </a:spcAft>
                <a:buClr>
                  <a:schemeClr val="accent4"/>
                </a:buClr>
                <a:buFont typeface="Calibri" pitchFamily="2" charset="2"/>
                <a:buChar char="-"/>
              </a:pPr>
              <a:r>
                <a:rPr lang="en-GB" sz="1050">
                  <a:solidFill>
                    <a:srgbClr val="1E2A48"/>
                  </a:solidFill>
                  <a:cs typeface="Arial"/>
                </a:rPr>
                <a:t>Doesn’t meet minimum required companies of 3 (1 being a CSP) </a:t>
              </a:r>
            </a:p>
            <a:p>
              <a:pPr marL="171450" indent="-171450">
                <a:spcAft>
                  <a:spcPts val="1000"/>
                </a:spcAft>
                <a:buClr>
                  <a:schemeClr val="accent4"/>
                </a:buClr>
                <a:buFont typeface="Calibri" pitchFamily="2" charset="2"/>
                <a:buChar char="-"/>
              </a:pPr>
              <a:r>
                <a:rPr lang="en-GB" sz="1050">
                  <a:solidFill>
                    <a:srgbClr val="1E2A48"/>
                  </a:solidFill>
                  <a:cs typeface="Arial"/>
                </a:rPr>
                <a:t>Fake email addresses</a:t>
              </a:r>
            </a:p>
            <a:p>
              <a:pPr marL="171450" indent="-171450">
                <a:spcAft>
                  <a:spcPts val="1000"/>
                </a:spcAft>
                <a:buClr>
                  <a:schemeClr val="accent4"/>
                </a:buClr>
                <a:buFont typeface="Calibri" pitchFamily="2" charset="2"/>
                <a:buChar char="-"/>
              </a:pPr>
              <a:r>
                <a:rPr lang="en-GB" sz="1050" b="1">
                  <a:solidFill>
                    <a:srgbClr val="1E2A48"/>
                  </a:solidFill>
                  <a:cs typeface="Arial"/>
                </a:rPr>
                <a:t>Moonshots only</a:t>
              </a:r>
              <a:r>
                <a:rPr lang="en-GB" sz="1050">
                  <a:solidFill>
                    <a:srgbClr val="1E2A48"/>
                  </a:solidFill>
                  <a:cs typeface="Arial"/>
                </a:rPr>
                <a:t> – Missing business Champion impact statement </a:t>
              </a:r>
            </a:p>
            <a:p>
              <a:pPr marL="171450" indent="-171450">
                <a:spcAft>
                  <a:spcPts val="1000"/>
                </a:spcAft>
                <a:buClr>
                  <a:schemeClr val="accent4"/>
                </a:buClr>
                <a:buFont typeface="Calibri" pitchFamily="2" charset="2"/>
                <a:buChar char="-"/>
              </a:pPr>
              <a:r>
                <a:rPr lang="en-GB" sz="1050">
                  <a:solidFill>
                    <a:srgbClr val="1E2A48"/>
                  </a:solidFill>
                  <a:cs typeface="Arial"/>
                </a:rPr>
                <a:t>Not all parts of the form are filled in </a:t>
              </a:r>
            </a:p>
            <a:p>
              <a:pPr marL="171450" indent="-171450">
                <a:spcAft>
                  <a:spcPts val="1000"/>
                </a:spcAft>
                <a:buClr>
                  <a:schemeClr val="accent4"/>
                </a:buClr>
                <a:buFont typeface="Calibri" pitchFamily="2" charset="2"/>
                <a:buChar char="-"/>
              </a:pPr>
              <a:r>
                <a:rPr lang="en-GB" sz="1050">
                  <a:solidFill>
                    <a:srgbClr val="1E2A48"/>
                  </a:solidFill>
                  <a:cs typeface="Arial"/>
                </a:rPr>
                <a:t>We already have another submission similar</a:t>
              </a:r>
            </a:p>
            <a:p>
              <a:pPr marL="171450" indent="-171450">
                <a:spcAft>
                  <a:spcPts val="1000"/>
                </a:spcAft>
                <a:buClr>
                  <a:schemeClr val="accent4"/>
                </a:buClr>
                <a:buFont typeface="Calibri" pitchFamily="2" charset="2"/>
                <a:buChar char="-"/>
              </a:pPr>
              <a:endParaRPr lang="en-GB">
                <a:solidFill>
                  <a:srgbClr val="000000"/>
                </a:solidFill>
                <a:cs typeface="Arial"/>
              </a:endParaRPr>
            </a:p>
            <a:p>
              <a:pPr marL="171450" indent="-171450">
                <a:spcAft>
                  <a:spcPts val="1000"/>
                </a:spcAft>
                <a:buClr>
                  <a:schemeClr val="accent4"/>
                </a:buClr>
                <a:buFont typeface="Calibri" pitchFamily="2" charset="2"/>
                <a:buChar char="-"/>
              </a:pPr>
              <a:endParaRPr lang="en-GB" sz="1050">
                <a:solidFill>
                  <a:srgbClr val="1E2A48"/>
                </a:solidFill>
                <a:cs typeface="Arial"/>
              </a:endParaRPr>
            </a:p>
            <a:p>
              <a:pPr marL="171450" indent="-171450">
                <a:spcAft>
                  <a:spcPts val="1000"/>
                </a:spcAft>
                <a:buClr>
                  <a:schemeClr val="accent4"/>
                </a:buClr>
                <a:buFont typeface="Calibri" pitchFamily="2" charset="2"/>
                <a:buChar char="-"/>
              </a:pPr>
              <a:endParaRPr lang="en-GB" sz="1050">
                <a:solidFill>
                  <a:srgbClr val="1E2A48"/>
                </a:solidFill>
                <a:cs typeface="Arial"/>
              </a:endParaRPr>
            </a:p>
          </p:txBody>
        </p:sp>
      </p:grpSp>
      <p:pic>
        <p:nvPicPr>
          <p:cNvPr id="39" name="Picture 38" descr="A blue and white background">
            <a:extLst>
              <a:ext uri="{FF2B5EF4-FFF2-40B4-BE49-F238E27FC236}">
                <a16:creationId xmlns:a16="http://schemas.microsoft.com/office/drawing/2014/main" id="{5D4FE614-C6A2-7CF4-FE1C-DCDF49CFAE96}"/>
              </a:ext>
            </a:extLst>
          </p:cNvPr>
          <p:cNvPicPr>
            <a:picLocks noChangeAspect="1"/>
          </p:cNvPicPr>
          <p:nvPr/>
        </p:nvPicPr>
        <p:blipFill>
          <a:blip r:embed="rId17"/>
          <a:stretch>
            <a:fillRect/>
          </a:stretch>
        </p:blipFill>
        <p:spPr>
          <a:xfrm>
            <a:off x="280294" y="180903"/>
            <a:ext cx="6180392" cy="886345"/>
          </a:xfrm>
          <a:prstGeom prst="round1Rect">
            <a:avLst>
              <a:gd name="adj" fmla="val 50000"/>
            </a:avLst>
          </a:prstGeom>
        </p:spPr>
      </p:pic>
      <p:sp>
        <p:nvSpPr>
          <p:cNvPr id="41" name="TextBox 40">
            <a:extLst>
              <a:ext uri="{FF2B5EF4-FFF2-40B4-BE49-F238E27FC236}">
                <a16:creationId xmlns:a16="http://schemas.microsoft.com/office/drawing/2014/main" id="{2D6A5D36-D32C-552A-2BBD-FE9A59ADDA97}"/>
              </a:ext>
            </a:extLst>
          </p:cNvPr>
          <p:cNvSpPr txBox="1"/>
          <p:nvPr/>
        </p:nvSpPr>
        <p:spPr>
          <a:xfrm>
            <a:off x="444649" y="178698"/>
            <a:ext cx="6292273" cy="716928"/>
          </a:xfrm>
          <a:prstGeom prst="rect">
            <a:avLst/>
          </a:prstGeom>
          <a:noFill/>
        </p:spPr>
        <p:txBody>
          <a:bodyPr wrap="square" lIns="91440" tIns="45720" rIns="91440" bIns="45720" rtlCol="0" anchor="t">
            <a:spAutoFit/>
          </a:bodyPr>
          <a:lstStyle/>
          <a:p>
            <a:pPr>
              <a:lnSpc>
                <a:spcPct val="110000"/>
              </a:lnSpc>
            </a:pPr>
            <a:r>
              <a:rPr lang="en-GB" sz="4000" b="1">
                <a:solidFill>
                  <a:schemeClr val="bg1"/>
                </a:solidFill>
                <a:latin typeface="Arial"/>
                <a:cs typeface="Arial"/>
              </a:rPr>
              <a:t>Proposal review</a:t>
            </a:r>
            <a:endParaRPr lang="en-GB" sz="4000" b="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67125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A blue and white background">
            <a:extLst>
              <a:ext uri="{FF2B5EF4-FFF2-40B4-BE49-F238E27FC236}">
                <a16:creationId xmlns:a16="http://schemas.microsoft.com/office/drawing/2014/main" id="{5D4FE614-C6A2-7CF4-FE1C-DCDF49CFAE96}"/>
              </a:ext>
            </a:extLst>
          </p:cNvPr>
          <p:cNvPicPr>
            <a:picLocks noChangeAspect="1"/>
          </p:cNvPicPr>
          <p:nvPr/>
        </p:nvPicPr>
        <p:blipFill>
          <a:blip r:embed="rId2"/>
          <a:stretch>
            <a:fillRect/>
          </a:stretch>
        </p:blipFill>
        <p:spPr>
          <a:xfrm>
            <a:off x="280294" y="180903"/>
            <a:ext cx="6812498" cy="886345"/>
          </a:xfrm>
          <a:prstGeom prst="round1Rect">
            <a:avLst>
              <a:gd name="adj" fmla="val 50000"/>
            </a:avLst>
          </a:prstGeom>
        </p:spPr>
      </p:pic>
      <p:sp>
        <p:nvSpPr>
          <p:cNvPr id="41" name="TextBox 40">
            <a:extLst>
              <a:ext uri="{FF2B5EF4-FFF2-40B4-BE49-F238E27FC236}">
                <a16:creationId xmlns:a16="http://schemas.microsoft.com/office/drawing/2014/main" id="{2D6A5D36-D32C-552A-2BBD-FE9A59ADDA97}"/>
              </a:ext>
            </a:extLst>
          </p:cNvPr>
          <p:cNvSpPr txBox="1"/>
          <p:nvPr/>
        </p:nvSpPr>
        <p:spPr>
          <a:xfrm>
            <a:off x="455692" y="267046"/>
            <a:ext cx="7045755" cy="716928"/>
          </a:xfrm>
          <a:prstGeom prst="rect">
            <a:avLst/>
          </a:prstGeom>
          <a:noFill/>
        </p:spPr>
        <p:txBody>
          <a:bodyPr wrap="square" lIns="91440" tIns="45720" rIns="91440" bIns="45720" rtlCol="0" anchor="t">
            <a:spAutoFit/>
          </a:bodyPr>
          <a:lstStyle/>
          <a:p>
            <a:pPr>
              <a:lnSpc>
                <a:spcPct val="110000"/>
              </a:lnSpc>
            </a:pPr>
            <a:r>
              <a:rPr lang="en-GB" sz="4000" b="1">
                <a:solidFill>
                  <a:schemeClr val="bg1"/>
                </a:solidFill>
                <a:effectLst/>
                <a:latin typeface="Arial"/>
                <a:cs typeface="Arial"/>
              </a:rPr>
              <a:t> </a:t>
            </a:r>
            <a:r>
              <a:rPr lang="en-GB" sz="4000" b="1">
                <a:solidFill>
                  <a:schemeClr val="bg1"/>
                </a:solidFill>
                <a:latin typeface="Arial"/>
                <a:cs typeface="Arial"/>
              </a:rPr>
              <a:t>Matchmaking</a:t>
            </a:r>
          </a:p>
        </p:txBody>
      </p:sp>
      <p:pic>
        <p:nvPicPr>
          <p:cNvPr id="4" name="Picture 3" descr="A screenshot of a match making&#10;&#10;Description automatically generated">
            <a:extLst>
              <a:ext uri="{FF2B5EF4-FFF2-40B4-BE49-F238E27FC236}">
                <a16:creationId xmlns:a16="http://schemas.microsoft.com/office/drawing/2014/main" id="{E347A10E-9C15-1CA0-30AF-417D3FD5A216}"/>
              </a:ext>
            </a:extLst>
          </p:cNvPr>
          <p:cNvPicPr>
            <a:picLocks noChangeAspect="1"/>
          </p:cNvPicPr>
          <p:nvPr/>
        </p:nvPicPr>
        <p:blipFill>
          <a:blip r:embed="rId3"/>
          <a:stretch>
            <a:fillRect/>
          </a:stretch>
        </p:blipFill>
        <p:spPr>
          <a:xfrm>
            <a:off x="123372" y="1211470"/>
            <a:ext cx="3806214" cy="3927060"/>
          </a:xfrm>
          <a:prstGeom prst="rect">
            <a:avLst/>
          </a:prstGeom>
        </p:spPr>
      </p:pic>
      <p:pic>
        <p:nvPicPr>
          <p:cNvPr id="6" name="Graphic 5" descr="Users outline">
            <a:extLst>
              <a:ext uri="{FF2B5EF4-FFF2-40B4-BE49-F238E27FC236}">
                <a16:creationId xmlns:a16="http://schemas.microsoft.com/office/drawing/2014/main" id="{0281D522-02E1-7EE2-1A99-C850D1F5305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92792" y="2867495"/>
            <a:ext cx="1747299" cy="1737437"/>
          </a:xfrm>
          <a:prstGeom prst="rect">
            <a:avLst/>
          </a:prstGeom>
        </p:spPr>
      </p:pic>
      <p:sp>
        <p:nvSpPr>
          <p:cNvPr id="11" name="Round Diagonal Corner of Rectangle 16">
            <a:extLst>
              <a:ext uri="{FF2B5EF4-FFF2-40B4-BE49-F238E27FC236}">
                <a16:creationId xmlns:a16="http://schemas.microsoft.com/office/drawing/2014/main" id="{5D7EA11C-B412-F711-BD20-CDC03260816D}"/>
              </a:ext>
            </a:extLst>
          </p:cNvPr>
          <p:cNvSpPr/>
          <p:nvPr/>
        </p:nvSpPr>
        <p:spPr>
          <a:xfrm>
            <a:off x="6980873" y="2565169"/>
            <a:ext cx="1942999" cy="509259"/>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cs typeface="Arial"/>
              </a:rPr>
              <a:t>Catalyst team </a:t>
            </a:r>
          </a:p>
        </p:txBody>
      </p:sp>
      <p:pic>
        <p:nvPicPr>
          <p:cNvPr id="13" name="Graphic 12" descr="Internet outline">
            <a:extLst>
              <a:ext uri="{FF2B5EF4-FFF2-40B4-BE49-F238E27FC236}">
                <a16:creationId xmlns:a16="http://schemas.microsoft.com/office/drawing/2014/main" id="{F4F87343-5C36-392C-92FE-0244865EEC1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237185" y="4852230"/>
            <a:ext cx="1408336" cy="1402483"/>
          </a:xfrm>
          <a:prstGeom prst="rect">
            <a:avLst/>
          </a:prstGeom>
        </p:spPr>
      </p:pic>
      <p:sp>
        <p:nvSpPr>
          <p:cNvPr id="42" name="Round Diagonal Corner of Rectangle 16">
            <a:extLst>
              <a:ext uri="{FF2B5EF4-FFF2-40B4-BE49-F238E27FC236}">
                <a16:creationId xmlns:a16="http://schemas.microsoft.com/office/drawing/2014/main" id="{23E92952-9C40-8172-81E5-4FE5A1141AEF}"/>
              </a:ext>
            </a:extLst>
          </p:cNvPr>
          <p:cNvSpPr/>
          <p:nvPr/>
        </p:nvSpPr>
        <p:spPr>
          <a:xfrm>
            <a:off x="3950317" y="4517489"/>
            <a:ext cx="1964866" cy="552478"/>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cs typeface="Arial"/>
              </a:rPr>
              <a:t>Project page</a:t>
            </a:r>
            <a:endParaRPr lang="en-US"/>
          </a:p>
        </p:txBody>
      </p:sp>
      <p:pic>
        <p:nvPicPr>
          <p:cNvPr id="43" name="Graphic 42" descr="User outline">
            <a:extLst>
              <a:ext uri="{FF2B5EF4-FFF2-40B4-BE49-F238E27FC236}">
                <a16:creationId xmlns:a16="http://schemas.microsoft.com/office/drawing/2014/main" id="{E1D7208D-0965-1772-E5CC-491A5328850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66556" y="1816250"/>
            <a:ext cx="1113111" cy="1056724"/>
          </a:xfrm>
          <a:prstGeom prst="rect">
            <a:avLst/>
          </a:prstGeom>
        </p:spPr>
      </p:pic>
      <p:sp>
        <p:nvSpPr>
          <p:cNvPr id="44" name="Round Diagonal Corner of Rectangle 16">
            <a:extLst>
              <a:ext uri="{FF2B5EF4-FFF2-40B4-BE49-F238E27FC236}">
                <a16:creationId xmlns:a16="http://schemas.microsoft.com/office/drawing/2014/main" id="{AC9163DF-4B3D-1D89-AAE6-2BBA7334E874}"/>
              </a:ext>
            </a:extLst>
          </p:cNvPr>
          <p:cNvSpPr/>
          <p:nvPr/>
        </p:nvSpPr>
        <p:spPr>
          <a:xfrm>
            <a:off x="3988387" y="1276540"/>
            <a:ext cx="1942999" cy="509259"/>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a:cs typeface="Arial"/>
              </a:rPr>
              <a:t>Catalyst Success Manager </a:t>
            </a:r>
          </a:p>
        </p:txBody>
      </p:sp>
      <p:pic>
        <p:nvPicPr>
          <p:cNvPr id="47" name="Graphic 46" descr="Arrow Right outline">
            <a:extLst>
              <a:ext uri="{FF2B5EF4-FFF2-40B4-BE49-F238E27FC236}">
                <a16:creationId xmlns:a16="http://schemas.microsoft.com/office/drawing/2014/main" id="{8110580F-D610-AB00-DA48-1E5D68CF72A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780000">
            <a:off x="5819066" y="2290991"/>
            <a:ext cx="905359" cy="873042"/>
          </a:xfrm>
          <a:prstGeom prst="rect">
            <a:avLst/>
          </a:prstGeom>
        </p:spPr>
      </p:pic>
      <p:pic>
        <p:nvPicPr>
          <p:cNvPr id="48" name="Graphic 47" descr="Arrow Right outline">
            <a:extLst>
              <a:ext uri="{FF2B5EF4-FFF2-40B4-BE49-F238E27FC236}">
                <a16:creationId xmlns:a16="http://schemas.microsoft.com/office/drawing/2014/main" id="{1ADFB805-8871-AA98-B837-D312E6CA2B8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9560000">
            <a:off x="5967114" y="3769119"/>
            <a:ext cx="1113111" cy="916264"/>
          </a:xfrm>
          <a:prstGeom prst="rect">
            <a:avLst/>
          </a:prstGeom>
        </p:spPr>
      </p:pic>
      <p:pic>
        <p:nvPicPr>
          <p:cNvPr id="49" name="Graphic 48" descr="Line arrow: Counter-clockwise curve outline">
            <a:extLst>
              <a:ext uri="{FF2B5EF4-FFF2-40B4-BE49-F238E27FC236}">
                <a16:creationId xmlns:a16="http://schemas.microsoft.com/office/drawing/2014/main" id="{95F5CD04-A4B4-9264-DA87-F0C0C5C5E36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5480000">
            <a:off x="5416230" y="3270358"/>
            <a:ext cx="1510820" cy="1507833"/>
          </a:xfrm>
          <a:prstGeom prst="rect">
            <a:avLst/>
          </a:prstGeom>
        </p:spPr>
      </p:pic>
      <p:sp>
        <p:nvSpPr>
          <p:cNvPr id="51" name="TextBox 50">
            <a:extLst>
              <a:ext uri="{FF2B5EF4-FFF2-40B4-BE49-F238E27FC236}">
                <a16:creationId xmlns:a16="http://schemas.microsoft.com/office/drawing/2014/main" id="{B7149808-C738-5656-94AA-BCAA5A8AD685}"/>
              </a:ext>
            </a:extLst>
          </p:cNvPr>
          <p:cNvSpPr txBox="1"/>
          <p:nvPr/>
        </p:nvSpPr>
        <p:spPr>
          <a:xfrm>
            <a:off x="4575154" y="3168996"/>
            <a:ext cx="2241528" cy="6323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2"/>
                </a:solidFill>
                <a:cs typeface="Arial"/>
              </a:rPr>
              <a:t>Build your online showcase</a:t>
            </a:r>
          </a:p>
        </p:txBody>
      </p:sp>
      <p:pic>
        <p:nvPicPr>
          <p:cNvPr id="52" name="Graphic 51" descr="Line arrow: Counter-clockwise curve outline">
            <a:extLst>
              <a:ext uri="{FF2B5EF4-FFF2-40B4-BE49-F238E27FC236}">
                <a16:creationId xmlns:a16="http://schemas.microsoft.com/office/drawing/2014/main" id="{3A2A42EE-F778-6DCB-A209-978386A4C52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6960000" flipH="1" flipV="1">
            <a:off x="5735327" y="1703333"/>
            <a:ext cx="1482439" cy="1292435"/>
          </a:xfrm>
          <a:prstGeom prst="rect">
            <a:avLst/>
          </a:prstGeom>
        </p:spPr>
      </p:pic>
      <p:sp>
        <p:nvSpPr>
          <p:cNvPr id="53" name="TextBox 52">
            <a:extLst>
              <a:ext uri="{FF2B5EF4-FFF2-40B4-BE49-F238E27FC236}">
                <a16:creationId xmlns:a16="http://schemas.microsoft.com/office/drawing/2014/main" id="{D4B44304-321E-8855-3123-31FFD355A8C8}"/>
              </a:ext>
            </a:extLst>
          </p:cNvPr>
          <p:cNvSpPr txBox="1"/>
          <p:nvPr/>
        </p:nvSpPr>
        <p:spPr>
          <a:xfrm>
            <a:off x="6184349" y="1450772"/>
            <a:ext cx="1836960" cy="6323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2"/>
                </a:solidFill>
                <a:cs typeface="Arial"/>
              </a:rPr>
              <a:t>Engage with your CSM</a:t>
            </a:r>
          </a:p>
        </p:txBody>
      </p:sp>
      <p:pic>
        <p:nvPicPr>
          <p:cNvPr id="65" name="Graphic 64" descr="Connections outline">
            <a:extLst>
              <a:ext uri="{FF2B5EF4-FFF2-40B4-BE49-F238E27FC236}">
                <a16:creationId xmlns:a16="http://schemas.microsoft.com/office/drawing/2014/main" id="{3C5F752F-1DEE-415F-787C-EBACD342049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001752" y="1217269"/>
            <a:ext cx="1583285" cy="1553753"/>
          </a:xfrm>
          <a:prstGeom prst="rect">
            <a:avLst/>
          </a:prstGeom>
        </p:spPr>
      </p:pic>
      <p:sp>
        <p:nvSpPr>
          <p:cNvPr id="66" name="Round Diagonal Corner of Rectangle 16">
            <a:extLst>
              <a:ext uri="{FF2B5EF4-FFF2-40B4-BE49-F238E27FC236}">
                <a16:creationId xmlns:a16="http://schemas.microsoft.com/office/drawing/2014/main" id="{87882910-2E06-E997-B56B-DF0AC17430CC}"/>
              </a:ext>
            </a:extLst>
          </p:cNvPr>
          <p:cNvSpPr/>
          <p:nvPr/>
        </p:nvSpPr>
        <p:spPr>
          <a:xfrm>
            <a:off x="9900765" y="709649"/>
            <a:ext cx="1942999" cy="509259"/>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cs typeface="Arial"/>
              </a:rPr>
              <a:t>Your network</a:t>
            </a:r>
          </a:p>
        </p:txBody>
      </p:sp>
      <p:pic>
        <p:nvPicPr>
          <p:cNvPr id="67" name="Graphic 66" descr="Line arrow: Counter-clockwise curve outline">
            <a:extLst>
              <a:ext uri="{FF2B5EF4-FFF2-40B4-BE49-F238E27FC236}">
                <a16:creationId xmlns:a16="http://schemas.microsoft.com/office/drawing/2014/main" id="{859F2D70-1112-BA0B-515C-C9A39B58C19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340000" flipH="1">
            <a:off x="8340999" y="753912"/>
            <a:ext cx="1422880" cy="1804102"/>
          </a:xfrm>
          <a:prstGeom prst="rect">
            <a:avLst/>
          </a:prstGeom>
        </p:spPr>
      </p:pic>
      <p:pic>
        <p:nvPicPr>
          <p:cNvPr id="68" name="Graphic 67" descr="Arrow Right outline">
            <a:extLst>
              <a:ext uri="{FF2B5EF4-FFF2-40B4-BE49-F238E27FC236}">
                <a16:creationId xmlns:a16="http://schemas.microsoft.com/office/drawing/2014/main" id="{1570FD44-85EB-39C0-1518-CE044B51749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8760000">
            <a:off x="8937319" y="1920831"/>
            <a:ext cx="1168329" cy="728527"/>
          </a:xfrm>
          <a:prstGeom prst="rect">
            <a:avLst/>
          </a:prstGeom>
        </p:spPr>
      </p:pic>
      <p:sp>
        <p:nvSpPr>
          <p:cNvPr id="74" name="TextBox 73">
            <a:extLst>
              <a:ext uri="{FF2B5EF4-FFF2-40B4-BE49-F238E27FC236}">
                <a16:creationId xmlns:a16="http://schemas.microsoft.com/office/drawing/2014/main" id="{63B74D8B-C10A-CA61-C449-AFC0CECEA4B2}"/>
              </a:ext>
            </a:extLst>
          </p:cNvPr>
          <p:cNvSpPr txBox="1"/>
          <p:nvPr/>
        </p:nvSpPr>
        <p:spPr>
          <a:xfrm>
            <a:off x="7972348" y="578695"/>
            <a:ext cx="1497997" cy="6323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2"/>
                </a:solidFill>
                <a:cs typeface="Arial"/>
              </a:rPr>
              <a:t>Show your network! </a:t>
            </a:r>
          </a:p>
        </p:txBody>
      </p:sp>
      <p:sp>
        <p:nvSpPr>
          <p:cNvPr id="84" name="TextBox 83">
            <a:extLst>
              <a:ext uri="{FF2B5EF4-FFF2-40B4-BE49-F238E27FC236}">
                <a16:creationId xmlns:a16="http://schemas.microsoft.com/office/drawing/2014/main" id="{B7D2E18B-5347-349D-C824-EB8B238AAEB0}"/>
              </a:ext>
            </a:extLst>
          </p:cNvPr>
          <p:cNvSpPr txBox="1"/>
          <p:nvPr/>
        </p:nvSpPr>
        <p:spPr>
          <a:xfrm>
            <a:off x="9107362" y="4031881"/>
            <a:ext cx="2902541" cy="2247424"/>
          </a:xfrm>
          <a:prstGeom prst="round2DiagRect">
            <a:avLst/>
          </a:prstGeom>
          <a:noFill/>
          <a:ln w="28575">
            <a:solidFill>
              <a:schemeClr val="accent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400" b="1">
                <a:cs typeface="Arial"/>
              </a:rPr>
              <a:t>Regionally diverse teams</a:t>
            </a:r>
            <a:endParaRPr lang="en-US"/>
          </a:p>
          <a:p>
            <a:pPr marL="285750" indent="-285750">
              <a:buFont typeface="Arial"/>
              <a:buChar char="•"/>
            </a:pPr>
            <a:r>
              <a:rPr lang="en-US" sz="1400" b="1">
                <a:cs typeface="Arial"/>
              </a:rPr>
              <a:t>Multiple Champions and Participants</a:t>
            </a:r>
          </a:p>
          <a:p>
            <a:pPr marL="285750" indent="-285750">
              <a:buFont typeface="Arial"/>
              <a:buChar char="•"/>
            </a:pPr>
            <a:r>
              <a:rPr lang="en-US" sz="1400" b="1">
                <a:cs typeface="Arial"/>
              </a:rPr>
              <a:t>Vertical enterprise to show the B2B2X value </a:t>
            </a:r>
          </a:p>
          <a:p>
            <a:pPr marL="285750" indent="-285750">
              <a:buFont typeface="Arial"/>
              <a:buChar char="•"/>
            </a:pPr>
            <a:r>
              <a:rPr lang="en-US" sz="1400" b="1">
                <a:cs typeface="Arial"/>
              </a:rPr>
              <a:t>Strong online presence </a:t>
            </a:r>
          </a:p>
          <a:p>
            <a:pPr marL="285750" indent="-285750">
              <a:buFont typeface="Arial"/>
              <a:buChar char="•"/>
            </a:pPr>
            <a:r>
              <a:rPr lang="en-US" sz="1400" b="1">
                <a:cs typeface="Arial"/>
              </a:rPr>
              <a:t>Structured team: Designated Marketing lead, project lead </a:t>
            </a:r>
            <a:r>
              <a:rPr lang="en-US" sz="1400" b="1" err="1">
                <a:cs typeface="Arial"/>
              </a:rPr>
              <a:t>etc</a:t>
            </a:r>
            <a:endParaRPr lang="en-US" sz="1400" b="1">
              <a:cs typeface="Arial"/>
            </a:endParaRPr>
          </a:p>
        </p:txBody>
      </p:sp>
      <p:sp>
        <p:nvSpPr>
          <p:cNvPr id="85" name="Round Diagonal Corner of Rectangle 16">
            <a:extLst>
              <a:ext uri="{FF2B5EF4-FFF2-40B4-BE49-F238E27FC236}">
                <a16:creationId xmlns:a16="http://schemas.microsoft.com/office/drawing/2014/main" id="{EF8BB74C-7173-1504-647F-BF7D6678E26E}"/>
              </a:ext>
            </a:extLst>
          </p:cNvPr>
          <p:cNvSpPr/>
          <p:nvPr/>
        </p:nvSpPr>
        <p:spPr>
          <a:xfrm>
            <a:off x="9209014" y="3299038"/>
            <a:ext cx="2782303" cy="531345"/>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cs typeface="Arial"/>
              </a:rPr>
              <a:t>What makes a good team</a:t>
            </a:r>
          </a:p>
        </p:txBody>
      </p:sp>
      <p:sp>
        <p:nvSpPr>
          <p:cNvPr id="87" name="Round Diagonal Corner of Rectangle 34">
            <a:extLst>
              <a:ext uri="{FF2B5EF4-FFF2-40B4-BE49-F238E27FC236}">
                <a16:creationId xmlns:a16="http://schemas.microsoft.com/office/drawing/2014/main" id="{1D3964C1-3C16-5095-0137-0F7286810942}"/>
              </a:ext>
            </a:extLst>
          </p:cNvPr>
          <p:cNvSpPr/>
          <p:nvPr/>
        </p:nvSpPr>
        <p:spPr>
          <a:xfrm>
            <a:off x="120732" y="5266986"/>
            <a:ext cx="3784043" cy="623106"/>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Build &amp; strengthen your team ! </a:t>
            </a:r>
            <a:endParaRPr lang="en-US">
              <a:solidFill>
                <a:schemeClr val="bg1"/>
              </a:solidFill>
            </a:endParaRPr>
          </a:p>
        </p:txBody>
      </p:sp>
      <p:pic>
        <p:nvPicPr>
          <p:cNvPr id="2" name="Graphic 1" descr="User outline">
            <a:extLst>
              <a:ext uri="{FF2B5EF4-FFF2-40B4-BE49-F238E27FC236}">
                <a16:creationId xmlns:a16="http://schemas.microsoft.com/office/drawing/2014/main" id="{8AB7A5FA-5C12-3B5C-C437-36517741125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25083" y="5870665"/>
            <a:ext cx="1113111" cy="1056724"/>
          </a:xfrm>
          <a:prstGeom prst="rect">
            <a:avLst/>
          </a:prstGeom>
        </p:spPr>
      </p:pic>
      <p:sp>
        <p:nvSpPr>
          <p:cNvPr id="3" name="Round Diagonal Corner of Rectangle 16">
            <a:extLst>
              <a:ext uri="{FF2B5EF4-FFF2-40B4-BE49-F238E27FC236}">
                <a16:creationId xmlns:a16="http://schemas.microsoft.com/office/drawing/2014/main" id="{DCD9FE3A-D294-ED5C-DE5A-0599AFC46574}"/>
              </a:ext>
            </a:extLst>
          </p:cNvPr>
          <p:cNvSpPr/>
          <p:nvPr/>
        </p:nvSpPr>
        <p:spPr>
          <a:xfrm>
            <a:off x="6446914" y="5330955"/>
            <a:ext cx="1942999" cy="509259"/>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a:cs typeface="Arial"/>
              </a:rPr>
              <a:t>Engagement manager</a:t>
            </a:r>
          </a:p>
        </p:txBody>
      </p:sp>
      <p:pic>
        <p:nvPicPr>
          <p:cNvPr id="5" name="Graphic 4" descr="Line arrow: Counter-clockwise curve outline">
            <a:extLst>
              <a:ext uri="{FF2B5EF4-FFF2-40B4-BE49-F238E27FC236}">
                <a16:creationId xmlns:a16="http://schemas.microsoft.com/office/drawing/2014/main" id="{7B6A6389-B994-207E-9E24-70310404824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9660000" flipH="1">
            <a:off x="8143463" y="4256847"/>
            <a:ext cx="760803" cy="1205910"/>
          </a:xfrm>
          <a:prstGeom prst="rect">
            <a:avLst/>
          </a:prstGeom>
        </p:spPr>
      </p:pic>
      <p:pic>
        <p:nvPicPr>
          <p:cNvPr id="7" name="Graphic 6" descr="Arrow Right outline">
            <a:extLst>
              <a:ext uri="{FF2B5EF4-FFF2-40B4-BE49-F238E27FC236}">
                <a16:creationId xmlns:a16="http://schemas.microsoft.com/office/drawing/2014/main" id="{1DE14127-CCBE-4009-C941-2C5DD61688E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6200000">
            <a:off x="7391752" y="4429679"/>
            <a:ext cx="1139575" cy="685395"/>
          </a:xfrm>
          <a:prstGeom prst="rect">
            <a:avLst/>
          </a:prstGeom>
        </p:spPr>
      </p:pic>
      <p:sp>
        <p:nvSpPr>
          <p:cNvPr id="8" name="Round Diagonal Corner of Rectangle 34">
            <a:extLst>
              <a:ext uri="{FF2B5EF4-FFF2-40B4-BE49-F238E27FC236}">
                <a16:creationId xmlns:a16="http://schemas.microsoft.com/office/drawing/2014/main" id="{320374C0-89D1-DB01-6FE2-25ACE8796F58}"/>
              </a:ext>
            </a:extLst>
          </p:cNvPr>
          <p:cNvSpPr/>
          <p:nvPr/>
        </p:nvSpPr>
        <p:spPr>
          <a:xfrm>
            <a:off x="120731" y="6018548"/>
            <a:ext cx="3784043" cy="623106"/>
          </a:xfrm>
          <a:prstGeom prst="round2Diag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Join a Catalyst team ! </a:t>
            </a:r>
            <a:endParaRPr lang="en-US">
              <a:solidFill>
                <a:schemeClr val="bg1"/>
              </a:solidFill>
            </a:endParaRPr>
          </a:p>
        </p:txBody>
      </p:sp>
    </p:spTree>
    <p:extLst>
      <p:ext uri="{BB962C8B-B14F-4D97-AF65-F5344CB8AC3E}">
        <p14:creationId xmlns:p14="http://schemas.microsoft.com/office/powerpoint/2010/main" val="6837297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people posing for a photo&#10;&#10;Description automatically generated">
            <a:extLst>
              <a:ext uri="{FF2B5EF4-FFF2-40B4-BE49-F238E27FC236}">
                <a16:creationId xmlns:a16="http://schemas.microsoft.com/office/drawing/2014/main" id="{BBA5AF17-05D9-548B-367F-69953290DC59}"/>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t="1694" r="1235" b="10397"/>
          <a:stretch/>
        </p:blipFill>
        <p:spPr>
          <a:xfrm>
            <a:off x="0" y="1"/>
            <a:ext cx="12191999" cy="6858000"/>
          </a:xfrm>
          <a:prstGeom prst="rect">
            <a:avLst/>
          </a:prstGeom>
        </p:spPr>
      </p:pic>
      <p:sp>
        <p:nvSpPr>
          <p:cNvPr id="6" name="Freeform 5">
            <a:extLst>
              <a:ext uri="{FF2B5EF4-FFF2-40B4-BE49-F238E27FC236}">
                <a16:creationId xmlns:a16="http://schemas.microsoft.com/office/drawing/2014/main" id="{91E34707-E6E9-C942-1DF0-AA443CD7ACFA}"/>
              </a:ext>
            </a:extLst>
          </p:cNvPr>
          <p:cNvSpPr/>
          <p:nvPr/>
        </p:nvSpPr>
        <p:spPr>
          <a:xfrm>
            <a:off x="-1" y="242595"/>
            <a:ext cx="12192000" cy="6858000"/>
          </a:xfrm>
          <a:custGeom>
            <a:avLst/>
            <a:gdLst>
              <a:gd name="connsiteX0" fmla="*/ 3631111 w 12192000"/>
              <a:gd name="connsiteY0" fmla="*/ 6857767 h 6858000"/>
              <a:gd name="connsiteX1" fmla="*/ 3630818 w 12192000"/>
              <a:gd name="connsiteY1" fmla="*/ 6858000 h 6858000"/>
              <a:gd name="connsiteX2" fmla="*/ 3538737 w 12192000"/>
              <a:gd name="connsiteY2" fmla="*/ 6858000 h 6858000"/>
              <a:gd name="connsiteX3" fmla="*/ 0 w 12192000"/>
              <a:gd name="connsiteY3" fmla="*/ 0 h 6858000"/>
              <a:gd name="connsiteX4" fmla="*/ 12192000 w 12192000"/>
              <a:gd name="connsiteY4" fmla="*/ 0 h 6858000"/>
              <a:gd name="connsiteX5" fmla="*/ 12192000 w 12192000"/>
              <a:gd name="connsiteY5" fmla="*/ 6858000 h 6858000"/>
              <a:gd name="connsiteX6" fmla="*/ 11649634 w 12192000"/>
              <a:gd name="connsiteY6" fmla="*/ 6858000 h 6858000"/>
              <a:gd name="connsiteX7" fmla="*/ 11649634 w 12192000"/>
              <a:gd name="connsiteY7" fmla="*/ 1060022 h 6858000"/>
              <a:gd name="connsiteX8" fmla="*/ 11674540 w 12192000"/>
              <a:gd name="connsiteY8" fmla="*/ 1057511 h 6858000"/>
              <a:gd name="connsiteX9" fmla="*/ 11684196 w 12192000"/>
              <a:gd name="connsiteY9" fmla="*/ 1054643 h 6858000"/>
              <a:gd name="connsiteX10" fmla="*/ 11593233 w 12192000"/>
              <a:gd name="connsiteY10" fmla="*/ 1063813 h 6858000"/>
              <a:gd name="connsiteX11" fmla="*/ 11196770 w 12192000"/>
              <a:gd name="connsiteY11" fmla="*/ 853015 h 6858000"/>
              <a:gd name="connsiteX12" fmla="*/ 11160969 w 12192000"/>
              <a:gd name="connsiteY12" fmla="*/ 787057 h 6858000"/>
              <a:gd name="connsiteX13" fmla="*/ 11161126 w 12192000"/>
              <a:gd name="connsiteY13" fmla="*/ 787562 h 6858000"/>
              <a:gd name="connsiteX14" fmla="*/ 11190088 w 12192000"/>
              <a:gd name="connsiteY14" fmla="*/ 840921 h 6858000"/>
              <a:gd name="connsiteX15" fmla="*/ 11147166 w 12192000"/>
              <a:gd name="connsiteY15" fmla="*/ 875086 h 6858000"/>
              <a:gd name="connsiteX16" fmla="*/ 11147166 w 12192000"/>
              <a:gd name="connsiteY16" fmla="*/ 778106 h 6858000"/>
              <a:gd name="connsiteX17" fmla="*/ 0 w 12192000"/>
              <a:gd name="connsiteY17" fmla="*/ 61190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858000">
                <a:moveTo>
                  <a:pt x="3631111" y="6857767"/>
                </a:moveTo>
                <a:lnTo>
                  <a:pt x="3630818" y="6858000"/>
                </a:lnTo>
                <a:lnTo>
                  <a:pt x="3538737" y="6858000"/>
                </a:lnTo>
                <a:close/>
                <a:moveTo>
                  <a:pt x="0" y="0"/>
                </a:moveTo>
                <a:lnTo>
                  <a:pt x="12192000" y="0"/>
                </a:lnTo>
                <a:lnTo>
                  <a:pt x="12192000" y="6858000"/>
                </a:lnTo>
                <a:lnTo>
                  <a:pt x="11649634" y="6858000"/>
                </a:lnTo>
                <a:lnTo>
                  <a:pt x="11649634" y="1060022"/>
                </a:lnTo>
                <a:lnTo>
                  <a:pt x="11674540" y="1057511"/>
                </a:lnTo>
                <a:lnTo>
                  <a:pt x="11684196" y="1054643"/>
                </a:lnTo>
                <a:lnTo>
                  <a:pt x="11593233" y="1063813"/>
                </a:lnTo>
                <a:cubicBezTo>
                  <a:pt x="11428197" y="1063813"/>
                  <a:pt x="11282691" y="980196"/>
                  <a:pt x="11196770" y="853015"/>
                </a:cubicBezTo>
                <a:lnTo>
                  <a:pt x="11160969" y="787057"/>
                </a:lnTo>
                <a:lnTo>
                  <a:pt x="11161126" y="787562"/>
                </a:lnTo>
                <a:lnTo>
                  <a:pt x="11190088" y="840921"/>
                </a:lnTo>
                <a:lnTo>
                  <a:pt x="11147166" y="875086"/>
                </a:lnTo>
                <a:lnTo>
                  <a:pt x="11147166" y="778106"/>
                </a:lnTo>
                <a:lnTo>
                  <a:pt x="0" y="6119083"/>
                </a:lnTo>
                <a:close/>
              </a:path>
            </a:pathLst>
          </a:custGeom>
          <a:solidFill>
            <a:srgbClr val="EEEF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a:extLst>
              <a:ext uri="{FF2B5EF4-FFF2-40B4-BE49-F238E27FC236}">
                <a16:creationId xmlns:a16="http://schemas.microsoft.com/office/drawing/2014/main" id="{9FF86839-DC00-A66C-9EB4-D4697FE240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07880" y="538380"/>
            <a:ext cx="1938102" cy="1938102"/>
          </a:xfrm>
          <a:prstGeom prst="rect">
            <a:avLst/>
          </a:prstGeom>
        </p:spPr>
      </p:pic>
      <p:pic>
        <p:nvPicPr>
          <p:cNvPr id="2" name="Picture 1">
            <a:extLst>
              <a:ext uri="{FF2B5EF4-FFF2-40B4-BE49-F238E27FC236}">
                <a16:creationId xmlns:a16="http://schemas.microsoft.com/office/drawing/2014/main" id="{5DE1C25D-B9E8-50FA-CE82-1B8DA868A358}"/>
              </a:ext>
            </a:extLst>
          </p:cNvPr>
          <p:cNvPicPr>
            <a:picLocks noChangeAspect="1"/>
          </p:cNvPicPr>
          <p:nvPr/>
        </p:nvPicPr>
        <p:blipFill>
          <a:blip r:embed="rId5"/>
          <a:stretch>
            <a:fillRect/>
          </a:stretch>
        </p:blipFill>
        <p:spPr>
          <a:xfrm>
            <a:off x="549964" y="519072"/>
            <a:ext cx="6838523" cy="961858"/>
          </a:xfrm>
          <a:prstGeom prst="round1Rect">
            <a:avLst>
              <a:gd name="adj" fmla="val 50000"/>
            </a:avLst>
          </a:prstGeom>
        </p:spPr>
      </p:pic>
      <p:sp>
        <p:nvSpPr>
          <p:cNvPr id="3" name="TextBox 2">
            <a:extLst>
              <a:ext uri="{FF2B5EF4-FFF2-40B4-BE49-F238E27FC236}">
                <a16:creationId xmlns:a16="http://schemas.microsoft.com/office/drawing/2014/main" id="{6F040251-8AF7-78D0-0F7E-24F73C5191F5}"/>
              </a:ext>
            </a:extLst>
          </p:cNvPr>
          <p:cNvSpPr txBox="1"/>
          <p:nvPr/>
        </p:nvSpPr>
        <p:spPr>
          <a:xfrm>
            <a:off x="732662" y="544580"/>
            <a:ext cx="3433364" cy="467051"/>
          </a:xfrm>
          <a:prstGeom prst="rect">
            <a:avLst/>
          </a:prstGeom>
          <a:noFill/>
        </p:spPr>
        <p:txBody>
          <a:bodyPr wrap="square" rtlCol="0">
            <a:spAutoFit/>
          </a:bodyPr>
          <a:lstStyle/>
          <a:p>
            <a:pPr>
              <a:lnSpc>
                <a:spcPct val="110000"/>
              </a:lnSpc>
            </a:pPr>
            <a:r>
              <a:rPr lang="en-GB" sz="2400" b="1">
                <a:solidFill>
                  <a:schemeClr val="bg1"/>
                </a:solidFill>
                <a:effectLst/>
                <a:latin typeface="Arial" panose="020B0604020202020204" pitchFamily="34" charset="0"/>
                <a:cs typeface="Arial" panose="020B0604020202020204" pitchFamily="34" charset="0"/>
              </a:rPr>
              <a:t>what’s</a:t>
            </a:r>
            <a:endParaRPr lang="en-US" sz="2400" b="1">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8970609-DB3A-8993-164B-B103526D39E4}"/>
              </a:ext>
            </a:extLst>
          </p:cNvPr>
          <p:cNvSpPr txBox="1"/>
          <p:nvPr/>
        </p:nvSpPr>
        <p:spPr>
          <a:xfrm>
            <a:off x="1096214" y="764002"/>
            <a:ext cx="6292273" cy="716928"/>
          </a:xfrm>
          <a:prstGeom prst="rect">
            <a:avLst/>
          </a:prstGeom>
          <a:noFill/>
        </p:spPr>
        <p:txBody>
          <a:bodyPr wrap="square" rtlCol="0">
            <a:spAutoFit/>
          </a:bodyPr>
          <a:lstStyle/>
          <a:p>
            <a:pPr>
              <a:lnSpc>
                <a:spcPct val="110000"/>
              </a:lnSpc>
            </a:pPr>
            <a:r>
              <a:rPr lang="en-GB" sz="4000" b="1">
                <a:solidFill>
                  <a:schemeClr val="bg1"/>
                </a:solidFill>
                <a:effectLst/>
                <a:latin typeface="Arial" panose="020B0604020202020204" pitchFamily="34" charset="0"/>
                <a:cs typeface="Arial" panose="020B0604020202020204" pitchFamily="34" charset="0"/>
              </a:rPr>
              <a:t>included?</a:t>
            </a:r>
            <a:endParaRPr lang="en-US" sz="4000" b="1">
              <a:solidFill>
                <a:schemeClr val="bg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4592699-AB97-ABA9-8826-71705E763E80}"/>
              </a:ext>
            </a:extLst>
          </p:cNvPr>
          <p:cNvSpPr txBox="1"/>
          <p:nvPr/>
        </p:nvSpPr>
        <p:spPr>
          <a:xfrm>
            <a:off x="733067" y="1549514"/>
            <a:ext cx="5219498" cy="1107996"/>
          </a:xfrm>
          <a:prstGeom prst="rect">
            <a:avLst/>
          </a:prstGeom>
          <a:noFill/>
        </p:spPr>
        <p:txBody>
          <a:bodyPr wrap="square" rtlCol="0">
            <a:spAutoFit/>
          </a:bodyPr>
          <a:lstStyle/>
          <a:p>
            <a:r>
              <a:rPr lang="en-GB" sz="2200" b="1">
                <a:solidFill>
                  <a:schemeClr val="accent1"/>
                </a:solidFill>
                <a:effectLst/>
                <a:latin typeface="Arial" panose="020B0604020202020204" pitchFamily="34" charset="0"/>
                <a:cs typeface="Arial" panose="020B0604020202020204" pitchFamily="34" charset="0"/>
              </a:rPr>
              <a:t>for Champions &amp; Participants</a:t>
            </a:r>
          </a:p>
          <a:p>
            <a:r>
              <a:rPr lang="en-GB" sz="2200" b="1">
                <a:solidFill>
                  <a:schemeClr val="accent1"/>
                </a:solidFill>
                <a:effectLst/>
                <a:latin typeface="Arial" panose="020B0604020202020204" pitchFamily="34" charset="0"/>
                <a:cs typeface="Arial" panose="020B0604020202020204" pitchFamily="34" charset="0"/>
              </a:rPr>
              <a:t>for Open Innovation Catalyst projects</a:t>
            </a:r>
          </a:p>
          <a:p>
            <a:r>
              <a:rPr lang="en-GB" sz="2200" b="1">
                <a:solidFill>
                  <a:schemeClr val="accent1"/>
                </a:solidFill>
                <a:effectLst/>
                <a:latin typeface="Arial" panose="020B0604020202020204" pitchFamily="34" charset="0"/>
                <a:cs typeface="Arial" panose="020B0604020202020204" pitchFamily="34" charset="0"/>
              </a:rPr>
              <a:t>and Moonshot Catalyst projects 2024</a:t>
            </a:r>
            <a:endParaRPr lang="en-US" sz="2200" b="1">
              <a:solidFill>
                <a:schemeClr val="accent1"/>
              </a:solidFill>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7ED75DB3-E03E-F752-E43A-6A946B79C806}"/>
              </a:ext>
            </a:extLst>
          </p:cNvPr>
          <p:cNvGrpSpPr/>
          <p:nvPr/>
        </p:nvGrpSpPr>
        <p:grpSpPr>
          <a:xfrm>
            <a:off x="546018" y="2804400"/>
            <a:ext cx="3330565" cy="3534528"/>
            <a:chOff x="546018" y="2804400"/>
            <a:chExt cx="3330565" cy="3534528"/>
          </a:xfrm>
        </p:grpSpPr>
        <p:sp>
          <p:nvSpPr>
            <p:cNvPr id="11" name="Rectangle 10">
              <a:extLst>
                <a:ext uri="{FF2B5EF4-FFF2-40B4-BE49-F238E27FC236}">
                  <a16:creationId xmlns:a16="http://schemas.microsoft.com/office/drawing/2014/main" id="{D255161B-4A5E-4CA5-2BC9-0306E93BA5A0}"/>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 Single Corner of Rectangle 11">
              <a:extLst>
                <a:ext uri="{FF2B5EF4-FFF2-40B4-BE49-F238E27FC236}">
                  <a16:creationId xmlns:a16="http://schemas.microsoft.com/office/drawing/2014/main" id="{1BDFBE9F-CC07-5EC2-AA6C-24AC4B040236}"/>
                </a:ext>
              </a:extLst>
            </p:cNvPr>
            <p:cNvSpPr/>
            <p:nvPr/>
          </p:nvSpPr>
          <p:spPr>
            <a:xfrm>
              <a:off x="552471" y="2804400"/>
              <a:ext cx="3324112" cy="404598"/>
            </a:xfrm>
            <a:prstGeom prst="round1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F0FBFF1-9FC1-325D-1AB8-800DE9E82B6F}"/>
                </a:ext>
              </a:extLst>
            </p:cNvPr>
            <p:cNvSpPr txBox="1"/>
            <p:nvPr/>
          </p:nvSpPr>
          <p:spPr>
            <a:xfrm>
              <a:off x="859837" y="2866853"/>
              <a:ext cx="2709379" cy="279692"/>
            </a:xfrm>
            <a:prstGeom prst="rect">
              <a:avLst/>
            </a:prstGeom>
            <a:noFill/>
          </p:spPr>
          <p:txBody>
            <a:bodyPr wrap="square" rtlCol="0">
              <a:spAutoFit/>
            </a:bodyPr>
            <a:lstStyle/>
            <a:p>
              <a:pPr algn="ctr">
                <a:lnSpc>
                  <a:spcPct val="110000"/>
                </a:lnSpc>
              </a:pPr>
              <a:r>
                <a:rPr lang="en-GB" sz="1200" b="1">
                  <a:solidFill>
                    <a:schemeClr val="bg1"/>
                  </a:solidFill>
                  <a:effectLst/>
                  <a:latin typeface="Arial" panose="020B0604020202020204" pitchFamily="34" charset="0"/>
                  <a:cs typeface="Arial" panose="020B0604020202020204" pitchFamily="34" charset="0"/>
                </a:rPr>
                <a:t>MARKETING</a:t>
              </a:r>
              <a:endParaRPr lang="en-US" sz="1200" b="1">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884B705B-0011-A727-965E-CD4974DE7470}"/>
                </a:ext>
              </a:extLst>
            </p:cNvPr>
            <p:cNvSpPr txBox="1"/>
            <p:nvPr/>
          </p:nvSpPr>
          <p:spPr>
            <a:xfrm>
              <a:off x="709010" y="3383148"/>
              <a:ext cx="3092025" cy="2547539"/>
            </a:xfrm>
            <a:prstGeom prst="rect">
              <a:avLst/>
            </a:prstGeom>
            <a:noFill/>
          </p:spPr>
          <p:txBody>
            <a:bodyPr wrap="square" numCol="1" rtlCol="0">
              <a:noAutofit/>
            </a:bodyPr>
            <a:lstStyle/>
            <a:p>
              <a:pPr marL="171450" indent="-171450">
                <a:spcAft>
                  <a:spcPts val="1000"/>
                </a:spcAft>
                <a:buClr>
                  <a:schemeClr val="accent4"/>
                </a:buClr>
                <a:buFont typeface="Wingdings" pitchFamily="2" charset="2"/>
                <a:buChar char="ü"/>
              </a:pPr>
              <a:r>
                <a:rPr lang="en-GB" sz="1050">
                  <a:solidFill>
                    <a:srgbClr val="1E2A48"/>
                  </a:solidFill>
                  <a:effectLst/>
                </a:rPr>
                <a:t>Creation of 1 promotional video</a:t>
              </a:r>
            </a:p>
            <a:p>
              <a:pPr marL="171450" indent="-171450">
                <a:spcAft>
                  <a:spcPts val="1000"/>
                </a:spcAft>
                <a:buClr>
                  <a:schemeClr val="accent4"/>
                </a:buClr>
                <a:buFont typeface="Wingdings" pitchFamily="2" charset="2"/>
                <a:buChar char="ü"/>
              </a:pPr>
              <a:r>
                <a:rPr lang="en-GB" sz="1050">
                  <a:solidFill>
                    <a:srgbClr val="1E2A48"/>
                  </a:solidFill>
                  <a:effectLst/>
                </a:rPr>
                <a:t>Article about the project published on Inform</a:t>
              </a:r>
            </a:p>
            <a:p>
              <a:pPr marL="171450" indent="-171450">
                <a:spcAft>
                  <a:spcPts val="1000"/>
                </a:spcAft>
                <a:buClr>
                  <a:schemeClr val="accent4"/>
                </a:buClr>
                <a:buFont typeface="Wingdings" pitchFamily="2" charset="2"/>
                <a:buChar char="ü"/>
              </a:pPr>
              <a:r>
                <a:rPr lang="en-GB" sz="1050">
                  <a:solidFill>
                    <a:srgbClr val="1E2A48"/>
                  </a:solidFill>
                  <a:effectLst/>
                </a:rPr>
                <a:t>Email and newsletter exposure</a:t>
              </a:r>
            </a:p>
            <a:p>
              <a:pPr marL="171450" indent="-171450">
                <a:spcAft>
                  <a:spcPts val="1000"/>
                </a:spcAft>
                <a:buClr>
                  <a:schemeClr val="accent4"/>
                </a:buClr>
                <a:buFont typeface="Wingdings" pitchFamily="2" charset="2"/>
                <a:buChar char="ü"/>
              </a:pPr>
              <a:r>
                <a:rPr lang="en-GB" sz="1050">
                  <a:solidFill>
                    <a:srgbClr val="1E2A48"/>
                  </a:solidFill>
                  <a:effectLst/>
                </a:rPr>
                <a:t>Logo and company exposure </a:t>
              </a:r>
              <a:r>
                <a:rPr lang="en-GB" sz="1050">
                  <a:solidFill>
                    <a:srgbClr val="1E2A48"/>
                  </a:solidFill>
                </a:rPr>
                <a:t>Innovate Asia event</a:t>
              </a:r>
              <a:endParaRPr lang="en-GB" sz="1050">
                <a:solidFill>
                  <a:srgbClr val="1E2A48"/>
                </a:solidFill>
                <a:effectLst/>
              </a:endParaRPr>
            </a:p>
            <a:p>
              <a:pPr marL="171450" indent="-171450">
                <a:spcAft>
                  <a:spcPts val="1000"/>
                </a:spcAft>
                <a:buClr>
                  <a:schemeClr val="accent4"/>
                </a:buClr>
                <a:buFont typeface="Wingdings" pitchFamily="2" charset="2"/>
                <a:buChar char="ü"/>
              </a:pPr>
              <a:r>
                <a:rPr lang="en-GB" sz="1050">
                  <a:solidFill>
                    <a:srgbClr val="1E2A48"/>
                  </a:solidFill>
                  <a:effectLst/>
                </a:rPr>
                <a:t>TM Forum social media posts pre-&amp; post</a:t>
              </a:r>
              <a:br>
                <a:rPr lang="en-GB" sz="1050">
                  <a:solidFill>
                    <a:srgbClr val="1E2A48"/>
                  </a:solidFill>
                  <a:effectLst/>
                </a:rPr>
              </a:br>
              <a:r>
                <a:rPr lang="en-GB" sz="1050">
                  <a:solidFill>
                    <a:srgbClr val="1E2A48"/>
                  </a:solidFill>
                  <a:effectLst/>
                </a:rPr>
                <a:t>event published and promoted via TM Forum</a:t>
              </a:r>
              <a:br>
                <a:rPr lang="en-GB" sz="1050">
                  <a:solidFill>
                    <a:srgbClr val="1E2A48"/>
                  </a:solidFill>
                  <a:effectLst/>
                </a:rPr>
              </a:br>
              <a:r>
                <a:rPr lang="en-GB" sz="1050">
                  <a:solidFill>
                    <a:srgbClr val="1E2A48"/>
                  </a:solidFill>
                  <a:effectLst/>
                </a:rPr>
                <a:t>channels</a:t>
              </a:r>
            </a:p>
            <a:p>
              <a:pPr marL="171450" indent="-171450">
                <a:spcAft>
                  <a:spcPts val="1000"/>
                </a:spcAft>
                <a:buClr>
                  <a:schemeClr val="accent4"/>
                </a:buClr>
                <a:buFont typeface="Wingdings" pitchFamily="2" charset="2"/>
                <a:buChar char="ü"/>
              </a:pPr>
              <a:r>
                <a:rPr lang="en-GB" sz="1050">
                  <a:solidFill>
                    <a:srgbClr val="1E2A48"/>
                  </a:solidFill>
                </a:rPr>
                <a:t>Full promotional pack for Award winners</a:t>
              </a:r>
              <a:endParaRPr lang="en-GB" sz="1050">
                <a:solidFill>
                  <a:srgbClr val="1E2A48"/>
                </a:solidFill>
                <a:effectLst/>
              </a:endParaRPr>
            </a:p>
            <a:p>
              <a:pPr>
                <a:spcAft>
                  <a:spcPts val="1000"/>
                </a:spcAft>
                <a:buClr>
                  <a:schemeClr val="accent4"/>
                </a:buClr>
              </a:pPr>
              <a:r>
                <a:rPr lang="en-GB" sz="1050" b="1">
                  <a:solidFill>
                    <a:srgbClr val="1E2A48"/>
                  </a:solidFill>
                  <a:effectLst/>
                </a:rPr>
                <a:t>Moonshot exclusive</a:t>
              </a:r>
            </a:p>
            <a:p>
              <a:pPr>
                <a:spcAft>
                  <a:spcPts val="1000"/>
                </a:spcAft>
                <a:buClr>
                  <a:schemeClr val="accent4"/>
                </a:buClr>
              </a:pPr>
              <a:r>
                <a:rPr lang="en-GB" sz="1050">
                  <a:solidFill>
                    <a:srgbClr val="1E2A48"/>
                  </a:solidFill>
                  <a:effectLst/>
                </a:rPr>
                <a:t>Project overview infographic</a:t>
              </a:r>
            </a:p>
            <a:p>
              <a:pPr marL="171450" indent="-171450">
                <a:spcAft>
                  <a:spcPts val="1000"/>
                </a:spcAft>
                <a:buClr>
                  <a:schemeClr val="accent4"/>
                </a:buClr>
                <a:buFont typeface="Wingdings" pitchFamily="2" charset="2"/>
                <a:buChar char="ü"/>
              </a:pPr>
              <a:endParaRPr lang="en-GB" sz="1050">
                <a:solidFill>
                  <a:srgbClr val="1E2A48"/>
                </a:solidFill>
                <a:effectLst/>
              </a:endParaRPr>
            </a:p>
          </p:txBody>
        </p:sp>
      </p:grpSp>
      <p:grpSp>
        <p:nvGrpSpPr>
          <p:cNvPr id="16" name="Group 15">
            <a:extLst>
              <a:ext uri="{FF2B5EF4-FFF2-40B4-BE49-F238E27FC236}">
                <a16:creationId xmlns:a16="http://schemas.microsoft.com/office/drawing/2014/main" id="{3D3B76F5-A934-88C6-EE64-E4232CF2934F}"/>
              </a:ext>
            </a:extLst>
          </p:cNvPr>
          <p:cNvGrpSpPr/>
          <p:nvPr/>
        </p:nvGrpSpPr>
        <p:grpSpPr>
          <a:xfrm>
            <a:off x="3964027" y="2804400"/>
            <a:ext cx="3330565" cy="3534528"/>
            <a:chOff x="546018" y="2804400"/>
            <a:chExt cx="3330565" cy="3534528"/>
          </a:xfrm>
        </p:grpSpPr>
        <p:sp>
          <p:nvSpPr>
            <p:cNvPr id="17" name="Rectangle 16">
              <a:extLst>
                <a:ext uri="{FF2B5EF4-FFF2-40B4-BE49-F238E27FC236}">
                  <a16:creationId xmlns:a16="http://schemas.microsoft.com/office/drawing/2014/main" id="{CCEB3980-DDB9-B8AC-1E5E-331CE07C6369}"/>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 Single Corner of Rectangle 17">
              <a:extLst>
                <a:ext uri="{FF2B5EF4-FFF2-40B4-BE49-F238E27FC236}">
                  <a16:creationId xmlns:a16="http://schemas.microsoft.com/office/drawing/2014/main" id="{00F6794F-4567-9B68-9488-BE7E06E98075}"/>
                </a:ext>
              </a:extLst>
            </p:cNvPr>
            <p:cNvSpPr/>
            <p:nvPr/>
          </p:nvSpPr>
          <p:spPr>
            <a:xfrm>
              <a:off x="552471" y="2804400"/>
              <a:ext cx="3324112" cy="404598"/>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0D1AF6F-03CF-64F0-9470-F961EBA7C83B}"/>
                </a:ext>
              </a:extLst>
            </p:cNvPr>
            <p:cNvSpPr txBox="1"/>
            <p:nvPr/>
          </p:nvSpPr>
          <p:spPr>
            <a:xfrm>
              <a:off x="859837" y="2866853"/>
              <a:ext cx="2709379" cy="279692"/>
            </a:xfrm>
            <a:prstGeom prst="rect">
              <a:avLst/>
            </a:prstGeom>
            <a:noFill/>
          </p:spPr>
          <p:txBody>
            <a:bodyPr wrap="square" rtlCol="0">
              <a:spAutoFit/>
            </a:bodyPr>
            <a:lstStyle/>
            <a:p>
              <a:pPr algn="ctr">
                <a:lnSpc>
                  <a:spcPct val="110000"/>
                </a:lnSpc>
              </a:pPr>
              <a:r>
                <a:rPr lang="en-GB" sz="1200" b="1">
                  <a:solidFill>
                    <a:schemeClr val="bg1"/>
                  </a:solidFill>
                  <a:effectLst/>
                  <a:latin typeface="Arial" panose="020B0604020202020204" pitchFamily="34" charset="0"/>
                  <a:cs typeface="Arial" panose="020B0604020202020204" pitchFamily="34" charset="0"/>
                </a:rPr>
                <a:t>ASSETS</a:t>
              </a:r>
              <a:endParaRPr lang="en-US" sz="1200" b="1">
                <a:solidFill>
                  <a:schemeClr val="bg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A6B5BDD0-AD79-930C-A1BE-5C5BC7B87544}"/>
                </a:ext>
              </a:extLst>
            </p:cNvPr>
            <p:cNvSpPr txBox="1"/>
            <p:nvPr/>
          </p:nvSpPr>
          <p:spPr>
            <a:xfrm>
              <a:off x="709010" y="3383149"/>
              <a:ext cx="3092025" cy="2921614"/>
            </a:xfrm>
            <a:prstGeom prst="rect">
              <a:avLst/>
            </a:prstGeom>
            <a:noFill/>
          </p:spPr>
          <p:txBody>
            <a:bodyPr wrap="square" lIns="91440" tIns="45720" rIns="91440" bIns="45720" numCol="1" rtlCol="0" anchor="t">
              <a:noAutofit/>
            </a:bodyPr>
            <a:lstStyle/>
            <a:p>
              <a:pPr marL="171450" indent="-171450">
                <a:spcAft>
                  <a:spcPts val="1000"/>
                </a:spcAft>
                <a:buClr>
                  <a:schemeClr val="accent4"/>
                </a:buClr>
                <a:buFont typeface="Wingdings" pitchFamily="2" charset="2"/>
                <a:buChar char="ü"/>
              </a:pPr>
              <a:r>
                <a:rPr lang="en-GB" sz="1050">
                  <a:solidFill>
                    <a:srgbClr val="1E2A48"/>
                  </a:solidFill>
                  <a:effectLst/>
                </a:rPr>
                <a:t>Interactive Catalyst space on </a:t>
              </a:r>
              <a:r>
                <a:rPr lang="en-GB" sz="1050" err="1">
                  <a:solidFill>
                    <a:srgbClr val="1E2A48"/>
                  </a:solidFill>
                  <a:effectLst/>
                </a:rPr>
                <a:t>tmforum.org</a:t>
              </a:r>
              <a:endParaRPr lang="en-GB" sz="1050">
                <a:solidFill>
                  <a:srgbClr val="1E2A48"/>
                </a:solidFill>
                <a:effectLst/>
              </a:endParaRPr>
            </a:p>
            <a:p>
              <a:pPr marL="171450" indent="-171450">
                <a:spcAft>
                  <a:spcPts val="1000"/>
                </a:spcAft>
                <a:buClr>
                  <a:schemeClr val="accent4"/>
                </a:buClr>
                <a:buFont typeface="Wingdings" pitchFamily="2" charset="2"/>
                <a:buChar char="ü"/>
              </a:pPr>
              <a:r>
                <a:rPr lang="en-GB" sz="1050">
                  <a:solidFill>
                    <a:srgbClr val="1E2A48"/>
                  </a:solidFill>
                  <a:effectLst/>
                </a:rPr>
                <a:t>Lead generation data from project followers</a:t>
              </a:r>
              <a:endParaRPr lang="en-GB" sz="1050">
                <a:solidFill>
                  <a:srgbClr val="1E2A48"/>
                </a:solidFill>
                <a:effectLst/>
                <a:cs typeface="Arial"/>
              </a:endParaRPr>
            </a:p>
            <a:p>
              <a:pPr marL="171450" indent="-171450">
                <a:spcAft>
                  <a:spcPts val="1000"/>
                </a:spcAft>
                <a:buClr>
                  <a:schemeClr val="accent4"/>
                </a:buClr>
                <a:buFont typeface="Wingdings" pitchFamily="2" charset="2"/>
                <a:buChar char="ü"/>
              </a:pPr>
              <a:r>
                <a:rPr lang="en-GB" sz="1050">
                  <a:solidFill>
                    <a:srgbClr val="1E2A48"/>
                  </a:solidFill>
                  <a:effectLst/>
                </a:rPr>
                <a:t>Eligibility for Open Innovation Catalyst Awards</a:t>
              </a:r>
              <a:endParaRPr lang="en-GB" sz="1050">
                <a:solidFill>
                  <a:srgbClr val="1E2A48"/>
                </a:solidFill>
                <a:effectLst/>
                <a:cs typeface="Arial"/>
              </a:endParaRPr>
            </a:p>
            <a:p>
              <a:pPr marL="171450" indent="-171450">
                <a:spcAft>
                  <a:spcPts val="1000"/>
                </a:spcAft>
                <a:buClr>
                  <a:schemeClr val="accent4"/>
                </a:buClr>
                <a:buFont typeface="Wingdings" pitchFamily="2" charset="2"/>
                <a:buChar char="ü"/>
              </a:pPr>
              <a:r>
                <a:rPr lang="en-GB" sz="1050">
                  <a:solidFill>
                    <a:srgbClr val="1E2A48"/>
                  </a:solidFill>
                  <a:effectLst/>
                </a:rPr>
                <a:t>Support from subject matter experts</a:t>
              </a:r>
              <a:endParaRPr lang="en-GB" sz="1050">
                <a:solidFill>
                  <a:srgbClr val="1E2A48"/>
                </a:solidFill>
                <a:effectLst/>
                <a:cs typeface="Arial"/>
              </a:endParaRPr>
            </a:p>
            <a:p>
              <a:pPr marL="171450" indent="-171450">
                <a:spcAft>
                  <a:spcPts val="1000"/>
                </a:spcAft>
                <a:buClr>
                  <a:schemeClr val="accent4"/>
                </a:buClr>
                <a:buFont typeface="Wingdings" pitchFamily="2" charset="2"/>
                <a:buChar char="ü"/>
              </a:pPr>
              <a:r>
                <a:rPr lang="en-GB" sz="1050">
                  <a:solidFill>
                    <a:srgbClr val="1E2A48"/>
                  </a:solidFill>
                  <a:effectLst/>
                </a:rPr>
                <a:t>Self-promotion marketing toolkit</a:t>
              </a:r>
              <a:endParaRPr lang="en-GB" sz="1050">
                <a:solidFill>
                  <a:srgbClr val="1E2A48"/>
                </a:solidFill>
                <a:effectLst/>
                <a:cs typeface="Arial"/>
              </a:endParaRPr>
            </a:p>
            <a:p>
              <a:pPr>
                <a:spcAft>
                  <a:spcPts val="1000"/>
                </a:spcAft>
                <a:buClr>
                  <a:schemeClr val="accent4"/>
                </a:buClr>
              </a:pPr>
              <a:r>
                <a:rPr lang="en-GB" sz="1050" b="1">
                  <a:solidFill>
                    <a:srgbClr val="1E2A48"/>
                  </a:solidFill>
                  <a:effectLst/>
                </a:rPr>
                <a:t>Moonshot exclusive</a:t>
              </a:r>
              <a:endParaRPr lang="en-GB" sz="1050" b="1">
                <a:solidFill>
                  <a:srgbClr val="1E2A48"/>
                </a:solidFill>
                <a:effectLst/>
                <a:cs typeface="Arial"/>
              </a:endParaRPr>
            </a:p>
            <a:p>
              <a:pPr>
                <a:spcAft>
                  <a:spcPts val="1000"/>
                </a:spcAft>
              </a:pPr>
              <a:r>
                <a:rPr lang="en-GB" sz="1050">
                  <a:solidFill>
                    <a:srgbClr val="1E2A48"/>
                  </a:solidFill>
                  <a:effectLst/>
                </a:rPr>
                <a:t>Access to an Executive Coach to mentor, </a:t>
              </a:r>
              <a:r>
                <a:rPr lang="en-GB" sz="1050">
                  <a:solidFill>
                    <a:srgbClr val="1E2A48"/>
                  </a:solidFill>
                </a:rPr>
                <a:t>offering </a:t>
              </a:r>
              <a:r>
                <a:rPr lang="en-GB" sz="1050">
                  <a:solidFill>
                    <a:srgbClr val="1E2A48"/>
                  </a:solidFill>
                  <a:effectLst/>
                </a:rPr>
                <a:t>feedback and inputs to the team</a:t>
              </a:r>
              <a:endParaRPr lang="en-GB"/>
            </a:p>
            <a:p>
              <a:pPr>
                <a:spcAft>
                  <a:spcPts val="1000"/>
                </a:spcAft>
                <a:buClr>
                  <a:schemeClr val="accent4"/>
                </a:buClr>
              </a:pPr>
              <a:r>
                <a:rPr lang="en-GB" sz="1050">
                  <a:solidFill>
                    <a:srgbClr val="1E2A48"/>
                  </a:solidFill>
                  <a:effectLst/>
                </a:rPr>
                <a:t>Eligibility for</a:t>
              </a:r>
              <a:r>
                <a:rPr lang="en-GB" sz="1050">
                  <a:solidFill>
                    <a:srgbClr val="1E2A48"/>
                  </a:solidFill>
                </a:rPr>
                <a:t> highly competitive and prestigious </a:t>
              </a:r>
              <a:r>
                <a:rPr lang="en-GB" sz="1050">
                  <a:solidFill>
                    <a:srgbClr val="1E2A48"/>
                  </a:solidFill>
                  <a:effectLst/>
                </a:rPr>
                <a:t>Moonshot Catalyst </a:t>
              </a:r>
              <a:r>
                <a:rPr lang="en-GB" sz="1050">
                  <a:solidFill>
                    <a:srgbClr val="1E2A48"/>
                  </a:solidFill>
                </a:rPr>
                <a:t>Awards</a:t>
              </a:r>
            </a:p>
            <a:p>
              <a:pPr>
                <a:spcAft>
                  <a:spcPts val="1000"/>
                </a:spcAft>
              </a:pPr>
              <a:r>
                <a:rPr lang="en-GB" sz="1050">
                  <a:solidFill>
                    <a:srgbClr val="1E2A48"/>
                  </a:solidFill>
                  <a:cs typeface="Arial"/>
                </a:rPr>
                <a:t>Moonshot Award winners’ post-ceremony video</a:t>
              </a:r>
            </a:p>
          </p:txBody>
        </p:sp>
      </p:grpSp>
      <p:grpSp>
        <p:nvGrpSpPr>
          <p:cNvPr id="21" name="Group 20">
            <a:extLst>
              <a:ext uri="{FF2B5EF4-FFF2-40B4-BE49-F238E27FC236}">
                <a16:creationId xmlns:a16="http://schemas.microsoft.com/office/drawing/2014/main" id="{90D4FC09-D73A-0682-D49A-2EE2623FFCEB}"/>
              </a:ext>
            </a:extLst>
          </p:cNvPr>
          <p:cNvGrpSpPr/>
          <p:nvPr/>
        </p:nvGrpSpPr>
        <p:grpSpPr>
          <a:xfrm>
            <a:off x="7382036" y="2804400"/>
            <a:ext cx="3382150" cy="3534528"/>
            <a:chOff x="546018" y="2804400"/>
            <a:chExt cx="3382150" cy="3534528"/>
          </a:xfrm>
        </p:grpSpPr>
        <p:sp>
          <p:nvSpPr>
            <p:cNvPr id="22" name="Rectangle 21">
              <a:extLst>
                <a:ext uri="{FF2B5EF4-FFF2-40B4-BE49-F238E27FC236}">
                  <a16:creationId xmlns:a16="http://schemas.microsoft.com/office/drawing/2014/main" id="{C4FB53BC-7537-BA3A-D705-DA5D2E931BC1}"/>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 Single Corner of Rectangle 22">
              <a:extLst>
                <a:ext uri="{FF2B5EF4-FFF2-40B4-BE49-F238E27FC236}">
                  <a16:creationId xmlns:a16="http://schemas.microsoft.com/office/drawing/2014/main" id="{09AB0C9F-9FB7-EE80-487F-6CF924E46F3D}"/>
                </a:ext>
              </a:extLst>
            </p:cNvPr>
            <p:cNvSpPr/>
            <p:nvPr/>
          </p:nvSpPr>
          <p:spPr>
            <a:xfrm>
              <a:off x="552471" y="2804400"/>
              <a:ext cx="3324112" cy="404598"/>
            </a:xfrm>
            <a:prstGeom prst="round1Rect">
              <a:avLst>
                <a:gd name="adj" fmla="val 50000"/>
              </a:avLst>
            </a:prstGeom>
            <a:solidFill>
              <a:srgbClr val="36A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A059327-3D42-6711-E7C1-9A01BC8027D1}"/>
                </a:ext>
              </a:extLst>
            </p:cNvPr>
            <p:cNvSpPr txBox="1"/>
            <p:nvPr/>
          </p:nvSpPr>
          <p:spPr>
            <a:xfrm>
              <a:off x="859837" y="2866853"/>
              <a:ext cx="2709379" cy="279692"/>
            </a:xfrm>
            <a:prstGeom prst="rect">
              <a:avLst/>
            </a:prstGeom>
            <a:noFill/>
          </p:spPr>
          <p:txBody>
            <a:bodyPr wrap="square" rtlCol="0">
              <a:spAutoFit/>
            </a:bodyPr>
            <a:lstStyle/>
            <a:p>
              <a:pPr algn="ctr">
                <a:lnSpc>
                  <a:spcPct val="110000"/>
                </a:lnSpc>
              </a:pPr>
              <a:r>
                <a:rPr lang="en-GB" sz="1200" b="1">
                  <a:solidFill>
                    <a:schemeClr val="bg1"/>
                  </a:solidFill>
                  <a:effectLst/>
                  <a:latin typeface="Arial" panose="020B0604020202020204" pitchFamily="34" charset="0"/>
                  <a:cs typeface="Arial" panose="020B0604020202020204" pitchFamily="34" charset="0"/>
                </a:rPr>
                <a:t>AT EVENT</a:t>
              </a:r>
              <a:endParaRPr lang="en-US" sz="1200" b="1">
                <a:solidFill>
                  <a:schemeClr val="bg1"/>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0721DA63-F98D-981B-14CF-04731627A054}"/>
                </a:ext>
              </a:extLst>
            </p:cNvPr>
            <p:cNvSpPr txBox="1"/>
            <p:nvPr/>
          </p:nvSpPr>
          <p:spPr>
            <a:xfrm>
              <a:off x="552470" y="3383149"/>
              <a:ext cx="3375698" cy="2955779"/>
            </a:xfrm>
            <a:prstGeom prst="rect">
              <a:avLst/>
            </a:prstGeom>
            <a:noFill/>
          </p:spPr>
          <p:txBody>
            <a:bodyPr wrap="square" numCol="1" rtlCol="0">
              <a:noAutofit/>
            </a:bodyPr>
            <a:lstStyle/>
            <a:p>
              <a:pPr marL="171450" indent="-171450">
                <a:spcAft>
                  <a:spcPts val="1000"/>
                </a:spcAft>
                <a:buClr>
                  <a:schemeClr val="accent4"/>
                </a:buClr>
                <a:buFont typeface="Wingdings" pitchFamily="2" charset="2"/>
                <a:buChar char="ü"/>
              </a:pPr>
              <a:r>
                <a:rPr lang="en-GB" sz="1050">
                  <a:solidFill>
                    <a:srgbClr val="1E2A48"/>
                  </a:solidFill>
                  <a:effectLst/>
                </a:rPr>
                <a:t>Branded showcase stand at Innovate Asia event in the Catalyst area</a:t>
              </a:r>
            </a:p>
            <a:p>
              <a:pPr marL="171450" indent="-171450">
                <a:spcAft>
                  <a:spcPts val="1000"/>
                </a:spcAft>
                <a:buClr>
                  <a:schemeClr val="accent4"/>
                </a:buClr>
                <a:buFont typeface="Wingdings" pitchFamily="2" charset="2"/>
                <a:buChar char="ü"/>
              </a:pPr>
              <a:r>
                <a:rPr lang="en-GB" sz="1050">
                  <a:solidFill>
                    <a:srgbClr val="1E2A48"/>
                  </a:solidFill>
                  <a:effectLst/>
                </a:rPr>
                <a:t>Catalyst Arena presentation</a:t>
              </a:r>
            </a:p>
            <a:p>
              <a:pPr marL="171450" indent="-171450">
                <a:spcAft>
                  <a:spcPts val="1000"/>
                </a:spcAft>
                <a:buClr>
                  <a:schemeClr val="accent4"/>
                </a:buClr>
                <a:buFont typeface="Wingdings" pitchFamily="2" charset="2"/>
                <a:buChar char="ü"/>
              </a:pPr>
              <a:r>
                <a:rPr lang="en-GB" sz="1050">
                  <a:solidFill>
                    <a:srgbClr val="1E2A48"/>
                  </a:solidFill>
                  <a:effectLst/>
                </a:rPr>
                <a:t>On-site TM Forum support</a:t>
              </a:r>
            </a:p>
            <a:p>
              <a:pPr marL="171450" indent="-171450">
                <a:spcAft>
                  <a:spcPts val="1000"/>
                </a:spcAft>
                <a:buClr>
                  <a:schemeClr val="accent4"/>
                </a:buClr>
                <a:buFont typeface="Wingdings" pitchFamily="2" charset="2"/>
                <a:buChar char="ü"/>
              </a:pPr>
              <a:r>
                <a:rPr lang="en-GB" sz="1050">
                  <a:solidFill>
                    <a:srgbClr val="1E2A48"/>
                  </a:solidFill>
                  <a:effectLst/>
                </a:rPr>
                <a:t>Two All ACCESS+ passes plus 25% discount on</a:t>
              </a:r>
              <a:br>
                <a:rPr lang="en-GB" sz="1050">
                  <a:solidFill>
                    <a:srgbClr val="1E2A48"/>
                  </a:solidFill>
                  <a:effectLst/>
                </a:rPr>
              </a:br>
              <a:r>
                <a:rPr lang="en-GB" sz="1050">
                  <a:solidFill>
                    <a:srgbClr val="1E2A48"/>
                  </a:solidFill>
                  <a:effectLst/>
                </a:rPr>
                <a:t>additional All ACCESS+ event passes</a:t>
              </a:r>
            </a:p>
            <a:p>
              <a:pPr marL="171450" indent="-171450">
                <a:spcAft>
                  <a:spcPts val="1000"/>
                </a:spcAft>
                <a:buClr>
                  <a:schemeClr val="accent4"/>
                </a:buClr>
                <a:buFont typeface="Wingdings" pitchFamily="2" charset="2"/>
                <a:buChar char="ü"/>
              </a:pPr>
              <a:r>
                <a:rPr lang="en-GB" sz="1050">
                  <a:solidFill>
                    <a:srgbClr val="1E2A48"/>
                  </a:solidFill>
                  <a:effectLst/>
                </a:rPr>
                <a:t>Meet senior executive attendees</a:t>
              </a:r>
            </a:p>
            <a:p>
              <a:pPr marL="171450" indent="-171450">
                <a:spcAft>
                  <a:spcPts val="1000"/>
                </a:spcAft>
                <a:buClr>
                  <a:schemeClr val="accent4"/>
                </a:buClr>
                <a:buFont typeface="Wingdings" pitchFamily="2" charset="2"/>
                <a:buChar char="ü"/>
              </a:pPr>
              <a:r>
                <a:rPr lang="en-GB" sz="1050">
                  <a:solidFill>
                    <a:srgbClr val="1E2A48"/>
                  </a:solidFill>
                  <a:effectLst/>
                </a:rPr>
                <a:t>Social activities including food and beverages</a:t>
              </a:r>
              <a:br>
                <a:rPr lang="en-GB" sz="1050">
                  <a:solidFill>
                    <a:srgbClr val="1E2A48"/>
                  </a:solidFill>
                  <a:effectLst/>
                </a:rPr>
              </a:br>
              <a:r>
                <a:rPr lang="en-GB" sz="1050">
                  <a:solidFill>
                    <a:srgbClr val="1E2A48"/>
                  </a:solidFill>
                  <a:effectLst/>
                </a:rPr>
                <a:t>to meet and network with participants</a:t>
              </a:r>
            </a:p>
            <a:p>
              <a:pPr>
                <a:spcAft>
                  <a:spcPts val="1000"/>
                </a:spcAft>
                <a:buClr>
                  <a:schemeClr val="accent4"/>
                </a:buClr>
              </a:pPr>
              <a:r>
                <a:rPr lang="en-GB" sz="1050" b="1">
                  <a:solidFill>
                    <a:srgbClr val="1E2A48"/>
                  </a:solidFill>
                  <a:effectLst/>
                </a:rPr>
                <a:t>Moonshot exclusive</a:t>
              </a:r>
            </a:p>
            <a:p>
              <a:pPr>
                <a:spcAft>
                  <a:spcPts val="1000"/>
                </a:spcAft>
                <a:buClr>
                  <a:schemeClr val="accent4"/>
                </a:buClr>
              </a:pPr>
              <a:r>
                <a:rPr lang="en-GB" sz="1050">
                  <a:solidFill>
                    <a:srgbClr val="1E2A48"/>
                  </a:solidFill>
                  <a:effectLst/>
                </a:rPr>
                <a:t>Panel discussion on the main event agenda</a:t>
              </a:r>
              <a:br>
                <a:rPr lang="en-GB" sz="1050">
                  <a:solidFill>
                    <a:srgbClr val="1E2A48"/>
                  </a:solidFill>
                  <a:effectLst/>
                </a:rPr>
              </a:br>
              <a:r>
                <a:rPr lang="en-GB" sz="1050">
                  <a:solidFill>
                    <a:srgbClr val="1E2A48"/>
                  </a:solidFill>
                  <a:effectLst/>
                </a:rPr>
                <a:t>(the team will select one participant per team)</a:t>
              </a:r>
            </a:p>
            <a:p>
              <a:pPr>
                <a:spcAft>
                  <a:spcPts val="1000"/>
                </a:spcAft>
                <a:buClr>
                  <a:schemeClr val="accent4"/>
                </a:buClr>
              </a:pPr>
              <a:r>
                <a:rPr lang="en-GB" sz="1050">
                  <a:solidFill>
                    <a:srgbClr val="1E2A48"/>
                  </a:solidFill>
                  <a:effectLst/>
                </a:rPr>
                <a:t>per project)</a:t>
              </a:r>
            </a:p>
          </p:txBody>
        </p:sp>
      </p:grpSp>
      <p:sp>
        <p:nvSpPr>
          <p:cNvPr id="26" name="TextBox 25">
            <a:extLst>
              <a:ext uri="{FF2B5EF4-FFF2-40B4-BE49-F238E27FC236}">
                <a16:creationId xmlns:a16="http://schemas.microsoft.com/office/drawing/2014/main" id="{84A8DC20-1906-A51C-D905-068B3D7FE5E0}"/>
              </a:ext>
            </a:extLst>
          </p:cNvPr>
          <p:cNvSpPr txBox="1"/>
          <p:nvPr/>
        </p:nvSpPr>
        <p:spPr>
          <a:xfrm>
            <a:off x="3801035" y="6412236"/>
            <a:ext cx="5219498" cy="261610"/>
          </a:xfrm>
          <a:prstGeom prst="rect">
            <a:avLst/>
          </a:prstGeom>
          <a:noFill/>
        </p:spPr>
        <p:txBody>
          <a:bodyPr wrap="square" rtlCol="0">
            <a:spAutoFit/>
          </a:bodyPr>
          <a:lstStyle/>
          <a:p>
            <a:r>
              <a:rPr lang="en-GB" sz="1100" b="1">
                <a:solidFill>
                  <a:schemeClr val="bg1"/>
                </a:solidFill>
                <a:effectLst/>
                <a:latin typeface="Arial" panose="020B0604020202020204" pitchFamily="34" charset="0"/>
                <a:cs typeface="Arial" panose="020B0604020202020204" pitchFamily="34" charset="0"/>
              </a:rPr>
              <a:t>No fee for Champions. Entry fee applies for Participants</a:t>
            </a:r>
            <a:endParaRPr lang="en-US" sz="1100" b="1">
              <a:solidFill>
                <a:schemeClr val="bg1"/>
              </a:solidFill>
              <a:latin typeface="Arial" panose="020B0604020202020204" pitchFamily="34" charset="0"/>
              <a:cs typeface="Arial" panose="020B0604020202020204" pitchFamily="34" charset="0"/>
            </a:endParaRPr>
          </a:p>
        </p:txBody>
      </p:sp>
      <p:sp>
        <p:nvSpPr>
          <p:cNvPr id="27" name="Slide Number Placeholder 26">
            <a:extLst>
              <a:ext uri="{FF2B5EF4-FFF2-40B4-BE49-F238E27FC236}">
                <a16:creationId xmlns:a16="http://schemas.microsoft.com/office/drawing/2014/main" id="{AF25685D-B49D-109F-9C8A-ADB8CA91F251}"/>
              </a:ext>
            </a:extLst>
          </p:cNvPr>
          <p:cNvSpPr>
            <a:spLocks noGrp="1"/>
          </p:cNvSpPr>
          <p:nvPr>
            <p:ph type="sldNum" sz="quarter" idx="10"/>
          </p:nvPr>
        </p:nvSpPr>
        <p:spPr/>
        <p:txBody>
          <a:bodyPr/>
          <a:lstStyle/>
          <a:p>
            <a:fld id="{93814408-5831-49B7-BF84-9D4EB0FEE077}" type="slidenum">
              <a:rPr lang="en-GB" smtClean="0"/>
              <a:pPr/>
              <a:t>14</a:t>
            </a:fld>
            <a:endParaRPr lang="en-GB"/>
          </a:p>
        </p:txBody>
      </p:sp>
    </p:spTree>
    <p:extLst>
      <p:ext uri="{BB962C8B-B14F-4D97-AF65-F5344CB8AC3E}">
        <p14:creationId xmlns:p14="http://schemas.microsoft.com/office/powerpoint/2010/main" val="7717349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phic 18">
            <a:extLst>
              <a:ext uri="{FF2B5EF4-FFF2-40B4-BE49-F238E27FC236}">
                <a16:creationId xmlns:a16="http://schemas.microsoft.com/office/drawing/2014/main" id="{5A90C383-A67C-40EA-ABF4-B3C3846C26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40429" y="116636"/>
            <a:ext cx="1454556" cy="1454556"/>
          </a:xfrm>
          <a:prstGeom prst="rect">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6738318" y="462300"/>
            <a:ext cx="5463207" cy="16929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1337088"/>
            <a:ext cx="546320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769794" y="950329"/>
            <a:ext cx="521470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a:ln>
                  <a:noFill/>
                </a:ln>
                <a:solidFill>
                  <a:srgbClr val="AABE3B"/>
                </a:solidFill>
                <a:effectLst/>
                <a:uLnTx/>
                <a:uFillTx/>
                <a:latin typeface="Arial"/>
                <a:ea typeface="+mj-ea"/>
                <a:cs typeface="+mj-cs"/>
              </a:rPr>
              <a:t>team</a:t>
            </a:r>
            <a:r>
              <a:rPr kumimoji="0" lang="en-GB" sz="4000" b="1" i="0" u="none" strike="noStrike" kern="1200" cap="none" spc="0" normalizeH="0" baseline="0" noProof="0">
                <a:ln>
                  <a:noFill/>
                </a:ln>
                <a:solidFill>
                  <a:srgbClr val="AABE3B"/>
                </a:solidFill>
                <a:effectLst/>
                <a:uLnTx/>
                <a:uFillTx/>
                <a:latin typeface="Arial"/>
                <a:ea typeface="+mj-ea"/>
                <a:cs typeface="+mj-cs"/>
              </a:rPr>
              <a:t> awards</a:t>
            </a:r>
          </a:p>
        </p:txBody>
      </p:sp>
      <p:sp>
        <p:nvSpPr>
          <p:cNvPr id="43" name="Title 12">
            <a:extLst>
              <a:ext uri="{FF2B5EF4-FFF2-40B4-BE49-F238E27FC236}">
                <a16:creationId xmlns:a16="http://schemas.microsoft.com/office/drawing/2014/main" id="{F23D082F-5EEE-4039-9082-79AEA90BC512}"/>
              </a:ext>
            </a:extLst>
          </p:cNvPr>
          <p:cNvSpPr>
            <a:spLocks noGrp="1"/>
          </p:cNvSpPr>
          <p:nvPr>
            <p:ph type="title"/>
          </p:nvPr>
        </p:nvSpPr>
        <p:spPr>
          <a:xfrm>
            <a:off x="452852" y="294639"/>
            <a:ext cx="10653954" cy="549275"/>
          </a:xfrm>
        </p:spPr>
        <p:txBody>
          <a:bodyPr/>
          <a:lstStyle/>
          <a:p>
            <a:r>
              <a:rPr lang="en-US"/>
              <a:t>C</a:t>
            </a:r>
            <a:r>
              <a:rPr lang="en-US" sz="5400"/>
              <a:t>atalyst</a:t>
            </a:r>
            <a:endParaRPr lang="en-GB"/>
          </a:p>
        </p:txBody>
      </p:sp>
      <p:sp>
        <p:nvSpPr>
          <p:cNvPr id="44" name="TextBox 43">
            <a:extLst>
              <a:ext uri="{FF2B5EF4-FFF2-40B4-BE49-F238E27FC236}">
                <a16:creationId xmlns:a16="http://schemas.microsoft.com/office/drawing/2014/main" id="{D4981ECC-097F-4497-A41D-74058D6FAB6C}"/>
              </a:ext>
            </a:extLst>
          </p:cNvPr>
          <p:cNvSpPr txBox="1"/>
          <p:nvPr/>
        </p:nvSpPr>
        <p:spPr>
          <a:xfrm>
            <a:off x="7169343" y="754033"/>
            <a:ext cx="4733762" cy="6032421"/>
          </a:xfrm>
          <a:prstGeom prst="rect">
            <a:avLst/>
          </a:prstGeom>
          <a:noFill/>
        </p:spPr>
        <p:txBody>
          <a:bodyPr wrap="square" lIns="91440" tIns="45720" rIns="91440" bIns="45720" anchor="t">
            <a:spAutoFit/>
          </a:bodyPr>
          <a:lstStyle/>
          <a:p>
            <a:pPr marL="323850" indent="-323850" algn="just">
              <a:spcAft>
                <a:spcPts val="1200"/>
              </a:spcAft>
              <a:buBlip>
                <a:blip r:embed="rId8"/>
              </a:buBlip>
              <a:defRPr/>
            </a:pPr>
            <a:r>
              <a:rPr lang="en-GB" sz="2000" b="1">
                <a:solidFill>
                  <a:schemeClr val="bg1"/>
                </a:solidFill>
                <a:latin typeface="Arial"/>
                <a:ea typeface="+mn-lt"/>
                <a:cs typeface="Arial"/>
              </a:rPr>
              <a:t>Drive Catalysts to promote their work and seek industry feedback on their projects</a:t>
            </a:r>
          </a:p>
          <a:p>
            <a:pPr algn="just">
              <a:spcAft>
                <a:spcPts val="1200"/>
              </a:spcAft>
              <a:defRPr/>
            </a:pPr>
            <a:endParaRPr lang="en-GB" sz="2000" b="1">
              <a:solidFill>
                <a:schemeClr val="bg1"/>
              </a:solidFill>
              <a:latin typeface="Arial"/>
              <a:ea typeface="+mn-lt"/>
              <a:cs typeface="Arial"/>
            </a:endParaRPr>
          </a:p>
          <a:p>
            <a:pPr marL="323850" indent="-323850" algn="just">
              <a:spcAft>
                <a:spcPts val="1200"/>
              </a:spcAft>
              <a:buBlip>
                <a:blip r:embed="rId8"/>
              </a:buBlip>
              <a:defRPr/>
            </a:pPr>
            <a:r>
              <a:rPr lang="en-GB" sz="2000" b="1">
                <a:solidFill>
                  <a:schemeClr val="bg1"/>
                </a:solidFill>
                <a:latin typeface="Arial"/>
                <a:ea typeface="+mn-lt"/>
                <a:cs typeface="Arial"/>
              </a:rPr>
              <a:t>Judged by highly qualified panel of industry specialists</a:t>
            </a:r>
          </a:p>
          <a:p>
            <a:pPr marL="323850" indent="-323850" algn="just">
              <a:spcAft>
                <a:spcPts val="1200"/>
              </a:spcAft>
              <a:buBlip>
                <a:blip r:embed="rId8"/>
              </a:buBlip>
              <a:defRPr/>
            </a:pPr>
            <a:endParaRPr lang="en-GB" sz="2000" b="1">
              <a:solidFill>
                <a:schemeClr val="bg1"/>
              </a:solidFill>
              <a:latin typeface="Arial"/>
              <a:ea typeface="+mn-lt"/>
              <a:cs typeface="Arial"/>
            </a:endParaRPr>
          </a:p>
          <a:p>
            <a:pPr marL="323850" indent="-323850" algn="just">
              <a:spcAft>
                <a:spcPts val="1200"/>
              </a:spcAft>
              <a:buBlip>
                <a:blip r:embed="rId8"/>
              </a:buBlip>
              <a:defRPr/>
            </a:pPr>
            <a:r>
              <a:rPr lang="en-GB" sz="2000" b="1">
                <a:solidFill>
                  <a:schemeClr val="bg1"/>
                </a:solidFill>
                <a:latin typeface="Arial"/>
                <a:ea typeface="+mn-lt"/>
                <a:cs typeface="Arial"/>
              </a:rPr>
              <a:t>Winners announced live during the prestigious ceremony at DTW events.</a:t>
            </a:r>
          </a:p>
          <a:p>
            <a:pPr algn="just">
              <a:spcAft>
                <a:spcPts val="1200"/>
              </a:spcAft>
              <a:defRPr/>
            </a:pPr>
            <a:endParaRPr lang="en-GB" sz="2000" b="1">
              <a:solidFill>
                <a:schemeClr val="bg1"/>
              </a:solidFill>
              <a:latin typeface="Arial"/>
              <a:ea typeface="+mn-lt"/>
              <a:cs typeface="Arial"/>
            </a:endParaRPr>
          </a:p>
          <a:p>
            <a:pPr marL="323850" indent="-323850" algn="just">
              <a:spcAft>
                <a:spcPts val="1200"/>
              </a:spcAft>
              <a:buBlip>
                <a:blip r:embed="rId8"/>
              </a:buBlip>
              <a:defRPr/>
            </a:pPr>
            <a:r>
              <a:rPr lang="en-GB" sz="2000" b="1">
                <a:solidFill>
                  <a:schemeClr val="bg1"/>
                </a:solidFill>
                <a:latin typeface="Arial"/>
                <a:ea typeface="+mn-lt"/>
                <a:cs typeface="Arial"/>
              </a:rPr>
              <a:t>Recognition through TM Forum wider media exposure, and social media</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a:ln>
                <a:noFill/>
              </a:ln>
              <a:solidFill>
                <a:prstClr val="white"/>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a:ln>
                <a:noFill/>
              </a:ln>
              <a:solidFill>
                <a:prstClr val="white"/>
              </a:solidFill>
              <a:effectLst/>
              <a:uLnTx/>
              <a:uFillTx/>
              <a:latin typeface="Arial"/>
              <a:ea typeface="+mn-ea"/>
              <a:cs typeface="Arial"/>
            </a:endParaRPr>
          </a:p>
        </p:txBody>
      </p:sp>
      <p:pic>
        <p:nvPicPr>
          <p:cNvPr id="46" name="Graphic 45">
            <a:extLst>
              <a:ext uri="{FF2B5EF4-FFF2-40B4-BE49-F238E27FC236}">
                <a16:creationId xmlns:a16="http://schemas.microsoft.com/office/drawing/2014/main" id="{16DFD476-046F-4814-80CF-D913BF7ECD4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16200000" flipH="1">
            <a:off x="4439574" y="481271"/>
            <a:ext cx="2294534" cy="2294534"/>
          </a:xfrm>
          <a:prstGeom prst="rect">
            <a:avLst/>
          </a:prstGeom>
        </p:spPr>
      </p:pic>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1"/>
          <a:stretch>
            <a:fillRect/>
          </a:stretch>
        </p:blipFill>
        <p:spPr>
          <a:xfrm>
            <a:off x="0" y="2775805"/>
            <a:ext cx="6754292" cy="3735092"/>
          </a:xfrm>
          <a:prstGeom prst="rect">
            <a:avLst/>
          </a:prstGeom>
        </p:spPr>
      </p:pic>
    </p:spTree>
    <p:extLst>
      <p:ext uri="{BB962C8B-B14F-4D97-AF65-F5344CB8AC3E}">
        <p14:creationId xmlns:p14="http://schemas.microsoft.com/office/powerpoint/2010/main" val="2020751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6D8436-E714-1E07-E414-3D2EC937B787}"/>
              </a:ext>
            </a:extLst>
          </p:cNvPr>
          <p:cNvSpPr>
            <a:spLocks noGrp="1"/>
          </p:cNvSpPr>
          <p:nvPr>
            <p:ph type="sldNum" sz="quarter" idx="10"/>
          </p:nvPr>
        </p:nvSpPr>
        <p:spPr/>
        <p:txBody>
          <a:bodyPr/>
          <a:lstStyle/>
          <a:p>
            <a:fld id="{93814408-5831-49B7-BF84-9D4EB0FEE077}" type="slidenum">
              <a:rPr lang="en-GB" smtClean="0"/>
              <a:pPr/>
              <a:t>16</a:t>
            </a:fld>
            <a:endParaRPr lang="en-GB"/>
          </a:p>
        </p:txBody>
      </p:sp>
      <p:pic>
        <p:nvPicPr>
          <p:cNvPr id="5" name="Picture 4" descr="A blue and white background">
            <a:extLst>
              <a:ext uri="{FF2B5EF4-FFF2-40B4-BE49-F238E27FC236}">
                <a16:creationId xmlns:a16="http://schemas.microsoft.com/office/drawing/2014/main" id="{D078D6D7-55DE-3727-1FAA-DFBEE5C3F3EA}"/>
              </a:ext>
            </a:extLst>
          </p:cNvPr>
          <p:cNvPicPr>
            <a:picLocks noChangeAspect="1"/>
          </p:cNvPicPr>
          <p:nvPr/>
        </p:nvPicPr>
        <p:blipFill>
          <a:blip r:embed="rId2"/>
          <a:stretch>
            <a:fillRect/>
          </a:stretch>
        </p:blipFill>
        <p:spPr>
          <a:xfrm>
            <a:off x="280294" y="180903"/>
            <a:ext cx="6812498" cy="886345"/>
          </a:xfrm>
          <a:prstGeom prst="round1Rect">
            <a:avLst>
              <a:gd name="adj" fmla="val 50000"/>
            </a:avLst>
          </a:prstGeom>
        </p:spPr>
      </p:pic>
      <p:sp>
        <p:nvSpPr>
          <p:cNvPr id="9" name="TextBox 8">
            <a:extLst>
              <a:ext uri="{FF2B5EF4-FFF2-40B4-BE49-F238E27FC236}">
                <a16:creationId xmlns:a16="http://schemas.microsoft.com/office/drawing/2014/main" id="{82E70585-F968-4893-F2A9-66043BEDF775}"/>
              </a:ext>
            </a:extLst>
          </p:cNvPr>
          <p:cNvSpPr txBox="1"/>
          <p:nvPr/>
        </p:nvSpPr>
        <p:spPr>
          <a:xfrm>
            <a:off x="455692" y="267046"/>
            <a:ext cx="7045755" cy="716928"/>
          </a:xfrm>
          <a:prstGeom prst="rect">
            <a:avLst/>
          </a:prstGeom>
          <a:noFill/>
        </p:spPr>
        <p:txBody>
          <a:bodyPr wrap="square" lIns="91440" tIns="45720" rIns="91440" bIns="45720" rtlCol="0" anchor="t">
            <a:spAutoFit/>
          </a:bodyPr>
          <a:lstStyle/>
          <a:p>
            <a:pPr>
              <a:lnSpc>
                <a:spcPct val="110000"/>
              </a:lnSpc>
            </a:pPr>
            <a:r>
              <a:rPr lang="en-GB" sz="4000" b="1">
                <a:solidFill>
                  <a:schemeClr val="bg1"/>
                </a:solidFill>
                <a:latin typeface="Arial"/>
                <a:cs typeface="Arial"/>
              </a:rPr>
              <a:t>What's your next Steps </a:t>
            </a:r>
          </a:p>
        </p:txBody>
      </p:sp>
      <p:sp>
        <p:nvSpPr>
          <p:cNvPr id="10" name="Rectangle: Diagonal Corners Rounded 9">
            <a:extLst>
              <a:ext uri="{FF2B5EF4-FFF2-40B4-BE49-F238E27FC236}">
                <a16:creationId xmlns:a16="http://schemas.microsoft.com/office/drawing/2014/main" id="{FE289581-7E41-24DD-8BEE-121D462ED123}"/>
              </a:ext>
            </a:extLst>
          </p:cNvPr>
          <p:cNvSpPr/>
          <p:nvPr/>
        </p:nvSpPr>
        <p:spPr>
          <a:xfrm>
            <a:off x="281353" y="1266092"/>
            <a:ext cx="11629292" cy="2180491"/>
          </a:xfrm>
          <a:prstGeom prst="round2Diag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8A74203-8927-B182-BECE-096CE699194D}"/>
              </a:ext>
            </a:extLst>
          </p:cNvPr>
          <p:cNvSpPr txBox="1"/>
          <p:nvPr/>
        </p:nvSpPr>
        <p:spPr>
          <a:xfrm>
            <a:off x="361907" y="1263507"/>
            <a:ext cx="7045755" cy="467051"/>
          </a:xfrm>
          <a:prstGeom prst="rect">
            <a:avLst/>
          </a:prstGeom>
          <a:noFill/>
        </p:spPr>
        <p:txBody>
          <a:bodyPr wrap="square" lIns="91440" tIns="45720" rIns="91440" bIns="45720" rtlCol="0" anchor="t">
            <a:spAutoFit/>
          </a:bodyPr>
          <a:lstStyle/>
          <a:p>
            <a:pPr>
              <a:lnSpc>
                <a:spcPct val="110000"/>
              </a:lnSpc>
            </a:pPr>
            <a:r>
              <a:rPr lang="en-GB" sz="2400" b="1">
                <a:solidFill>
                  <a:srgbClr val="000000"/>
                </a:solidFill>
                <a:latin typeface="Arial"/>
                <a:cs typeface="Arial"/>
              </a:rPr>
              <a:t>Submitting a new submission -</a:t>
            </a:r>
          </a:p>
        </p:txBody>
      </p:sp>
      <p:sp>
        <p:nvSpPr>
          <p:cNvPr id="12" name="TextBox 11">
            <a:extLst>
              <a:ext uri="{FF2B5EF4-FFF2-40B4-BE49-F238E27FC236}">
                <a16:creationId xmlns:a16="http://schemas.microsoft.com/office/drawing/2014/main" id="{B482989B-81E1-3C21-58AA-24E5E857D5BE}"/>
              </a:ext>
            </a:extLst>
          </p:cNvPr>
          <p:cNvSpPr txBox="1"/>
          <p:nvPr/>
        </p:nvSpPr>
        <p:spPr>
          <a:xfrm>
            <a:off x="7197970" y="1477108"/>
            <a:ext cx="49002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FFFF"/>
                </a:solidFill>
              </a:rPr>
              <a:t>https://www.tmforum.org/catalysts/join-in</a:t>
            </a:r>
          </a:p>
        </p:txBody>
      </p:sp>
      <p:pic>
        <p:nvPicPr>
          <p:cNvPr id="13" name="Picture 12" descr="A close-up of a white background&#10;&#10;Description automatically generated">
            <a:extLst>
              <a:ext uri="{FF2B5EF4-FFF2-40B4-BE49-F238E27FC236}">
                <a16:creationId xmlns:a16="http://schemas.microsoft.com/office/drawing/2014/main" id="{556E78F1-B409-5021-0B19-3976F01F27A6}"/>
              </a:ext>
            </a:extLst>
          </p:cNvPr>
          <p:cNvPicPr>
            <a:picLocks noChangeAspect="1"/>
          </p:cNvPicPr>
          <p:nvPr/>
        </p:nvPicPr>
        <p:blipFill>
          <a:blip r:embed="rId3"/>
          <a:stretch>
            <a:fillRect/>
          </a:stretch>
        </p:blipFill>
        <p:spPr>
          <a:xfrm>
            <a:off x="7010399" y="1900919"/>
            <a:ext cx="4771293" cy="758437"/>
          </a:xfrm>
          <a:prstGeom prst="rect">
            <a:avLst/>
          </a:prstGeom>
        </p:spPr>
      </p:pic>
      <p:sp>
        <p:nvSpPr>
          <p:cNvPr id="14" name="TextBox 13">
            <a:extLst>
              <a:ext uri="{FF2B5EF4-FFF2-40B4-BE49-F238E27FC236}">
                <a16:creationId xmlns:a16="http://schemas.microsoft.com/office/drawing/2014/main" id="{18C10ABC-47D0-215C-4D64-211EB2D1E077}"/>
              </a:ext>
            </a:extLst>
          </p:cNvPr>
          <p:cNvSpPr txBox="1"/>
          <p:nvPr/>
        </p:nvSpPr>
        <p:spPr>
          <a:xfrm>
            <a:off x="457199" y="1899138"/>
            <a:ext cx="542778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chemeClr val="bg1"/>
                </a:solidFill>
                <a:cs typeface="Arial"/>
              </a:rPr>
              <a:t>Download the template </a:t>
            </a:r>
          </a:p>
          <a:p>
            <a:pPr marL="285750" indent="-285750">
              <a:buFont typeface="Arial"/>
              <a:buChar char="•"/>
            </a:pPr>
            <a:r>
              <a:rPr lang="en-US">
                <a:solidFill>
                  <a:schemeClr val="bg1"/>
                </a:solidFill>
                <a:cs typeface="Arial"/>
              </a:rPr>
              <a:t>Build your team (minimum 3 unique companies 1 of which CSP)</a:t>
            </a:r>
          </a:p>
          <a:p>
            <a:pPr marL="285750" indent="-285750">
              <a:buFont typeface="Arial"/>
              <a:buChar char="•"/>
            </a:pPr>
            <a:r>
              <a:rPr lang="en-US">
                <a:solidFill>
                  <a:schemeClr val="bg1"/>
                </a:solidFill>
                <a:cs typeface="Arial"/>
              </a:rPr>
              <a:t>Build your submission </a:t>
            </a:r>
          </a:p>
          <a:p>
            <a:pPr marL="285750" indent="-285750">
              <a:buFont typeface="Arial"/>
              <a:buChar char="•"/>
            </a:pPr>
            <a:r>
              <a:rPr lang="en-US">
                <a:solidFill>
                  <a:schemeClr val="bg1"/>
                </a:solidFill>
                <a:cs typeface="Arial"/>
              </a:rPr>
              <a:t>Sumit proposal via the catalyst website </a:t>
            </a:r>
          </a:p>
        </p:txBody>
      </p:sp>
      <p:sp>
        <p:nvSpPr>
          <p:cNvPr id="15" name="TextBox 14">
            <a:extLst>
              <a:ext uri="{FF2B5EF4-FFF2-40B4-BE49-F238E27FC236}">
                <a16:creationId xmlns:a16="http://schemas.microsoft.com/office/drawing/2014/main" id="{60D0D93B-B6FE-9AC5-A501-E951361103C6}"/>
              </a:ext>
            </a:extLst>
          </p:cNvPr>
          <p:cNvSpPr txBox="1"/>
          <p:nvPr/>
        </p:nvSpPr>
        <p:spPr>
          <a:xfrm>
            <a:off x="8229600" y="527538"/>
            <a:ext cx="36107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0000"/>
                </a:solidFill>
                <a:cs typeface="Arial"/>
              </a:rPr>
              <a:t>Submission deadline 19th July </a:t>
            </a:r>
            <a:endParaRPr lang="en-US"/>
          </a:p>
        </p:txBody>
      </p:sp>
      <p:sp>
        <p:nvSpPr>
          <p:cNvPr id="16" name="Rectangle: Diagonal Corners Rounded 15">
            <a:extLst>
              <a:ext uri="{FF2B5EF4-FFF2-40B4-BE49-F238E27FC236}">
                <a16:creationId xmlns:a16="http://schemas.microsoft.com/office/drawing/2014/main" id="{5EFC1E6B-D5E6-FFFC-6FA9-071E57E5110A}"/>
              </a:ext>
            </a:extLst>
          </p:cNvPr>
          <p:cNvSpPr/>
          <p:nvPr/>
        </p:nvSpPr>
        <p:spPr>
          <a:xfrm>
            <a:off x="105506" y="4149968"/>
            <a:ext cx="11805138" cy="2180490"/>
          </a:xfrm>
          <a:prstGeom prst="round2Diag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33D3A80D-67B3-F419-D579-22799FAC9F2A}"/>
              </a:ext>
            </a:extLst>
          </p:cNvPr>
          <p:cNvSpPr txBox="1"/>
          <p:nvPr/>
        </p:nvSpPr>
        <p:spPr>
          <a:xfrm>
            <a:off x="455690" y="4316942"/>
            <a:ext cx="8358739" cy="467051"/>
          </a:xfrm>
          <a:prstGeom prst="rect">
            <a:avLst/>
          </a:prstGeom>
          <a:noFill/>
        </p:spPr>
        <p:txBody>
          <a:bodyPr wrap="square" lIns="91440" tIns="45720" rIns="91440" bIns="45720" rtlCol="0" anchor="t">
            <a:spAutoFit/>
          </a:bodyPr>
          <a:lstStyle/>
          <a:p>
            <a:pPr>
              <a:lnSpc>
                <a:spcPct val="110000"/>
              </a:lnSpc>
            </a:pPr>
            <a:r>
              <a:rPr lang="en-GB" sz="2400" b="1">
                <a:solidFill>
                  <a:srgbClr val="000000"/>
                </a:solidFill>
                <a:latin typeface="Arial"/>
                <a:cs typeface="Arial"/>
              </a:rPr>
              <a:t>Continuing a previous catalyst (Phase + Submission)</a:t>
            </a:r>
          </a:p>
        </p:txBody>
      </p:sp>
      <p:sp>
        <p:nvSpPr>
          <p:cNvPr id="18" name="TextBox 17">
            <a:extLst>
              <a:ext uri="{FF2B5EF4-FFF2-40B4-BE49-F238E27FC236}">
                <a16:creationId xmlns:a16="http://schemas.microsoft.com/office/drawing/2014/main" id="{47594B18-1ADE-AC87-5C0C-AFFFE09A1201}"/>
              </a:ext>
            </a:extLst>
          </p:cNvPr>
          <p:cNvSpPr txBox="1"/>
          <p:nvPr/>
        </p:nvSpPr>
        <p:spPr>
          <a:xfrm>
            <a:off x="282202" y="4866944"/>
            <a:ext cx="908538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chemeClr val="bg1"/>
                </a:solidFill>
                <a:cs typeface="Arial"/>
              </a:rPr>
              <a:t>Download the template </a:t>
            </a:r>
          </a:p>
          <a:p>
            <a:pPr marL="285750" indent="-285750">
              <a:buFont typeface="Arial"/>
              <a:buChar char="•"/>
            </a:pPr>
            <a:r>
              <a:rPr lang="en-US">
                <a:solidFill>
                  <a:schemeClr val="bg1"/>
                </a:solidFill>
                <a:cs typeface="Arial"/>
              </a:rPr>
              <a:t>Work with your team to build new submission </a:t>
            </a:r>
          </a:p>
          <a:p>
            <a:pPr marL="285750" indent="-285750">
              <a:buFont typeface="Arial"/>
              <a:buChar char="•"/>
            </a:pPr>
            <a:r>
              <a:rPr lang="en-US">
                <a:solidFill>
                  <a:schemeClr val="bg1"/>
                </a:solidFill>
                <a:cs typeface="Arial"/>
              </a:rPr>
              <a:t>Show a clear new iteration of innovation </a:t>
            </a:r>
          </a:p>
          <a:p>
            <a:pPr marL="285750" indent="-285750">
              <a:buFont typeface="Arial"/>
              <a:buChar char="•"/>
            </a:pPr>
            <a:r>
              <a:rPr lang="en-US">
                <a:solidFill>
                  <a:schemeClr val="bg1"/>
                </a:solidFill>
                <a:cs typeface="Arial"/>
              </a:rPr>
              <a:t>Sumit proposal via the catalyst website &amp; your current CSM will be in touch</a:t>
            </a:r>
          </a:p>
        </p:txBody>
      </p:sp>
      <p:sp>
        <p:nvSpPr>
          <p:cNvPr id="4" name="TextBox 3">
            <a:extLst>
              <a:ext uri="{FF2B5EF4-FFF2-40B4-BE49-F238E27FC236}">
                <a16:creationId xmlns:a16="http://schemas.microsoft.com/office/drawing/2014/main" id="{9463C7FF-A164-CB1C-6220-DD49A421D493}"/>
              </a:ext>
            </a:extLst>
          </p:cNvPr>
          <p:cNvSpPr txBox="1"/>
          <p:nvPr/>
        </p:nvSpPr>
        <p:spPr>
          <a:xfrm>
            <a:off x="366032" y="6409125"/>
            <a:ext cx="1162572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ea typeface="+mn-lt"/>
                <a:cs typeface="+mn-lt"/>
              </a:rPr>
              <a:t>Please note : Your EM will be in touch to confirm your participation and that you have budget approval where necessary </a:t>
            </a:r>
            <a:endParaRPr lang="en-US" sz="1400">
              <a:solidFill>
                <a:srgbClr val="FF0000"/>
              </a:solidFill>
            </a:endParaRPr>
          </a:p>
        </p:txBody>
      </p:sp>
    </p:spTree>
    <p:extLst>
      <p:ext uri="{BB962C8B-B14F-4D97-AF65-F5344CB8AC3E}">
        <p14:creationId xmlns:p14="http://schemas.microsoft.com/office/powerpoint/2010/main" val="42222828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Diagonal Corners Rounded 18">
            <a:extLst>
              <a:ext uri="{FF2B5EF4-FFF2-40B4-BE49-F238E27FC236}">
                <a16:creationId xmlns:a16="http://schemas.microsoft.com/office/drawing/2014/main" id="{3FA0E8BA-DA55-89CC-78A1-66247D3215B6}"/>
              </a:ext>
            </a:extLst>
          </p:cNvPr>
          <p:cNvSpPr/>
          <p:nvPr/>
        </p:nvSpPr>
        <p:spPr>
          <a:xfrm>
            <a:off x="276084" y="1209515"/>
            <a:ext cx="11734800" cy="5380550"/>
          </a:xfrm>
          <a:prstGeom prst="round2Diag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DF6D8436-E714-1E07-E414-3D2EC937B787}"/>
              </a:ext>
            </a:extLst>
          </p:cNvPr>
          <p:cNvSpPr>
            <a:spLocks noGrp="1"/>
          </p:cNvSpPr>
          <p:nvPr>
            <p:ph type="sldNum" sz="quarter" idx="10"/>
          </p:nvPr>
        </p:nvSpPr>
        <p:spPr/>
        <p:txBody>
          <a:bodyPr/>
          <a:lstStyle/>
          <a:p>
            <a:fld id="{93814408-5831-49B7-BF84-9D4EB0FEE077}" type="slidenum">
              <a:rPr lang="en-GB" smtClean="0"/>
              <a:pPr/>
              <a:t>17</a:t>
            </a:fld>
            <a:endParaRPr lang="en-GB"/>
          </a:p>
        </p:txBody>
      </p:sp>
      <p:pic>
        <p:nvPicPr>
          <p:cNvPr id="5" name="Picture 4" descr="A blue and white background">
            <a:extLst>
              <a:ext uri="{FF2B5EF4-FFF2-40B4-BE49-F238E27FC236}">
                <a16:creationId xmlns:a16="http://schemas.microsoft.com/office/drawing/2014/main" id="{D078D6D7-55DE-3727-1FAA-DFBEE5C3F3EA}"/>
              </a:ext>
            </a:extLst>
          </p:cNvPr>
          <p:cNvPicPr>
            <a:picLocks noChangeAspect="1"/>
          </p:cNvPicPr>
          <p:nvPr/>
        </p:nvPicPr>
        <p:blipFill>
          <a:blip r:embed="rId2"/>
          <a:stretch>
            <a:fillRect/>
          </a:stretch>
        </p:blipFill>
        <p:spPr>
          <a:xfrm>
            <a:off x="280294" y="180903"/>
            <a:ext cx="6812498" cy="886345"/>
          </a:xfrm>
          <a:prstGeom prst="round1Rect">
            <a:avLst>
              <a:gd name="adj" fmla="val 50000"/>
            </a:avLst>
          </a:prstGeom>
        </p:spPr>
      </p:pic>
      <p:sp>
        <p:nvSpPr>
          <p:cNvPr id="9" name="TextBox 8">
            <a:extLst>
              <a:ext uri="{FF2B5EF4-FFF2-40B4-BE49-F238E27FC236}">
                <a16:creationId xmlns:a16="http://schemas.microsoft.com/office/drawing/2014/main" id="{82E70585-F968-4893-F2A9-66043BEDF775}"/>
              </a:ext>
            </a:extLst>
          </p:cNvPr>
          <p:cNvSpPr txBox="1"/>
          <p:nvPr/>
        </p:nvSpPr>
        <p:spPr>
          <a:xfrm>
            <a:off x="455692" y="267046"/>
            <a:ext cx="7045755" cy="716928"/>
          </a:xfrm>
          <a:prstGeom prst="rect">
            <a:avLst/>
          </a:prstGeom>
          <a:noFill/>
        </p:spPr>
        <p:txBody>
          <a:bodyPr wrap="square" lIns="91440" tIns="45720" rIns="91440" bIns="45720" rtlCol="0" anchor="t">
            <a:spAutoFit/>
          </a:bodyPr>
          <a:lstStyle/>
          <a:p>
            <a:pPr>
              <a:lnSpc>
                <a:spcPct val="110000"/>
              </a:lnSpc>
            </a:pPr>
            <a:r>
              <a:rPr lang="en-GB" sz="4000" b="1">
                <a:solidFill>
                  <a:schemeClr val="bg1"/>
                </a:solidFill>
                <a:latin typeface="Arial"/>
                <a:cs typeface="Arial"/>
              </a:rPr>
              <a:t>What's your next Steps </a:t>
            </a:r>
          </a:p>
        </p:txBody>
      </p:sp>
      <p:sp>
        <p:nvSpPr>
          <p:cNvPr id="12" name="TextBox 11">
            <a:extLst>
              <a:ext uri="{FF2B5EF4-FFF2-40B4-BE49-F238E27FC236}">
                <a16:creationId xmlns:a16="http://schemas.microsoft.com/office/drawing/2014/main" id="{B482989B-81E1-3C21-58AA-24E5E857D5BE}"/>
              </a:ext>
            </a:extLst>
          </p:cNvPr>
          <p:cNvSpPr txBox="1"/>
          <p:nvPr/>
        </p:nvSpPr>
        <p:spPr>
          <a:xfrm>
            <a:off x="7197970" y="1477108"/>
            <a:ext cx="49002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FFFF"/>
                </a:solidFill>
                <a:ea typeface="+mn-lt"/>
                <a:cs typeface="+mn-lt"/>
              </a:rPr>
              <a:t>https://www.tmforum.org/catalysts/projects</a:t>
            </a:r>
            <a:endParaRPr lang="en-US"/>
          </a:p>
        </p:txBody>
      </p:sp>
      <p:sp>
        <p:nvSpPr>
          <p:cNvPr id="20" name="TextBox 19">
            <a:extLst>
              <a:ext uri="{FF2B5EF4-FFF2-40B4-BE49-F238E27FC236}">
                <a16:creationId xmlns:a16="http://schemas.microsoft.com/office/drawing/2014/main" id="{91E3D7D4-9B54-4156-C951-B6B89C71CDBE}"/>
              </a:ext>
            </a:extLst>
          </p:cNvPr>
          <p:cNvSpPr txBox="1"/>
          <p:nvPr/>
        </p:nvSpPr>
        <p:spPr>
          <a:xfrm>
            <a:off x="791532" y="1416395"/>
            <a:ext cx="8358739" cy="467051"/>
          </a:xfrm>
          <a:prstGeom prst="rect">
            <a:avLst/>
          </a:prstGeom>
          <a:noFill/>
        </p:spPr>
        <p:txBody>
          <a:bodyPr wrap="square" lIns="91440" tIns="45720" rIns="91440" bIns="45720" rtlCol="0" anchor="t">
            <a:spAutoFit/>
          </a:bodyPr>
          <a:lstStyle/>
          <a:p>
            <a:pPr>
              <a:lnSpc>
                <a:spcPct val="110000"/>
              </a:lnSpc>
            </a:pPr>
            <a:r>
              <a:rPr lang="en-GB" sz="2400" b="1">
                <a:solidFill>
                  <a:srgbClr val="000000"/>
                </a:solidFill>
                <a:latin typeface="Arial"/>
                <a:cs typeface="Arial"/>
              </a:rPr>
              <a:t>Looking to Join an existing catalyst </a:t>
            </a:r>
          </a:p>
        </p:txBody>
      </p:sp>
      <p:pic>
        <p:nvPicPr>
          <p:cNvPr id="3" name="Picture 2" descr="A screenshot of a search engine&#10;&#10;Description automatically generated">
            <a:extLst>
              <a:ext uri="{FF2B5EF4-FFF2-40B4-BE49-F238E27FC236}">
                <a16:creationId xmlns:a16="http://schemas.microsoft.com/office/drawing/2014/main" id="{9F7C41F0-8F5E-BC48-ABB0-68D385305013}"/>
              </a:ext>
            </a:extLst>
          </p:cNvPr>
          <p:cNvPicPr>
            <a:picLocks noChangeAspect="1"/>
          </p:cNvPicPr>
          <p:nvPr/>
        </p:nvPicPr>
        <p:blipFill>
          <a:blip r:embed="rId3"/>
          <a:stretch>
            <a:fillRect/>
          </a:stretch>
        </p:blipFill>
        <p:spPr>
          <a:xfrm>
            <a:off x="4162356" y="1889676"/>
            <a:ext cx="2740854" cy="2150994"/>
          </a:xfrm>
          <a:prstGeom prst="rect">
            <a:avLst/>
          </a:prstGeom>
        </p:spPr>
      </p:pic>
      <p:pic>
        <p:nvPicPr>
          <p:cNvPr id="4" name="Picture 3" descr="Screens screenshot of a phone&#10;&#10;Description automatically generated">
            <a:extLst>
              <a:ext uri="{FF2B5EF4-FFF2-40B4-BE49-F238E27FC236}">
                <a16:creationId xmlns:a16="http://schemas.microsoft.com/office/drawing/2014/main" id="{F9A1AD3C-432F-AA1E-BB7F-43583853693B}"/>
              </a:ext>
            </a:extLst>
          </p:cNvPr>
          <p:cNvPicPr>
            <a:picLocks noChangeAspect="1"/>
          </p:cNvPicPr>
          <p:nvPr/>
        </p:nvPicPr>
        <p:blipFill>
          <a:blip r:embed="rId4"/>
          <a:stretch>
            <a:fillRect/>
          </a:stretch>
        </p:blipFill>
        <p:spPr>
          <a:xfrm>
            <a:off x="1689652" y="4114430"/>
            <a:ext cx="5212522" cy="2138975"/>
          </a:xfrm>
          <a:prstGeom prst="rect">
            <a:avLst/>
          </a:prstGeom>
        </p:spPr>
      </p:pic>
      <p:pic>
        <p:nvPicPr>
          <p:cNvPr id="6" name="Picture 5" descr="A screenshot of a computer screen&#10;&#10;Description automatically generated">
            <a:extLst>
              <a:ext uri="{FF2B5EF4-FFF2-40B4-BE49-F238E27FC236}">
                <a16:creationId xmlns:a16="http://schemas.microsoft.com/office/drawing/2014/main" id="{14D53446-86E4-56B6-9109-DCCA0E1428F8}"/>
              </a:ext>
            </a:extLst>
          </p:cNvPr>
          <p:cNvPicPr>
            <a:picLocks noChangeAspect="1"/>
          </p:cNvPicPr>
          <p:nvPr/>
        </p:nvPicPr>
        <p:blipFill>
          <a:blip r:embed="rId5"/>
          <a:stretch>
            <a:fillRect/>
          </a:stretch>
        </p:blipFill>
        <p:spPr>
          <a:xfrm>
            <a:off x="7201730" y="2514600"/>
            <a:ext cx="4635497" cy="3419061"/>
          </a:xfrm>
          <a:prstGeom prst="rect">
            <a:avLst/>
          </a:prstGeom>
        </p:spPr>
      </p:pic>
      <p:sp>
        <p:nvSpPr>
          <p:cNvPr id="7" name="Oval 6">
            <a:extLst>
              <a:ext uri="{FF2B5EF4-FFF2-40B4-BE49-F238E27FC236}">
                <a16:creationId xmlns:a16="http://schemas.microsoft.com/office/drawing/2014/main" id="{0BD6297B-053C-F616-EC8B-00F9E3F5BD73}"/>
              </a:ext>
            </a:extLst>
          </p:cNvPr>
          <p:cNvSpPr/>
          <p:nvPr/>
        </p:nvSpPr>
        <p:spPr>
          <a:xfrm>
            <a:off x="9364869" y="3511826"/>
            <a:ext cx="1187836" cy="76199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6DD777B-02A4-F844-45B2-68592F8C09A8}"/>
              </a:ext>
            </a:extLst>
          </p:cNvPr>
          <p:cNvSpPr txBox="1"/>
          <p:nvPr/>
        </p:nvSpPr>
        <p:spPr>
          <a:xfrm>
            <a:off x="457199" y="1888095"/>
            <a:ext cx="370500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a:solidFill>
                  <a:schemeClr val="bg1"/>
                </a:solidFill>
                <a:cs typeface="Arial"/>
              </a:rPr>
              <a:t>Head to the Catalyst projects page </a:t>
            </a:r>
          </a:p>
          <a:p>
            <a:pPr marL="285750" indent="-285750">
              <a:buFont typeface="Arial"/>
              <a:buChar char="•"/>
            </a:pPr>
            <a:r>
              <a:rPr lang="en-US">
                <a:solidFill>
                  <a:schemeClr val="bg1"/>
                </a:solidFill>
                <a:cs typeface="Arial"/>
              </a:rPr>
              <a:t>Select the Asia year</a:t>
            </a:r>
          </a:p>
          <a:p>
            <a:pPr marL="285750" indent="-285750">
              <a:buFont typeface="Arial"/>
              <a:buChar char="•"/>
            </a:pPr>
            <a:r>
              <a:rPr lang="en-US">
                <a:solidFill>
                  <a:schemeClr val="bg1"/>
                </a:solidFill>
                <a:cs typeface="Arial"/>
              </a:rPr>
              <a:t>Browse our current projects</a:t>
            </a:r>
          </a:p>
          <a:p>
            <a:pPr marL="285750" indent="-285750">
              <a:buFont typeface="Arial"/>
              <a:buChar char="•"/>
            </a:pPr>
            <a:r>
              <a:rPr lang="en-US">
                <a:solidFill>
                  <a:schemeClr val="bg1"/>
                </a:solidFill>
                <a:cs typeface="Arial"/>
              </a:rPr>
              <a:t>Hit the Join Team button</a:t>
            </a:r>
          </a:p>
          <a:p>
            <a:pPr marL="285750" indent="-285750">
              <a:buFont typeface="Arial"/>
              <a:buChar char="•"/>
            </a:pPr>
            <a:r>
              <a:rPr lang="en-US">
                <a:solidFill>
                  <a:schemeClr val="bg1"/>
                </a:solidFill>
                <a:cs typeface="Arial"/>
              </a:rPr>
              <a:t>Ops team will be in contact to facilitate matchmaking </a:t>
            </a:r>
          </a:p>
          <a:p>
            <a:pPr marL="285750" indent="-285750">
              <a:buFont typeface="Arial"/>
              <a:buChar char="•"/>
            </a:pPr>
            <a:endParaRPr lang="en-US">
              <a:solidFill>
                <a:schemeClr val="bg1"/>
              </a:solidFill>
              <a:cs typeface="Arial"/>
            </a:endParaRPr>
          </a:p>
        </p:txBody>
      </p:sp>
      <p:sp>
        <p:nvSpPr>
          <p:cNvPr id="22" name="TextBox 21">
            <a:extLst>
              <a:ext uri="{FF2B5EF4-FFF2-40B4-BE49-F238E27FC236}">
                <a16:creationId xmlns:a16="http://schemas.microsoft.com/office/drawing/2014/main" id="{3B27DAC1-D280-812E-4D9B-03DC2734BB56}"/>
              </a:ext>
            </a:extLst>
          </p:cNvPr>
          <p:cNvSpPr txBox="1"/>
          <p:nvPr/>
        </p:nvSpPr>
        <p:spPr>
          <a:xfrm>
            <a:off x="792752" y="6266718"/>
            <a:ext cx="1162572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ea typeface="+mn-lt"/>
                <a:cs typeface="+mn-lt"/>
              </a:rPr>
              <a:t>Please note : Your EM will be in touch to confirm your participation and that you have budget approval where necessary </a:t>
            </a:r>
            <a:endParaRPr lang="en-US" sz="1400">
              <a:solidFill>
                <a:srgbClr val="FF0000"/>
              </a:solidFill>
            </a:endParaRPr>
          </a:p>
        </p:txBody>
      </p:sp>
    </p:spTree>
    <p:extLst>
      <p:ext uri="{BB962C8B-B14F-4D97-AF65-F5344CB8AC3E}">
        <p14:creationId xmlns:p14="http://schemas.microsoft.com/office/powerpoint/2010/main" val="19410842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70119" y="3429000"/>
            <a:ext cx="5407726" cy="703997"/>
          </a:xfrm>
        </p:spPr>
        <p:txBody>
          <a:bodyPr>
            <a:normAutofit fontScale="90000"/>
          </a:bodyPr>
          <a:lstStyle/>
          <a:p>
            <a:r>
              <a:rPr lang="en-US" sz="6000"/>
              <a:t>Any questions?</a:t>
            </a:r>
            <a:br>
              <a:rPr lang="en-US"/>
            </a:br>
            <a:endParaRPr lang="en-US">
              <a:solidFill>
                <a:schemeClr val="accent6">
                  <a:lumMod val="75000"/>
                  <a:lumOff val="25000"/>
                </a:schemeClr>
              </a:solidFill>
            </a:endParaRPr>
          </a:p>
        </p:txBody>
      </p:sp>
      <p:sp>
        <p:nvSpPr>
          <p:cNvPr id="2" name="TextBox 1">
            <a:extLst>
              <a:ext uri="{FF2B5EF4-FFF2-40B4-BE49-F238E27FC236}">
                <a16:creationId xmlns:a16="http://schemas.microsoft.com/office/drawing/2014/main" id="{35DBF9F0-3560-4649-BBD6-6CC25ECAB692}"/>
              </a:ext>
            </a:extLst>
          </p:cNvPr>
          <p:cNvSpPr txBox="1"/>
          <p:nvPr/>
        </p:nvSpPr>
        <p:spPr>
          <a:xfrm>
            <a:off x="4145973" y="4031673"/>
            <a:ext cx="184731" cy="369332"/>
          </a:xfrm>
          <a:prstGeom prst="rect">
            <a:avLst/>
          </a:prstGeom>
          <a:noFill/>
        </p:spPr>
        <p:txBody>
          <a:bodyPr wrap="none" rtlCol="0">
            <a:spAutoFit/>
          </a:bodyPr>
          <a:lstStyle/>
          <a:p>
            <a:endParaRPr lang="en-US"/>
          </a:p>
        </p:txBody>
      </p:sp>
      <p:sp>
        <p:nvSpPr>
          <p:cNvPr id="3" name="TextBox 2">
            <a:extLst>
              <a:ext uri="{FF2B5EF4-FFF2-40B4-BE49-F238E27FC236}">
                <a16:creationId xmlns:a16="http://schemas.microsoft.com/office/drawing/2014/main" id="{ED7CE9E1-537A-6B01-342B-4AA9E6748F04}"/>
              </a:ext>
            </a:extLst>
          </p:cNvPr>
          <p:cNvSpPr txBox="1"/>
          <p:nvPr/>
        </p:nvSpPr>
        <p:spPr>
          <a:xfrm>
            <a:off x="5589006" y="4137747"/>
            <a:ext cx="4188839" cy="338554"/>
          </a:xfrm>
          <a:prstGeom prst="rect">
            <a:avLst/>
          </a:prstGeom>
          <a:noFill/>
        </p:spPr>
        <p:txBody>
          <a:bodyPr wrap="none" rtlCol="0">
            <a:spAutoFit/>
          </a:bodyPr>
          <a:lstStyle/>
          <a:p>
            <a:r>
              <a:rPr lang="en-US" sz="1600">
                <a:solidFill>
                  <a:schemeClr val="accent6"/>
                </a:solidFill>
              </a:rPr>
              <a:t>Please post your questions in the Q&amp;A chat.</a:t>
            </a:r>
          </a:p>
        </p:txBody>
      </p:sp>
    </p:spTree>
    <p:extLst>
      <p:ext uri="{BB962C8B-B14F-4D97-AF65-F5344CB8AC3E}">
        <p14:creationId xmlns:p14="http://schemas.microsoft.com/office/powerpoint/2010/main" val="32407656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2002E-4A6E-C85B-E33E-7825426D5B9F}"/>
            </a:ext>
          </a:extLst>
        </p:cNvPr>
        <p:cNvGrpSpPr/>
        <p:nvPr/>
      </p:nvGrpSpPr>
      <p:grpSpPr>
        <a:xfrm>
          <a:off x="0" y="0"/>
          <a:ext cx="0" cy="0"/>
          <a:chOff x="0" y="0"/>
          <a:chExt cx="0" cy="0"/>
        </a:xfrm>
      </p:grpSpPr>
      <p:pic>
        <p:nvPicPr>
          <p:cNvPr id="22" name="Picture 21" descr="A blue and white background&#10;&#10;Description automatically generated">
            <a:extLst>
              <a:ext uri="{FF2B5EF4-FFF2-40B4-BE49-F238E27FC236}">
                <a16:creationId xmlns:a16="http://schemas.microsoft.com/office/drawing/2014/main" id="{BA3FA0BA-BA01-D194-A4FE-6505C0680523}"/>
              </a:ext>
            </a:extLst>
          </p:cNvPr>
          <p:cNvPicPr>
            <a:picLocks noChangeAspect="1"/>
          </p:cNvPicPr>
          <p:nvPr/>
        </p:nvPicPr>
        <p:blipFill>
          <a:blip r:embed="rId3"/>
          <a:stretch>
            <a:fillRect/>
          </a:stretch>
        </p:blipFill>
        <p:spPr>
          <a:xfrm>
            <a:off x="122325" y="93127"/>
            <a:ext cx="4621493" cy="909308"/>
          </a:xfrm>
          <a:prstGeom prst="round1Rect">
            <a:avLst>
              <a:gd name="adj" fmla="val 50000"/>
            </a:avLst>
          </a:prstGeom>
        </p:spPr>
      </p:pic>
      <p:sp>
        <p:nvSpPr>
          <p:cNvPr id="8" name="Content Placeholder 2">
            <a:extLst>
              <a:ext uri="{FF2B5EF4-FFF2-40B4-BE49-F238E27FC236}">
                <a16:creationId xmlns:a16="http://schemas.microsoft.com/office/drawing/2014/main" id="{571EF300-0D5D-86BF-0FC5-59ED9C44DF4E}"/>
              </a:ext>
            </a:extLst>
          </p:cNvPr>
          <p:cNvSpPr txBox="1">
            <a:spLocks/>
          </p:cNvSpPr>
          <p:nvPr/>
        </p:nvSpPr>
        <p:spPr>
          <a:xfrm>
            <a:off x="125707" y="158205"/>
            <a:ext cx="6072676" cy="660420"/>
          </a:xfrm>
          <a:prstGeom prst="rect">
            <a:avLst/>
          </a:prstGeom>
          <a:noFill/>
        </p:spPr>
        <p:txBody>
          <a:bodyPr vert="horz" lIns="91440" tIns="45720" rIns="91440" bIns="45720" rtlCol="0" anchor="t">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600"/>
              </a:spcBef>
              <a:spcAft>
                <a:spcPts val="0"/>
              </a:spcAft>
              <a:buClrTx/>
              <a:buSzTx/>
              <a:buFont typeface="Arial" panose="020B0604020202020204" pitchFamily="34" charset="0"/>
              <a:buNone/>
              <a:tabLst/>
              <a:defRPr/>
            </a:pPr>
            <a:r>
              <a:rPr kumimoji="0" lang="en-GB" sz="4400" b="1" i="0" u="none" strike="noStrike" kern="1200" cap="none" spc="0" normalizeH="0" baseline="0" noProof="0">
                <a:ln>
                  <a:noFill/>
                </a:ln>
                <a:solidFill>
                  <a:prstClr val="white"/>
                </a:solidFill>
                <a:effectLst/>
                <a:uLnTx/>
                <a:uFillTx/>
                <a:latin typeface="Arial"/>
                <a:ea typeface="+mn-ea"/>
                <a:cs typeface="+mn-cs"/>
              </a:rPr>
              <a:t>Catalyst team</a:t>
            </a:r>
          </a:p>
        </p:txBody>
      </p:sp>
      <p:pic>
        <p:nvPicPr>
          <p:cNvPr id="2" name="Picture 1" descr="A person smiling for a selfie&#10;&#10;Description automatically generated">
            <a:extLst>
              <a:ext uri="{FF2B5EF4-FFF2-40B4-BE49-F238E27FC236}">
                <a16:creationId xmlns:a16="http://schemas.microsoft.com/office/drawing/2014/main" id="{13D20E55-094E-5364-07DE-B88D0616E482}"/>
              </a:ext>
            </a:extLst>
          </p:cNvPr>
          <p:cNvPicPr>
            <a:picLocks noChangeAspect="1"/>
          </p:cNvPicPr>
          <p:nvPr/>
        </p:nvPicPr>
        <p:blipFill>
          <a:blip r:embed="rId4"/>
          <a:stretch>
            <a:fillRect/>
          </a:stretch>
        </p:blipFill>
        <p:spPr>
          <a:xfrm>
            <a:off x="5365455" y="1689093"/>
            <a:ext cx="1396704" cy="2065880"/>
          </a:xfrm>
          <a:prstGeom prst="rect">
            <a:avLst/>
          </a:prstGeom>
        </p:spPr>
      </p:pic>
      <p:sp>
        <p:nvSpPr>
          <p:cNvPr id="4" name="TextBox 1">
            <a:extLst>
              <a:ext uri="{FF2B5EF4-FFF2-40B4-BE49-F238E27FC236}">
                <a16:creationId xmlns:a16="http://schemas.microsoft.com/office/drawing/2014/main" id="{4718D125-D11D-5E41-03DE-BE6C2617B463}"/>
              </a:ext>
            </a:extLst>
          </p:cNvPr>
          <p:cNvSpPr txBox="1"/>
          <p:nvPr/>
        </p:nvSpPr>
        <p:spPr>
          <a:xfrm>
            <a:off x="5090043" y="3735113"/>
            <a:ext cx="1938655"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Alex Bruce</a:t>
            </a:r>
            <a:endParaRPr lang="en-US">
              <a:solidFill>
                <a:schemeClr val="bg1"/>
              </a:solidFill>
              <a:cs typeface="Arial"/>
            </a:endParaRPr>
          </a:p>
          <a:p>
            <a:pPr algn="ctr"/>
            <a:r>
              <a:rPr lang="en-US" sz="1400" err="1">
                <a:solidFill>
                  <a:schemeClr val="bg1"/>
                </a:solidFill>
                <a:cs typeface="Arial"/>
              </a:rPr>
              <a:t>abruce@tmforum.org</a:t>
            </a:r>
            <a:endParaRPr lang="en-US" sz="1400">
              <a:solidFill>
                <a:schemeClr val="bg1"/>
              </a:solidFill>
              <a:cs typeface="Arial"/>
            </a:endParaRPr>
          </a:p>
        </p:txBody>
      </p:sp>
      <p:sp>
        <p:nvSpPr>
          <p:cNvPr id="7" name="TextBox 1">
            <a:extLst>
              <a:ext uri="{FF2B5EF4-FFF2-40B4-BE49-F238E27FC236}">
                <a16:creationId xmlns:a16="http://schemas.microsoft.com/office/drawing/2014/main" id="{5F11E6F8-004F-3EAB-1801-EA912C88280D}"/>
              </a:ext>
            </a:extLst>
          </p:cNvPr>
          <p:cNvSpPr txBox="1"/>
          <p:nvPr/>
        </p:nvSpPr>
        <p:spPr>
          <a:xfrm>
            <a:off x="5151973" y="6332344"/>
            <a:ext cx="1747879"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Ashlee Kiel</a:t>
            </a:r>
            <a:endParaRPr lang="en-US">
              <a:solidFill>
                <a:schemeClr val="bg1"/>
              </a:solidFill>
              <a:cs typeface="Arial"/>
            </a:endParaRPr>
          </a:p>
          <a:p>
            <a:pPr algn="ctr"/>
            <a:r>
              <a:rPr lang="en-US" sz="1400">
                <a:solidFill>
                  <a:schemeClr val="bg1"/>
                </a:solidFill>
                <a:cs typeface="Arial"/>
              </a:rPr>
              <a:t>akiel@tmforum.org</a:t>
            </a:r>
          </a:p>
        </p:txBody>
      </p:sp>
      <p:sp>
        <p:nvSpPr>
          <p:cNvPr id="9" name="TextBox 1">
            <a:extLst>
              <a:ext uri="{FF2B5EF4-FFF2-40B4-BE49-F238E27FC236}">
                <a16:creationId xmlns:a16="http://schemas.microsoft.com/office/drawing/2014/main" id="{0BCB974A-56C2-C0E1-6B22-C4E69CB862C8}"/>
              </a:ext>
            </a:extLst>
          </p:cNvPr>
          <p:cNvSpPr txBox="1"/>
          <p:nvPr/>
        </p:nvSpPr>
        <p:spPr>
          <a:xfrm>
            <a:off x="2796490" y="6336491"/>
            <a:ext cx="1950028"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ea typeface="+mn-lt"/>
                <a:cs typeface="+mn-lt"/>
              </a:rPr>
              <a:t>Hugues Bardin</a:t>
            </a:r>
            <a:r>
              <a:rPr lang="en-US" sz="1400">
                <a:solidFill>
                  <a:schemeClr val="bg1"/>
                </a:solidFill>
                <a:ea typeface="+mn-lt"/>
                <a:cs typeface="+mn-lt"/>
              </a:rPr>
              <a:t> hbardin@tmforum.org</a:t>
            </a:r>
            <a:endParaRPr lang="en-US">
              <a:solidFill>
                <a:schemeClr val="bg1"/>
              </a:solidFill>
              <a:ea typeface="+mn-lt"/>
              <a:cs typeface="+mn-lt"/>
            </a:endParaRPr>
          </a:p>
        </p:txBody>
      </p:sp>
      <p:sp>
        <p:nvSpPr>
          <p:cNvPr id="10" name="TextBox 1">
            <a:extLst>
              <a:ext uri="{FF2B5EF4-FFF2-40B4-BE49-F238E27FC236}">
                <a16:creationId xmlns:a16="http://schemas.microsoft.com/office/drawing/2014/main" id="{49AD1678-E209-3871-DB2D-229A313E32DC}"/>
              </a:ext>
            </a:extLst>
          </p:cNvPr>
          <p:cNvSpPr txBox="1"/>
          <p:nvPr/>
        </p:nvSpPr>
        <p:spPr>
          <a:xfrm>
            <a:off x="2822012" y="3714673"/>
            <a:ext cx="1813550" cy="53459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ea typeface="+mn-lt"/>
                <a:cs typeface="+mn-lt"/>
              </a:rPr>
              <a:t>Shengfan Hou</a:t>
            </a:r>
            <a:r>
              <a:rPr lang="en-US" sz="1400">
                <a:solidFill>
                  <a:schemeClr val="bg1"/>
                </a:solidFill>
                <a:ea typeface="+mn-lt"/>
                <a:cs typeface="+mn-lt"/>
              </a:rPr>
              <a:t> shou@tmforum.org </a:t>
            </a:r>
            <a:endParaRPr lang="en-US">
              <a:solidFill>
                <a:schemeClr val="bg1"/>
              </a:solidFill>
              <a:cs typeface="Arial"/>
            </a:endParaRPr>
          </a:p>
        </p:txBody>
      </p:sp>
      <p:pic>
        <p:nvPicPr>
          <p:cNvPr id="11" name="Picture 10" descr="A person standing in front of a white wall&#10;&#10;Description automatically generated">
            <a:extLst>
              <a:ext uri="{FF2B5EF4-FFF2-40B4-BE49-F238E27FC236}">
                <a16:creationId xmlns:a16="http://schemas.microsoft.com/office/drawing/2014/main" id="{61323B42-6536-D270-A6E2-B09CBF89EFC4}"/>
              </a:ext>
            </a:extLst>
          </p:cNvPr>
          <p:cNvPicPr>
            <a:picLocks noChangeAspect="1"/>
          </p:cNvPicPr>
          <p:nvPr/>
        </p:nvPicPr>
        <p:blipFill rotWithShape="1">
          <a:blip r:embed="rId5"/>
          <a:srcRect l="23891" t="-260" r="19454" b="48611"/>
          <a:stretch/>
        </p:blipFill>
        <p:spPr>
          <a:xfrm>
            <a:off x="2988765" y="4495361"/>
            <a:ext cx="1550048" cy="1848849"/>
          </a:xfrm>
          <a:prstGeom prst="rect">
            <a:avLst/>
          </a:prstGeom>
        </p:spPr>
      </p:pic>
      <p:pic>
        <p:nvPicPr>
          <p:cNvPr id="13" name="Picture 12" descr="A person with blonde hair smiling&#10;&#10;Description automatically generated">
            <a:extLst>
              <a:ext uri="{FF2B5EF4-FFF2-40B4-BE49-F238E27FC236}">
                <a16:creationId xmlns:a16="http://schemas.microsoft.com/office/drawing/2014/main" id="{6FB1771F-26E6-FD1F-E5DE-009750D756D0}"/>
              </a:ext>
            </a:extLst>
          </p:cNvPr>
          <p:cNvPicPr>
            <a:picLocks noChangeAspect="1"/>
          </p:cNvPicPr>
          <p:nvPr/>
        </p:nvPicPr>
        <p:blipFill rotWithShape="1">
          <a:blip r:embed="rId6"/>
          <a:srcRect l="7602" t="2969" r="12476" b="29818"/>
          <a:stretch/>
        </p:blipFill>
        <p:spPr>
          <a:xfrm>
            <a:off x="5279124" y="4486531"/>
            <a:ext cx="1483098" cy="1847296"/>
          </a:xfrm>
          <a:prstGeom prst="rect">
            <a:avLst/>
          </a:prstGeom>
        </p:spPr>
      </p:pic>
      <p:pic>
        <p:nvPicPr>
          <p:cNvPr id="3" name="Picture 2" descr="A person sitting at a table&#10;&#10;Description automatically generated">
            <a:extLst>
              <a:ext uri="{FF2B5EF4-FFF2-40B4-BE49-F238E27FC236}">
                <a16:creationId xmlns:a16="http://schemas.microsoft.com/office/drawing/2014/main" id="{42E46C9D-A81B-2173-0BB8-A0BF20AA3AF1}"/>
              </a:ext>
            </a:extLst>
          </p:cNvPr>
          <p:cNvPicPr>
            <a:picLocks noChangeAspect="1"/>
          </p:cNvPicPr>
          <p:nvPr/>
        </p:nvPicPr>
        <p:blipFill rotWithShape="1">
          <a:blip r:embed="rId7"/>
          <a:srcRect l="40606" t="20000" r="14242" b="33253"/>
          <a:stretch/>
        </p:blipFill>
        <p:spPr>
          <a:xfrm>
            <a:off x="7636704" y="4483345"/>
            <a:ext cx="1475129" cy="1851302"/>
          </a:xfrm>
          <a:prstGeom prst="rect">
            <a:avLst/>
          </a:prstGeom>
        </p:spPr>
      </p:pic>
      <p:sp>
        <p:nvSpPr>
          <p:cNvPr id="12" name="TextBox 1">
            <a:extLst>
              <a:ext uri="{FF2B5EF4-FFF2-40B4-BE49-F238E27FC236}">
                <a16:creationId xmlns:a16="http://schemas.microsoft.com/office/drawing/2014/main" id="{EA17653D-7834-72EF-0687-02CA0810DB2D}"/>
              </a:ext>
            </a:extLst>
          </p:cNvPr>
          <p:cNvSpPr txBox="1"/>
          <p:nvPr/>
        </p:nvSpPr>
        <p:spPr>
          <a:xfrm>
            <a:off x="7359387" y="6329364"/>
            <a:ext cx="2018266"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Graham Hughes</a:t>
            </a:r>
            <a:endParaRPr lang="en-US"/>
          </a:p>
          <a:p>
            <a:pPr algn="ctr"/>
            <a:r>
              <a:rPr lang="en-US" sz="1400" err="1">
                <a:solidFill>
                  <a:schemeClr val="bg1"/>
                </a:solidFill>
                <a:cs typeface="Arial"/>
              </a:rPr>
              <a:t>ghughes@tmforum.org</a:t>
            </a:r>
            <a:endParaRPr lang="en-US" sz="1400">
              <a:solidFill>
                <a:schemeClr val="bg1"/>
              </a:solidFill>
              <a:cs typeface="Arial"/>
            </a:endParaRPr>
          </a:p>
        </p:txBody>
      </p:sp>
      <p:pic>
        <p:nvPicPr>
          <p:cNvPr id="15" name="Picture 14" descr="A person in a red jacket&#10;&#10;Description automatically generated">
            <a:extLst>
              <a:ext uri="{FF2B5EF4-FFF2-40B4-BE49-F238E27FC236}">
                <a16:creationId xmlns:a16="http://schemas.microsoft.com/office/drawing/2014/main" id="{1F936BE9-DFAC-69E3-76CD-7F41000D34B9}"/>
              </a:ext>
            </a:extLst>
          </p:cNvPr>
          <p:cNvPicPr>
            <a:picLocks noChangeAspect="1"/>
          </p:cNvPicPr>
          <p:nvPr/>
        </p:nvPicPr>
        <p:blipFill rotWithShape="1">
          <a:blip r:embed="rId8">
            <a:extLst>
              <a:ext uri="{28A0092B-C50C-407E-A947-70E740481C1C}">
                <a14:useLocalDpi xmlns:a14="http://schemas.microsoft.com/office/drawing/2010/main" val="0"/>
              </a:ext>
            </a:extLst>
          </a:blip>
          <a:srcRect t="6561"/>
          <a:stretch/>
        </p:blipFill>
        <p:spPr>
          <a:xfrm>
            <a:off x="824947" y="4569149"/>
            <a:ext cx="1358693" cy="1678878"/>
          </a:xfrm>
          <a:prstGeom prst="rect">
            <a:avLst/>
          </a:prstGeom>
        </p:spPr>
      </p:pic>
      <p:sp>
        <p:nvSpPr>
          <p:cNvPr id="16" name="TextBox 1">
            <a:extLst>
              <a:ext uri="{FF2B5EF4-FFF2-40B4-BE49-F238E27FC236}">
                <a16:creationId xmlns:a16="http://schemas.microsoft.com/office/drawing/2014/main" id="{07C86A81-B81F-A75A-05C9-CE6638C564F4}"/>
              </a:ext>
            </a:extLst>
          </p:cNvPr>
          <p:cNvSpPr txBox="1"/>
          <p:nvPr/>
        </p:nvSpPr>
        <p:spPr>
          <a:xfrm>
            <a:off x="298118" y="6309365"/>
            <a:ext cx="2166772" cy="53551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Mahima Khurana</a:t>
            </a:r>
            <a:endParaRPr lang="en-US">
              <a:solidFill>
                <a:schemeClr val="bg1"/>
              </a:solidFill>
              <a:cs typeface="Arial"/>
            </a:endParaRPr>
          </a:p>
          <a:p>
            <a:pPr algn="ctr"/>
            <a:r>
              <a:rPr lang="en-US" sz="1400" err="1">
                <a:solidFill>
                  <a:schemeClr val="bg1"/>
                </a:solidFill>
                <a:cs typeface="Arial"/>
              </a:rPr>
              <a:t>mkhurana@tmforum.org</a:t>
            </a:r>
            <a:endParaRPr lang="en-US" sz="1400">
              <a:solidFill>
                <a:schemeClr val="bg1"/>
              </a:solidFill>
              <a:cs typeface="Arial"/>
            </a:endParaRPr>
          </a:p>
        </p:txBody>
      </p:sp>
      <p:pic>
        <p:nvPicPr>
          <p:cNvPr id="17" name="Picture 16" descr="A person with long hair&#10;&#10;Description automatically generated">
            <a:extLst>
              <a:ext uri="{FF2B5EF4-FFF2-40B4-BE49-F238E27FC236}">
                <a16:creationId xmlns:a16="http://schemas.microsoft.com/office/drawing/2014/main" id="{DAB885D0-2CB9-9D4B-79DC-00D93CB068B0}"/>
              </a:ext>
            </a:extLst>
          </p:cNvPr>
          <p:cNvPicPr>
            <a:picLocks noChangeAspect="1"/>
          </p:cNvPicPr>
          <p:nvPr/>
        </p:nvPicPr>
        <p:blipFill rotWithShape="1">
          <a:blip r:embed="rId9">
            <a:extLst>
              <a:ext uri="{28A0092B-C50C-407E-A947-70E740481C1C}">
                <a14:useLocalDpi xmlns:a14="http://schemas.microsoft.com/office/drawing/2010/main" val="0"/>
              </a:ext>
            </a:extLst>
          </a:blip>
          <a:srcRect l="14123" r="8511" b="4467"/>
          <a:stretch/>
        </p:blipFill>
        <p:spPr>
          <a:xfrm>
            <a:off x="10101267" y="1684761"/>
            <a:ext cx="1645907" cy="2077999"/>
          </a:xfrm>
          <a:prstGeom prst="rect">
            <a:avLst/>
          </a:prstGeom>
        </p:spPr>
      </p:pic>
      <p:sp>
        <p:nvSpPr>
          <p:cNvPr id="18" name="TextBox 1">
            <a:extLst>
              <a:ext uri="{FF2B5EF4-FFF2-40B4-BE49-F238E27FC236}">
                <a16:creationId xmlns:a16="http://schemas.microsoft.com/office/drawing/2014/main" id="{C455D203-27F1-2D4E-B421-5DF91FB55A99}"/>
              </a:ext>
            </a:extLst>
          </p:cNvPr>
          <p:cNvSpPr txBox="1"/>
          <p:nvPr/>
        </p:nvSpPr>
        <p:spPr>
          <a:xfrm>
            <a:off x="9750047" y="3738844"/>
            <a:ext cx="2338836"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Ailis Claassen</a:t>
            </a:r>
            <a:endParaRPr lang="en-US">
              <a:solidFill>
                <a:schemeClr val="bg1"/>
              </a:solidFill>
              <a:cs typeface="Arial"/>
            </a:endParaRPr>
          </a:p>
          <a:p>
            <a:pPr algn="ctr"/>
            <a:r>
              <a:rPr lang="en-US" sz="1400">
                <a:solidFill>
                  <a:schemeClr val="bg1"/>
                </a:solidFill>
                <a:cs typeface="Arial"/>
              </a:rPr>
              <a:t>aclaassen@tmforum.org</a:t>
            </a:r>
          </a:p>
        </p:txBody>
      </p:sp>
      <p:pic>
        <p:nvPicPr>
          <p:cNvPr id="19" name="Picture 18" descr="A person smiling at camera&#10;&#10;Description automatically generated">
            <a:extLst>
              <a:ext uri="{FF2B5EF4-FFF2-40B4-BE49-F238E27FC236}">
                <a16:creationId xmlns:a16="http://schemas.microsoft.com/office/drawing/2014/main" id="{0812A249-F8E2-186A-D623-31B25DE02806}"/>
              </a:ext>
            </a:extLst>
          </p:cNvPr>
          <p:cNvPicPr>
            <a:picLocks noChangeAspect="1"/>
          </p:cNvPicPr>
          <p:nvPr/>
        </p:nvPicPr>
        <p:blipFill rotWithShape="1">
          <a:blip r:embed="rId10"/>
          <a:srcRect l="9508" r="9508"/>
          <a:stretch/>
        </p:blipFill>
        <p:spPr>
          <a:xfrm>
            <a:off x="10175210" y="4415427"/>
            <a:ext cx="1559875" cy="1918225"/>
          </a:xfrm>
          <a:prstGeom prst="rect">
            <a:avLst/>
          </a:prstGeom>
        </p:spPr>
      </p:pic>
      <p:sp>
        <p:nvSpPr>
          <p:cNvPr id="20" name="TextBox 1">
            <a:extLst>
              <a:ext uri="{FF2B5EF4-FFF2-40B4-BE49-F238E27FC236}">
                <a16:creationId xmlns:a16="http://schemas.microsoft.com/office/drawing/2014/main" id="{BD08EB2D-7203-61A8-B8EF-83E765E147B0}"/>
              </a:ext>
            </a:extLst>
          </p:cNvPr>
          <p:cNvSpPr txBox="1"/>
          <p:nvPr/>
        </p:nvSpPr>
        <p:spPr>
          <a:xfrm>
            <a:off x="9491951" y="6334318"/>
            <a:ext cx="2746633"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Mila </a:t>
            </a:r>
            <a:r>
              <a:rPr lang="en-US" sz="1400" b="1" err="1">
                <a:solidFill>
                  <a:schemeClr val="bg1"/>
                </a:solidFill>
                <a:cs typeface="Arial"/>
              </a:rPr>
              <a:t>Vodenitcharova</a:t>
            </a:r>
            <a:endParaRPr lang="en-US">
              <a:solidFill>
                <a:schemeClr val="bg1"/>
              </a:solidFill>
              <a:cs typeface="Arial"/>
            </a:endParaRPr>
          </a:p>
          <a:p>
            <a:pPr algn="ctr"/>
            <a:r>
              <a:rPr lang="en-US" sz="1400">
                <a:solidFill>
                  <a:schemeClr val="bg1"/>
                </a:solidFill>
                <a:cs typeface="Arial"/>
              </a:rPr>
              <a:t>mvodenitcharova@tmforum.org</a:t>
            </a:r>
          </a:p>
        </p:txBody>
      </p:sp>
      <p:pic>
        <p:nvPicPr>
          <p:cNvPr id="14" name="Picture 13" descr="A person smiling at camera&#10;&#10;Description automatically generated">
            <a:extLst>
              <a:ext uri="{FF2B5EF4-FFF2-40B4-BE49-F238E27FC236}">
                <a16:creationId xmlns:a16="http://schemas.microsoft.com/office/drawing/2014/main" id="{3931496F-505E-EF32-0D8B-0BBB9FE7FDF5}"/>
              </a:ext>
            </a:extLst>
          </p:cNvPr>
          <p:cNvPicPr>
            <a:picLocks noChangeAspect="1"/>
          </p:cNvPicPr>
          <p:nvPr/>
        </p:nvPicPr>
        <p:blipFill rotWithShape="1">
          <a:blip r:embed="rId11"/>
          <a:srcRect l="13695" t="7891" r="14212" b="1550"/>
          <a:stretch/>
        </p:blipFill>
        <p:spPr>
          <a:xfrm>
            <a:off x="7487879" y="1681153"/>
            <a:ext cx="1688213" cy="2076039"/>
          </a:xfrm>
          <a:prstGeom prst="rect">
            <a:avLst/>
          </a:prstGeom>
        </p:spPr>
      </p:pic>
      <p:sp>
        <p:nvSpPr>
          <p:cNvPr id="26" name="Content Placeholder 2">
            <a:extLst>
              <a:ext uri="{FF2B5EF4-FFF2-40B4-BE49-F238E27FC236}">
                <a16:creationId xmlns:a16="http://schemas.microsoft.com/office/drawing/2014/main" id="{9B87BF61-E51C-4907-E9A5-AA8E58FB5B97}"/>
              </a:ext>
            </a:extLst>
          </p:cNvPr>
          <p:cNvSpPr txBox="1">
            <a:spLocks/>
          </p:cNvSpPr>
          <p:nvPr/>
        </p:nvSpPr>
        <p:spPr>
          <a:xfrm>
            <a:off x="541960" y="4217720"/>
            <a:ext cx="2250993" cy="351429"/>
          </a:xfrm>
          <a:prstGeom prst="rect">
            <a:avLst/>
          </a:prstGeom>
          <a:noFill/>
        </p:spPr>
        <p:txBody>
          <a:bodyPr vert="horz" lIns="91440" tIns="45720" rIns="91440" bIns="45720" rtlCol="0" anchor="t">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defRPr/>
            </a:pPr>
            <a:r>
              <a:rPr lang="en-GB" sz="1800" b="1">
                <a:solidFill>
                  <a:schemeClr val="accent2"/>
                </a:solidFill>
                <a:latin typeface="Arial"/>
              </a:rPr>
              <a:t>Head of Catalyst</a:t>
            </a:r>
            <a:endParaRPr lang="en-US" sz="1800">
              <a:solidFill>
                <a:schemeClr val="accent2"/>
              </a:solidFill>
              <a:cs typeface="Arial"/>
            </a:endParaRPr>
          </a:p>
        </p:txBody>
      </p:sp>
      <p:sp>
        <p:nvSpPr>
          <p:cNvPr id="27" name="TextBox 1">
            <a:extLst>
              <a:ext uri="{FF2B5EF4-FFF2-40B4-BE49-F238E27FC236}">
                <a16:creationId xmlns:a16="http://schemas.microsoft.com/office/drawing/2014/main" id="{AEFE71D1-3E9D-6D25-7730-B71970C6BE27}"/>
              </a:ext>
            </a:extLst>
          </p:cNvPr>
          <p:cNvSpPr txBox="1"/>
          <p:nvPr/>
        </p:nvSpPr>
        <p:spPr>
          <a:xfrm>
            <a:off x="7339649" y="3775956"/>
            <a:ext cx="2005975"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cs typeface="Arial"/>
              </a:rPr>
              <a:t>Jessica Rausch</a:t>
            </a:r>
            <a:endParaRPr lang="en-US">
              <a:solidFill>
                <a:schemeClr val="bg1"/>
              </a:solidFill>
              <a:cs typeface="Arial"/>
            </a:endParaRPr>
          </a:p>
          <a:p>
            <a:pPr algn="ctr"/>
            <a:r>
              <a:rPr lang="en-US" sz="1400">
                <a:solidFill>
                  <a:schemeClr val="bg1"/>
                </a:solidFill>
                <a:cs typeface="Arial"/>
              </a:rPr>
              <a:t>jrausch@tmforum.org</a:t>
            </a:r>
          </a:p>
        </p:txBody>
      </p:sp>
      <p:sp>
        <p:nvSpPr>
          <p:cNvPr id="32" name="Content Placeholder 2">
            <a:extLst>
              <a:ext uri="{FF2B5EF4-FFF2-40B4-BE49-F238E27FC236}">
                <a16:creationId xmlns:a16="http://schemas.microsoft.com/office/drawing/2014/main" id="{E4048D36-4BB8-71AF-E064-EA63547C9519}"/>
              </a:ext>
            </a:extLst>
          </p:cNvPr>
          <p:cNvSpPr txBox="1">
            <a:spLocks/>
          </p:cNvSpPr>
          <p:nvPr/>
        </p:nvSpPr>
        <p:spPr>
          <a:xfrm>
            <a:off x="3167272" y="1234669"/>
            <a:ext cx="3602321" cy="377742"/>
          </a:xfrm>
          <a:prstGeom prst="rect">
            <a:avLst/>
          </a:prstGeom>
          <a:noFill/>
        </p:spPr>
        <p:txBody>
          <a:bodyPr vert="horz" lIns="91440" tIns="45720" rIns="91440" bIns="45720" rtlCol="0" anchor="t">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defRPr/>
            </a:pPr>
            <a:r>
              <a:rPr lang="en-GB" b="1">
                <a:solidFill>
                  <a:schemeClr val="accent2"/>
                </a:solidFill>
                <a:latin typeface="Arial"/>
              </a:rPr>
              <a:t>Catalyst Success Managers</a:t>
            </a:r>
            <a:endParaRPr lang="en-US">
              <a:solidFill>
                <a:schemeClr val="accent2"/>
              </a:solidFill>
              <a:cs typeface="Arial"/>
            </a:endParaRPr>
          </a:p>
        </p:txBody>
      </p:sp>
      <p:sp>
        <p:nvSpPr>
          <p:cNvPr id="34" name="Content Placeholder 2">
            <a:extLst>
              <a:ext uri="{FF2B5EF4-FFF2-40B4-BE49-F238E27FC236}">
                <a16:creationId xmlns:a16="http://schemas.microsoft.com/office/drawing/2014/main" id="{B0B8E85D-B1B3-A553-74F7-4843590B46CF}"/>
              </a:ext>
            </a:extLst>
          </p:cNvPr>
          <p:cNvSpPr txBox="1">
            <a:spLocks/>
          </p:cNvSpPr>
          <p:nvPr/>
        </p:nvSpPr>
        <p:spPr>
          <a:xfrm>
            <a:off x="10320239" y="1234670"/>
            <a:ext cx="1426935" cy="377742"/>
          </a:xfrm>
          <a:prstGeom prst="rect">
            <a:avLst/>
          </a:prstGeom>
          <a:noFill/>
        </p:spPr>
        <p:txBody>
          <a:bodyPr vert="horz" lIns="91440" tIns="45720" rIns="91440" bIns="45720" rtlCol="0" anchor="t">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defRPr/>
            </a:pPr>
            <a:r>
              <a:rPr lang="en-GB" b="1">
                <a:solidFill>
                  <a:schemeClr val="accent2"/>
                </a:solidFill>
                <a:latin typeface="Arial"/>
              </a:rPr>
              <a:t>Marketing</a:t>
            </a:r>
            <a:endParaRPr lang="en-US" sz="1200">
              <a:solidFill>
                <a:schemeClr val="accent2"/>
              </a:solidFill>
            </a:endParaRPr>
          </a:p>
        </p:txBody>
      </p:sp>
      <p:sp>
        <p:nvSpPr>
          <p:cNvPr id="33" name="Content Placeholder 2">
            <a:extLst>
              <a:ext uri="{FF2B5EF4-FFF2-40B4-BE49-F238E27FC236}">
                <a16:creationId xmlns:a16="http://schemas.microsoft.com/office/drawing/2014/main" id="{5A45470B-C2D9-83F4-BEE6-B195834FF62A}"/>
              </a:ext>
            </a:extLst>
          </p:cNvPr>
          <p:cNvSpPr txBox="1">
            <a:spLocks/>
          </p:cNvSpPr>
          <p:nvPr/>
        </p:nvSpPr>
        <p:spPr>
          <a:xfrm>
            <a:off x="7653240" y="1234668"/>
            <a:ext cx="1562129" cy="328582"/>
          </a:xfrm>
          <a:prstGeom prst="rect">
            <a:avLst/>
          </a:prstGeom>
          <a:noFill/>
        </p:spPr>
        <p:txBody>
          <a:bodyPr vert="horz" lIns="91440" tIns="45720" rIns="91440" bIns="45720" rtlCol="0" anchor="t">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defRPr/>
            </a:pPr>
            <a:r>
              <a:rPr lang="en-GB" b="1">
                <a:solidFill>
                  <a:schemeClr val="accent2"/>
                </a:solidFill>
                <a:latin typeface="Arial"/>
              </a:rPr>
              <a:t>Operations</a:t>
            </a:r>
            <a:endParaRPr lang="en-US" sz="1200">
              <a:solidFill>
                <a:schemeClr val="accent2"/>
              </a:solidFill>
            </a:endParaRPr>
          </a:p>
        </p:txBody>
      </p:sp>
      <p:sp>
        <p:nvSpPr>
          <p:cNvPr id="6" name="Content Placeholder 2">
            <a:extLst>
              <a:ext uri="{FF2B5EF4-FFF2-40B4-BE49-F238E27FC236}">
                <a16:creationId xmlns:a16="http://schemas.microsoft.com/office/drawing/2014/main" id="{49A45672-1BAE-AF87-CA06-026A3DBCE9F5}"/>
              </a:ext>
            </a:extLst>
          </p:cNvPr>
          <p:cNvSpPr txBox="1">
            <a:spLocks/>
          </p:cNvSpPr>
          <p:nvPr/>
        </p:nvSpPr>
        <p:spPr>
          <a:xfrm>
            <a:off x="74371" y="1210177"/>
            <a:ext cx="3087674" cy="351429"/>
          </a:xfrm>
          <a:prstGeom prst="rect">
            <a:avLst/>
          </a:prstGeom>
          <a:noFill/>
        </p:spPr>
        <p:txBody>
          <a:bodyPr vert="horz" lIns="91440" tIns="45720" rIns="91440" bIns="45720" rtlCol="0" anchor="t">
            <a:noAutofit/>
          </a:bodyPr>
          <a:lstStyle>
            <a:lvl1pPr marL="0" indent="0" algn="l" defTabSz="914400" rtl="0" eaLnBrk="1" latinLnBrk="0" hangingPunct="1">
              <a:lnSpc>
                <a:spcPct val="110000"/>
              </a:lnSpc>
              <a:spcBef>
                <a:spcPts val="1000"/>
              </a:spcBef>
              <a:buFont typeface="Arial" panose="020B0604020202020204" pitchFamily="34" charset="0"/>
              <a:buNone/>
              <a:defRPr sz="1600" kern="120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defRPr/>
            </a:pPr>
            <a:r>
              <a:rPr lang="en-GB" b="1">
                <a:solidFill>
                  <a:schemeClr val="accent2"/>
                </a:solidFill>
                <a:latin typeface="Arial"/>
              </a:rPr>
              <a:t>VP (AI, Labs &amp; Innovation)</a:t>
            </a:r>
            <a:endParaRPr lang="en-US">
              <a:solidFill>
                <a:schemeClr val="accent2"/>
              </a:solidFill>
              <a:cs typeface="Arial"/>
            </a:endParaRPr>
          </a:p>
        </p:txBody>
      </p:sp>
      <p:pic>
        <p:nvPicPr>
          <p:cNvPr id="23" name="Picture 22" descr="A person in a suit and tie&#10;&#10;Description automatically generated">
            <a:extLst>
              <a:ext uri="{FF2B5EF4-FFF2-40B4-BE49-F238E27FC236}">
                <a16:creationId xmlns:a16="http://schemas.microsoft.com/office/drawing/2014/main" id="{E6E59B59-A789-699B-5314-22C4384B6312}"/>
              </a:ext>
            </a:extLst>
          </p:cNvPr>
          <p:cNvPicPr>
            <a:picLocks noChangeAspect="1"/>
          </p:cNvPicPr>
          <p:nvPr/>
        </p:nvPicPr>
        <p:blipFill rotWithShape="1">
          <a:blip r:embed="rId12">
            <a:extLst>
              <a:ext uri="{28A0092B-C50C-407E-A947-70E740481C1C}">
                <a14:useLocalDpi xmlns:a14="http://schemas.microsoft.com/office/drawing/2010/main" val="0"/>
              </a:ext>
            </a:extLst>
          </a:blip>
          <a:srcRect l="8709"/>
          <a:stretch/>
        </p:blipFill>
        <p:spPr>
          <a:xfrm>
            <a:off x="523642" y="1673338"/>
            <a:ext cx="1909429" cy="2091592"/>
          </a:xfrm>
          <a:prstGeom prst="rect">
            <a:avLst/>
          </a:prstGeom>
        </p:spPr>
      </p:pic>
      <p:sp>
        <p:nvSpPr>
          <p:cNvPr id="24" name="TextBox 1">
            <a:extLst>
              <a:ext uri="{FF2B5EF4-FFF2-40B4-BE49-F238E27FC236}">
                <a16:creationId xmlns:a16="http://schemas.microsoft.com/office/drawing/2014/main" id="{F9FD1F2D-2C92-A2AE-03D6-D8AF6601169E}"/>
              </a:ext>
            </a:extLst>
          </p:cNvPr>
          <p:cNvSpPr txBox="1"/>
          <p:nvPr/>
        </p:nvSpPr>
        <p:spPr>
          <a:xfrm>
            <a:off x="286219" y="3719930"/>
            <a:ext cx="2279802"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a:solidFill>
                  <a:schemeClr val="bg1"/>
                </a:solidFill>
                <a:ea typeface="+mn-lt"/>
                <a:cs typeface="+mn-lt"/>
              </a:rPr>
              <a:t>Aaron Boasman-Patel</a:t>
            </a:r>
            <a:r>
              <a:rPr lang="en-US" sz="1400">
                <a:solidFill>
                  <a:schemeClr val="bg1"/>
                </a:solidFill>
                <a:ea typeface="+mn-lt"/>
                <a:cs typeface="+mn-lt"/>
              </a:rPr>
              <a:t> aboasman@tmforum.org </a:t>
            </a:r>
            <a:endParaRPr lang="en-US">
              <a:solidFill>
                <a:schemeClr val="bg1"/>
              </a:solidFill>
              <a:cs typeface="Arial"/>
            </a:endParaRPr>
          </a:p>
        </p:txBody>
      </p:sp>
      <p:pic>
        <p:nvPicPr>
          <p:cNvPr id="21" name="Picture 20">
            <a:extLst>
              <a:ext uri="{FF2B5EF4-FFF2-40B4-BE49-F238E27FC236}">
                <a16:creationId xmlns:a16="http://schemas.microsoft.com/office/drawing/2014/main" id="{4E9ACC96-3C07-C84E-0737-B35C343E8FD8}"/>
              </a:ext>
            </a:extLst>
          </p:cNvPr>
          <p:cNvPicPr>
            <a:picLocks noChangeAspect="1"/>
          </p:cNvPicPr>
          <p:nvPr/>
        </p:nvPicPr>
        <p:blipFill>
          <a:blip r:embed="rId13"/>
          <a:stretch>
            <a:fillRect/>
          </a:stretch>
        </p:blipFill>
        <p:spPr>
          <a:xfrm>
            <a:off x="2907963" y="1673338"/>
            <a:ext cx="1894015" cy="2091592"/>
          </a:xfrm>
          <a:prstGeom prst="rect">
            <a:avLst/>
          </a:prstGeom>
        </p:spPr>
      </p:pic>
    </p:spTree>
    <p:extLst>
      <p:ext uri="{BB962C8B-B14F-4D97-AF65-F5344CB8AC3E}">
        <p14:creationId xmlns:p14="http://schemas.microsoft.com/office/powerpoint/2010/main" val="24929196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 Diagonal Corner of Rectangle 15">
            <a:extLst>
              <a:ext uri="{FF2B5EF4-FFF2-40B4-BE49-F238E27FC236}">
                <a16:creationId xmlns:a16="http://schemas.microsoft.com/office/drawing/2014/main" id="{96CFAC41-DAB1-4C61-266B-3687A5E45D5B}"/>
              </a:ext>
            </a:extLst>
          </p:cNvPr>
          <p:cNvSpPr/>
          <p:nvPr/>
        </p:nvSpPr>
        <p:spPr>
          <a:xfrm flipH="1">
            <a:off x="6825648" y="1840040"/>
            <a:ext cx="4752567" cy="441604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invertebrate&#10;&#10;Description automatically generated">
            <a:extLst>
              <a:ext uri="{FF2B5EF4-FFF2-40B4-BE49-F238E27FC236}">
                <a16:creationId xmlns:a16="http://schemas.microsoft.com/office/drawing/2014/main" id="{216619EB-001A-E7EA-954F-7D74B3648B0C}"/>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546265" y="534391"/>
            <a:ext cx="7707086" cy="950026"/>
          </a:xfrm>
          <a:prstGeom prst="round1Rect">
            <a:avLst>
              <a:gd name="adj" fmla="val 50000"/>
            </a:avLst>
          </a:prstGeom>
        </p:spPr>
      </p:pic>
      <p:sp>
        <p:nvSpPr>
          <p:cNvPr id="2" name="Round Single Corner of Rectangle 1">
            <a:extLst>
              <a:ext uri="{FF2B5EF4-FFF2-40B4-BE49-F238E27FC236}">
                <a16:creationId xmlns:a16="http://schemas.microsoft.com/office/drawing/2014/main" id="{228C1C55-1560-6D28-7C67-45E56F5E38AC}"/>
              </a:ext>
            </a:extLst>
          </p:cNvPr>
          <p:cNvSpPr/>
          <p:nvPr/>
        </p:nvSpPr>
        <p:spPr>
          <a:xfrm>
            <a:off x="546265" y="2764105"/>
            <a:ext cx="6377049" cy="3606588"/>
          </a:xfrm>
          <a:prstGeom prst="round1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A32BC10-ECC4-1375-10EB-5860BD867D16}"/>
              </a:ext>
            </a:extLst>
          </p:cNvPr>
          <p:cNvSpPr txBox="1"/>
          <p:nvPr/>
        </p:nvSpPr>
        <p:spPr>
          <a:xfrm>
            <a:off x="877034" y="3152174"/>
            <a:ext cx="5489593" cy="3453280"/>
          </a:xfrm>
          <a:prstGeom prst="rect">
            <a:avLst/>
          </a:prstGeom>
          <a:noFill/>
        </p:spPr>
        <p:txBody>
          <a:bodyPr wrap="square" lIns="91440" tIns="45720" rIns="91440" bIns="45720" numCol="2" rtlCol="0" anchor="t">
            <a:noAutofit/>
          </a:bodyPr>
          <a:lstStyle/>
          <a:p>
            <a:pPr marL="171450" indent="-171450">
              <a:spcAft>
                <a:spcPts val="1000"/>
              </a:spcAft>
              <a:buClr>
                <a:schemeClr val="bg1"/>
              </a:buClr>
              <a:buFont typeface="Wingdings" pitchFamily="2" charset="2"/>
              <a:buChar char="ü"/>
            </a:pPr>
            <a:r>
              <a:rPr lang="en-GB" sz="1600" b="1">
                <a:solidFill>
                  <a:srgbClr val="1E2A48"/>
                </a:solidFill>
                <a:effectLst/>
              </a:rPr>
              <a:t>Forge new industry relationships</a:t>
            </a:r>
            <a:r>
              <a:rPr lang="en-GB" sz="1600" b="1">
                <a:solidFill>
                  <a:srgbClr val="1E2A48"/>
                </a:solidFill>
              </a:rPr>
              <a:t> </a:t>
            </a:r>
            <a:r>
              <a:rPr lang="en-GB" sz="1600">
                <a:solidFill>
                  <a:srgbClr val="1E2A48"/>
                </a:solidFill>
                <a:effectLst/>
              </a:rPr>
              <a:t>and opportunities for success.</a:t>
            </a:r>
          </a:p>
          <a:p>
            <a:pPr marL="171450" indent="-171450">
              <a:spcAft>
                <a:spcPts val="1000"/>
              </a:spcAft>
              <a:buClr>
                <a:schemeClr val="bg1"/>
              </a:buClr>
              <a:buFont typeface="Wingdings" pitchFamily="2" charset="2"/>
              <a:buChar char="ü"/>
            </a:pPr>
            <a:r>
              <a:rPr lang="en-GB" sz="1600" b="1">
                <a:solidFill>
                  <a:srgbClr val="1E2A48"/>
                </a:solidFill>
                <a:effectLst/>
              </a:rPr>
              <a:t>Accelerate innovation at scale </a:t>
            </a:r>
            <a:r>
              <a:rPr lang="en-GB" sz="1600">
                <a:solidFill>
                  <a:srgbClr val="1E2A48"/>
                </a:solidFill>
                <a:effectLst/>
              </a:rPr>
              <a:t>with </a:t>
            </a:r>
            <a:r>
              <a:rPr lang="en-GB" sz="1600">
                <a:solidFill>
                  <a:srgbClr val="1E2A48"/>
                </a:solidFill>
              </a:rPr>
              <a:t>an R</a:t>
            </a:r>
            <a:r>
              <a:rPr lang="en-GB" sz="1600">
                <a:solidFill>
                  <a:srgbClr val="1E2A48"/>
                </a:solidFill>
                <a:effectLst/>
              </a:rPr>
              <a:t>&amp;D cycle typically 5x faster than in-house</a:t>
            </a:r>
            <a:r>
              <a:rPr lang="en-GB" sz="1600">
                <a:solidFill>
                  <a:srgbClr val="1E2A48"/>
                </a:solidFill>
              </a:rPr>
              <a:t> </a:t>
            </a:r>
            <a:r>
              <a:rPr lang="en-GB" sz="1600">
                <a:solidFill>
                  <a:srgbClr val="1E2A48"/>
                </a:solidFill>
                <a:effectLst/>
              </a:rPr>
              <a:t>proof-of-concept projects</a:t>
            </a:r>
            <a:endParaRPr lang="en-GB" sz="1600">
              <a:solidFill>
                <a:srgbClr val="1E2A48"/>
              </a:solidFill>
              <a:effectLst/>
              <a:cs typeface="Arial"/>
            </a:endParaRPr>
          </a:p>
          <a:p>
            <a:pPr marL="171450" indent="-171450">
              <a:spcAft>
                <a:spcPts val="1000"/>
              </a:spcAft>
              <a:buClr>
                <a:schemeClr val="bg1"/>
              </a:buClr>
              <a:buFont typeface="Wingdings" pitchFamily="2" charset="2"/>
              <a:buChar char="ü"/>
            </a:pPr>
            <a:r>
              <a:rPr lang="en-GB" sz="1600" b="1">
                <a:solidFill>
                  <a:srgbClr val="1E2A48"/>
                </a:solidFill>
                <a:effectLst/>
              </a:rPr>
              <a:t>Thrive in a safe space </a:t>
            </a:r>
            <a:r>
              <a:rPr lang="en-GB" sz="1600">
                <a:solidFill>
                  <a:srgbClr val="1E2A48"/>
                </a:solidFill>
                <a:effectLst/>
              </a:rPr>
              <a:t>to collaborate</a:t>
            </a:r>
            <a:r>
              <a:rPr lang="en-GB" sz="1600">
                <a:solidFill>
                  <a:srgbClr val="1E2A48"/>
                </a:solidFill>
              </a:rPr>
              <a:t> </a:t>
            </a:r>
            <a:r>
              <a:rPr lang="en-GB" sz="1600">
                <a:solidFill>
                  <a:srgbClr val="1E2A48"/>
                </a:solidFill>
                <a:effectLst/>
              </a:rPr>
              <a:t>across competitive boundaries</a:t>
            </a:r>
            <a:br>
              <a:rPr lang="en-GB" sz="1600">
                <a:effectLst/>
              </a:rPr>
            </a:br>
            <a:endParaRPr lang="en-GB" sz="1600">
              <a:solidFill>
                <a:srgbClr val="1E2A48"/>
              </a:solidFill>
              <a:effectLst/>
            </a:endParaRPr>
          </a:p>
          <a:p>
            <a:pPr marL="171450" indent="-171450">
              <a:spcAft>
                <a:spcPts val="1000"/>
              </a:spcAft>
              <a:buClr>
                <a:schemeClr val="bg1"/>
              </a:buClr>
              <a:buFont typeface="Wingdings" pitchFamily="2" charset="2"/>
              <a:buChar char="ü"/>
            </a:pPr>
            <a:r>
              <a:rPr lang="en-GB" sz="1600" b="1">
                <a:solidFill>
                  <a:srgbClr val="1E2A48"/>
                </a:solidFill>
                <a:effectLst/>
              </a:rPr>
              <a:t>Map out your route to market</a:t>
            </a:r>
            <a:r>
              <a:rPr lang="en-GB" sz="1600" b="1">
                <a:solidFill>
                  <a:srgbClr val="1E2A48"/>
                </a:solidFill>
              </a:rPr>
              <a:t> </a:t>
            </a:r>
            <a:r>
              <a:rPr lang="en-GB" sz="1600">
                <a:solidFill>
                  <a:srgbClr val="1E2A48"/>
                </a:solidFill>
                <a:effectLst/>
              </a:rPr>
              <a:t>in parallel with proof-of-concept</a:t>
            </a:r>
            <a:endParaRPr lang="en-GB" sz="1600">
              <a:solidFill>
                <a:srgbClr val="1E2A48"/>
              </a:solidFill>
              <a:effectLst/>
              <a:cs typeface="Arial"/>
            </a:endParaRPr>
          </a:p>
          <a:p>
            <a:pPr marL="171450" indent="-171450">
              <a:spcAft>
                <a:spcPts val="1000"/>
              </a:spcAft>
              <a:buClr>
                <a:schemeClr val="bg1"/>
              </a:buClr>
              <a:buFont typeface="Wingdings" pitchFamily="2" charset="2"/>
              <a:buChar char="ü"/>
            </a:pPr>
            <a:r>
              <a:rPr lang="en-GB" sz="1600" b="1">
                <a:solidFill>
                  <a:srgbClr val="1E2A48"/>
                </a:solidFill>
                <a:effectLst/>
              </a:rPr>
              <a:t>Showcase your solution </a:t>
            </a:r>
            <a:r>
              <a:rPr lang="en-GB" sz="1600">
                <a:solidFill>
                  <a:srgbClr val="1E2A48"/>
                </a:solidFill>
                <a:effectLst/>
              </a:rPr>
              <a:t>to senior</a:t>
            </a:r>
            <a:r>
              <a:rPr lang="en-GB" sz="1600">
                <a:solidFill>
                  <a:srgbClr val="1E2A48"/>
                </a:solidFill>
              </a:rPr>
              <a:t> </a:t>
            </a:r>
            <a:r>
              <a:rPr lang="en-GB" sz="1600">
                <a:solidFill>
                  <a:srgbClr val="1E2A48"/>
                </a:solidFill>
                <a:effectLst/>
              </a:rPr>
              <a:t>executive members and influential</a:t>
            </a:r>
            <a:r>
              <a:rPr lang="en-GB" sz="1600">
                <a:solidFill>
                  <a:srgbClr val="1E2A48"/>
                </a:solidFill>
              </a:rPr>
              <a:t> </a:t>
            </a:r>
            <a:r>
              <a:rPr lang="en-GB" sz="1600">
                <a:solidFill>
                  <a:srgbClr val="1E2A48"/>
                </a:solidFill>
                <a:effectLst/>
              </a:rPr>
              <a:t>industry peers at </a:t>
            </a:r>
            <a:r>
              <a:rPr lang="en-GB" sz="1600">
                <a:solidFill>
                  <a:srgbClr val="1E2A48"/>
                </a:solidFill>
              </a:rPr>
              <a:t>Innovate Asia 2024</a:t>
            </a:r>
            <a:endParaRPr lang="en-GB" sz="1600">
              <a:solidFill>
                <a:srgbClr val="1E2A48"/>
              </a:solidFill>
              <a:effectLst/>
              <a:cs typeface="Arial"/>
            </a:endParaRPr>
          </a:p>
          <a:p>
            <a:pPr marL="171450" indent="-171450">
              <a:spcAft>
                <a:spcPts val="1000"/>
              </a:spcAft>
              <a:buClr>
                <a:schemeClr val="bg1"/>
              </a:buClr>
              <a:buFont typeface="Wingdings" pitchFamily="2" charset="2"/>
              <a:buChar char="ü"/>
            </a:pPr>
            <a:endParaRPr lang="en-US" sz="1400"/>
          </a:p>
        </p:txBody>
      </p:sp>
      <p:sp>
        <p:nvSpPr>
          <p:cNvPr id="7" name="TextBox 6">
            <a:extLst>
              <a:ext uri="{FF2B5EF4-FFF2-40B4-BE49-F238E27FC236}">
                <a16:creationId xmlns:a16="http://schemas.microsoft.com/office/drawing/2014/main" id="{81B3CCAC-2366-825E-63E9-ED4E544183C8}"/>
              </a:ext>
            </a:extLst>
          </p:cNvPr>
          <p:cNvSpPr txBox="1"/>
          <p:nvPr/>
        </p:nvSpPr>
        <p:spPr>
          <a:xfrm>
            <a:off x="646218" y="704583"/>
            <a:ext cx="1795151" cy="467051"/>
          </a:xfrm>
          <a:prstGeom prst="rect">
            <a:avLst/>
          </a:prstGeom>
          <a:noFill/>
        </p:spPr>
        <p:txBody>
          <a:bodyPr wrap="square" rtlCol="0">
            <a:spAutoFit/>
          </a:bodyPr>
          <a:lstStyle/>
          <a:p>
            <a:pPr>
              <a:lnSpc>
                <a:spcPct val="110000"/>
              </a:lnSpc>
            </a:pPr>
            <a:r>
              <a:rPr lang="en-GB" sz="2400" b="1">
                <a:solidFill>
                  <a:schemeClr val="bg1"/>
                </a:solidFill>
                <a:effectLst/>
                <a:latin typeface="Arial" panose="020B0604020202020204" pitchFamily="34" charset="0"/>
                <a:cs typeface="Arial" panose="020B0604020202020204" pitchFamily="34" charset="0"/>
              </a:rPr>
              <a:t>unite with </a:t>
            </a:r>
            <a:endParaRPr lang="en-US" sz="2400" b="1">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2682B28-B80B-E4FD-68E2-FB2901CF3141}"/>
              </a:ext>
            </a:extLst>
          </p:cNvPr>
          <p:cNvSpPr txBox="1"/>
          <p:nvPr/>
        </p:nvSpPr>
        <p:spPr>
          <a:xfrm>
            <a:off x="878775" y="985609"/>
            <a:ext cx="6590804" cy="467051"/>
          </a:xfrm>
          <a:prstGeom prst="rect">
            <a:avLst/>
          </a:prstGeom>
          <a:noFill/>
        </p:spPr>
        <p:txBody>
          <a:bodyPr wrap="square" rtlCol="0">
            <a:spAutoFit/>
          </a:bodyPr>
          <a:lstStyle/>
          <a:p>
            <a:pPr>
              <a:lnSpc>
                <a:spcPct val="110000"/>
              </a:lnSpc>
            </a:pPr>
            <a:r>
              <a:rPr lang="en-GB" sz="2400" b="1">
                <a:solidFill>
                  <a:schemeClr val="bg1"/>
                </a:solidFill>
                <a:effectLst/>
                <a:latin typeface="Arial" panose="020B0604020202020204" pitchFamily="34" charset="0"/>
                <a:cs typeface="Arial" panose="020B0604020202020204" pitchFamily="34" charset="0"/>
              </a:rPr>
              <a:t>to drive innovation and business results</a:t>
            </a:r>
            <a:endParaRPr lang="en-US" sz="2400" b="1">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EBCD43B7-D7E1-EBC3-EDC4-2D92B06D7FB9}"/>
              </a:ext>
            </a:extLst>
          </p:cNvPr>
          <p:cNvSpPr txBox="1"/>
          <p:nvPr/>
        </p:nvSpPr>
        <p:spPr>
          <a:xfrm>
            <a:off x="2208812" y="475608"/>
            <a:ext cx="6590804" cy="748154"/>
          </a:xfrm>
          <a:prstGeom prst="rect">
            <a:avLst/>
          </a:prstGeom>
          <a:noFill/>
        </p:spPr>
        <p:txBody>
          <a:bodyPr wrap="square" rtlCol="0">
            <a:spAutoFit/>
          </a:bodyPr>
          <a:lstStyle/>
          <a:p>
            <a:pPr>
              <a:lnSpc>
                <a:spcPct val="110000"/>
              </a:lnSpc>
            </a:pPr>
            <a:r>
              <a:rPr lang="en-GB" sz="4200" b="1">
                <a:solidFill>
                  <a:schemeClr val="bg1"/>
                </a:solidFill>
                <a:effectLst/>
                <a:latin typeface="Arial" panose="020B0604020202020204" pitchFamily="34" charset="0"/>
                <a:cs typeface="Arial" panose="020B0604020202020204" pitchFamily="34" charset="0"/>
              </a:rPr>
              <a:t>the brightest and best</a:t>
            </a:r>
            <a:endParaRPr lang="en-US" sz="4200" b="1">
              <a:solidFill>
                <a:schemeClr val="bg1"/>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2793631-EFFB-69B9-253D-1404E59B3D6C}"/>
              </a:ext>
            </a:extLst>
          </p:cNvPr>
          <p:cNvSpPr txBox="1"/>
          <p:nvPr/>
        </p:nvSpPr>
        <p:spPr>
          <a:xfrm>
            <a:off x="6956294" y="2071505"/>
            <a:ext cx="3649111" cy="590931"/>
          </a:xfrm>
          <a:prstGeom prst="rect">
            <a:avLst/>
          </a:prstGeom>
          <a:noFill/>
        </p:spPr>
        <p:txBody>
          <a:bodyPr wrap="square" lIns="91440" tIns="45720" rIns="91440" bIns="45720" rtlCol="0" anchor="t">
            <a:spAutoFit/>
          </a:bodyPr>
          <a:lstStyle/>
          <a:p>
            <a:pPr>
              <a:lnSpc>
                <a:spcPct val="90000"/>
              </a:lnSpc>
            </a:pPr>
            <a:r>
              <a:rPr lang="en-GB" b="1">
                <a:solidFill>
                  <a:srgbClr val="1E2A48"/>
                </a:solidFill>
                <a:latin typeface="Arial"/>
                <a:cs typeface="Arial"/>
              </a:rPr>
              <a:t>Catalyst</a:t>
            </a:r>
            <a:r>
              <a:rPr lang="en-GB" b="1">
                <a:solidFill>
                  <a:srgbClr val="1E2A48"/>
                </a:solidFill>
                <a:effectLst/>
                <a:latin typeface="Arial"/>
                <a:cs typeface="Arial"/>
              </a:rPr>
              <a:t> projects </a:t>
            </a:r>
            <a:r>
              <a:rPr lang="en-GB" b="1">
                <a:solidFill>
                  <a:srgbClr val="1E2A48"/>
                </a:solidFill>
                <a:latin typeface="Arial"/>
                <a:cs typeface="Arial"/>
              </a:rPr>
              <a:t>at the heart of innovation at</a:t>
            </a:r>
            <a:r>
              <a:rPr lang="en-GB" b="1">
                <a:solidFill>
                  <a:srgbClr val="1E2A48"/>
                </a:solidFill>
                <a:effectLst/>
                <a:latin typeface="Arial"/>
                <a:cs typeface="Arial"/>
              </a:rPr>
              <a:t> DTW24 - Ignite</a:t>
            </a:r>
            <a:endParaRPr lang="en-US" b="1">
              <a:latin typeface="Arial"/>
              <a:cs typeface="Arial"/>
            </a:endParaRPr>
          </a:p>
        </p:txBody>
      </p:sp>
      <p:sp>
        <p:nvSpPr>
          <p:cNvPr id="19" name="TextBox 18">
            <a:extLst>
              <a:ext uri="{FF2B5EF4-FFF2-40B4-BE49-F238E27FC236}">
                <a16:creationId xmlns:a16="http://schemas.microsoft.com/office/drawing/2014/main" id="{C1F470ED-E475-49F0-2435-C8FCC5360116}"/>
              </a:ext>
            </a:extLst>
          </p:cNvPr>
          <p:cNvSpPr txBox="1"/>
          <p:nvPr/>
        </p:nvSpPr>
        <p:spPr>
          <a:xfrm>
            <a:off x="7548690" y="4212978"/>
            <a:ext cx="2373678" cy="923330"/>
          </a:xfrm>
          <a:prstGeom prst="rect">
            <a:avLst/>
          </a:prstGeom>
          <a:noFill/>
        </p:spPr>
        <p:txBody>
          <a:bodyPr wrap="square" lIns="91440" tIns="45720" rIns="91440" bIns="45720" rtlCol="0" anchor="t">
            <a:spAutoFit/>
          </a:bodyPr>
          <a:lstStyle/>
          <a:p>
            <a:pPr>
              <a:lnSpc>
                <a:spcPct val="90000"/>
              </a:lnSpc>
            </a:pPr>
            <a:r>
              <a:rPr lang="en-GB" sz="6000" b="1">
                <a:solidFill>
                  <a:schemeClr val="bg1"/>
                </a:solidFill>
                <a:latin typeface="Arial"/>
                <a:cs typeface="Arial"/>
              </a:rPr>
              <a:t>1100</a:t>
            </a:r>
            <a:r>
              <a:rPr lang="en-GB" sz="3200" b="1">
                <a:solidFill>
                  <a:schemeClr val="bg1"/>
                </a:solidFill>
                <a:latin typeface="Arial"/>
                <a:cs typeface="Arial"/>
              </a:rPr>
              <a:t>+</a:t>
            </a:r>
            <a:endParaRPr lang="en-US" sz="6000" b="1">
              <a:solidFill>
                <a:schemeClr val="bg1"/>
              </a:solidFill>
              <a:latin typeface="Arial"/>
              <a:cs typeface="Arial"/>
            </a:endParaRPr>
          </a:p>
        </p:txBody>
      </p:sp>
      <p:sp>
        <p:nvSpPr>
          <p:cNvPr id="20" name="TextBox 19">
            <a:extLst>
              <a:ext uri="{FF2B5EF4-FFF2-40B4-BE49-F238E27FC236}">
                <a16:creationId xmlns:a16="http://schemas.microsoft.com/office/drawing/2014/main" id="{E3986378-2858-78F2-E9DC-F4FB32B1C650}"/>
              </a:ext>
            </a:extLst>
          </p:cNvPr>
          <p:cNvSpPr txBox="1"/>
          <p:nvPr/>
        </p:nvSpPr>
        <p:spPr>
          <a:xfrm>
            <a:off x="9155535" y="2853162"/>
            <a:ext cx="1618718" cy="923330"/>
          </a:xfrm>
          <a:prstGeom prst="rect">
            <a:avLst/>
          </a:prstGeom>
          <a:noFill/>
        </p:spPr>
        <p:txBody>
          <a:bodyPr wrap="square" lIns="91440" tIns="45720" rIns="91440" bIns="45720" rtlCol="0" anchor="t">
            <a:spAutoFit/>
          </a:bodyPr>
          <a:lstStyle/>
          <a:p>
            <a:pPr>
              <a:lnSpc>
                <a:spcPct val="90000"/>
              </a:lnSpc>
            </a:pPr>
            <a:r>
              <a:rPr lang="en-GB" sz="6000" b="1">
                <a:solidFill>
                  <a:schemeClr val="bg1"/>
                </a:solidFill>
                <a:latin typeface="Arial"/>
                <a:cs typeface="Arial"/>
              </a:rPr>
              <a:t>208</a:t>
            </a:r>
            <a:endParaRPr lang="en-GB" sz="6000" b="1">
              <a:solidFill>
                <a:schemeClr val="bg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D640519E-F028-26D7-3E3F-FB327F037D19}"/>
              </a:ext>
            </a:extLst>
          </p:cNvPr>
          <p:cNvSpPr txBox="1"/>
          <p:nvPr/>
        </p:nvSpPr>
        <p:spPr>
          <a:xfrm>
            <a:off x="8188947" y="4896618"/>
            <a:ext cx="1110643" cy="590931"/>
          </a:xfrm>
          <a:prstGeom prst="rect">
            <a:avLst/>
          </a:prstGeom>
          <a:noFill/>
        </p:spPr>
        <p:txBody>
          <a:bodyPr wrap="square" rtlCol="0">
            <a:spAutoFit/>
          </a:bodyPr>
          <a:lstStyle/>
          <a:p>
            <a:pPr>
              <a:lnSpc>
                <a:spcPct val="90000"/>
              </a:lnSpc>
            </a:pPr>
            <a:r>
              <a:rPr lang="en-GB" sz="1200">
                <a:solidFill>
                  <a:srgbClr val="1E2A48"/>
                </a:solidFill>
                <a:effectLst/>
                <a:latin typeface="Arial" panose="020B0604020202020204" pitchFamily="34" charset="0"/>
                <a:cs typeface="Arial" panose="020B0604020202020204" pitchFamily="34" charset="0"/>
              </a:rPr>
              <a:t>unique</a:t>
            </a:r>
            <a:br>
              <a:rPr lang="en-GB" sz="1200">
                <a:solidFill>
                  <a:srgbClr val="1E2A48"/>
                </a:solidFill>
                <a:effectLst/>
                <a:latin typeface="Arial" panose="020B0604020202020204" pitchFamily="34" charset="0"/>
                <a:cs typeface="Arial" panose="020B0604020202020204" pitchFamily="34" charset="0"/>
              </a:rPr>
            </a:br>
            <a:r>
              <a:rPr lang="en-GB" sz="1200">
                <a:solidFill>
                  <a:srgbClr val="1E2A48"/>
                </a:solidFill>
                <a:effectLst/>
                <a:latin typeface="Arial" panose="020B0604020202020204" pitchFamily="34" charset="0"/>
                <a:cs typeface="Arial" panose="020B0604020202020204" pitchFamily="34" charset="0"/>
              </a:rPr>
              <a:t>team</a:t>
            </a:r>
          </a:p>
          <a:p>
            <a:pPr>
              <a:lnSpc>
                <a:spcPct val="90000"/>
              </a:lnSpc>
            </a:pPr>
            <a:r>
              <a:rPr lang="en-GB" sz="1200">
                <a:solidFill>
                  <a:srgbClr val="1E2A48"/>
                </a:solidFill>
                <a:latin typeface="Arial" panose="020B0604020202020204" pitchFamily="34" charset="0"/>
                <a:cs typeface="Arial" panose="020B0604020202020204" pitchFamily="34" charset="0"/>
              </a:rPr>
              <a:t>members</a:t>
            </a:r>
            <a:endParaRPr lang="en-US" sz="120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CED957D-25C9-6BC9-A206-BF4B9CE4B2BB}"/>
              </a:ext>
            </a:extLst>
          </p:cNvPr>
          <p:cNvSpPr txBox="1"/>
          <p:nvPr/>
        </p:nvSpPr>
        <p:spPr>
          <a:xfrm>
            <a:off x="9639998" y="3524886"/>
            <a:ext cx="1032563" cy="424732"/>
          </a:xfrm>
          <a:prstGeom prst="rect">
            <a:avLst/>
          </a:prstGeom>
          <a:noFill/>
        </p:spPr>
        <p:txBody>
          <a:bodyPr wrap="square" rtlCol="0">
            <a:spAutoFit/>
          </a:bodyPr>
          <a:lstStyle/>
          <a:p>
            <a:pPr>
              <a:lnSpc>
                <a:spcPct val="90000"/>
              </a:lnSpc>
            </a:pPr>
            <a:r>
              <a:rPr lang="en-GB" sz="1200">
                <a:solidFill>
                  <a:srgbClr val="1E2A48"/>
                </a:solidFill>
                <a:latin typeface="Arial" panose="020B0604020202020204" pitchFamily="34" charset="0"/>
                <a:cs typeface="Arial" panose="020B0604020202020204" pitchFamily="34" charset="0"/>
              </a:rPr>
              <a:t>unique </a:t>
            </a:r>
            <a:r>
              <a:rPr lang="en-GB" sz="1200">
                <a:solidFill>
                  <a:srgbClr val="1E2A48"/>
                </a:solidFill>
                <a:effectLst/>
                <a:latin typeface="Arial" panose="020B0604020202020204" pitchFamily="34" charset="0"/>
                <a:cs typeface="Arial" panose="020B0604020202020204" pitchFamily="34" charset="0"/>
              </a:rPr>
              <a:t>companies</a:t>
            </a:r>
            <a:endParaRPr lang="en-US" sz="1200">
              <a:latin typeface="Arial" panose="020B0604020202020204" pitchFamily="34" charset="0"/>
              <a:cs typeface="Arial" panose="020B0604020202020204" pitchFamily="34" charset="0"/>
            </a:endParaRPr>
          </a:p>
        </p:txBody>
      </p:sp>
      <p:pic>
        <p:nvPicPr>
          <p:cNvPr id="24" name="Graphic 23">
            <a:extLst>
              <a:ext uri="{FF2B5EF4-FFF2-40B4-BE49-F238E27FC236}">
                <a16:creationId xmlns:a16="http://schemas.microsoft.com/office/drawing/2014/main" id="{C983D66E-8099-59D2-E3A9-0E6F1BA8A81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77880" y="4923739"/>
            <a:ext cx="691617" cy="642995"/>
          </a:xfrm>
          <a:prstGeom prst="rect">
            <a:avLst/>
          </a:prstGeom>
        </p:spPr>
      </p:pic>
      <p:pic>
        <p:nvPicPr>
          <p:cNvPr id="26" name="Graphic 25">
            <a:extLst>
              <a:ext uri="{FF2B5EF4-FFF2-40B4-BE49-F238E27FC236}">
                <a16:creationId xmlns:a16="http://schemas.microsoft.com/office/drawing/2014/main" id="{9EDE1FDE-A23B-EC54-9DEA-009876F73C6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573652" y="3319389"/>
            <a:ext cx="524813" cy="507319"/>
          </a:xfrm>
          <a:prstGeom prst="rect">
            <a:avLst/>
          </a:prstGeom>
        </p:spPr>
      </p:pic>
      <p:sp>
        <p:nvSpPr>
          <p:cNvPr id="28" name="Slide Number Placeholder 27">
            <a:extLst>
              <a:ext uri="{FF2B5EF4-FFF2-40B4-BE49-F238E27FC236}">
                <a16:creationId xmlns:a16="http://schemas.microsoft.com/office/drawing/2014/main" id="{70C0BA82-F806-D2D2-509E-B001ED687293}"/>
              </a:ext>
            </a:extLst>
          </p:cNvPr>
          <p:cNvSpPr>
            <a:spLocks noGrp="1"/>
          </p:cNvSpPr>
          <p:nvPr>
            <p:ph type="sldNum" sz="quarter" idx="10"/>
          </p:nvPr>
        </p:nvSpPr>
        <p:spPr>
          <a:xfrm>
            <a:off x="11057846" y="5387791"/>
            <a:ext cx="1014746" cy="247342"/>
          </a:xfrm>
        </p:spPr>
        <p:txBody>
          <a:bodyPr/>
          <a:lstStyle/>
          <a:p>
            <a:fld id="{93814408-5831-49B7-BF84-9D4EB0FEE077}" type="slidenum">
              <a:rPr lang="en-GB" smtClean="0"/>
              <a:pPr/>
              <a:t>2</a:t>
            </a:fld>
            <a:endParaRPr lang="en-GB"/>
          </a:p>
        </p:txBody>
      </p:sp>
      <p:sp>
        <p:nvSpPr>
          <p:cNvPr id="3" name="TextBox 2">
            <a:extLst>
              <a:ext uri="{FF2B5EF4-FFF2-40B4-BE49-F238E27FC236}">
                <a16:creationId xmlns:a16="http://schemas.microsoft.com/office/drawing/2014/main" id="{8D72703C-B507-4848-0CD8-A306439F41CF}"/>
              </a:ext>
            </a:extLst>
          </p:cNvPr>
          <p:cNvSpPr txBox="1"/>
          <p:nvPr/>
        </p:nvSpPr>
        <p:spPr>
          <a:xfrm>
            <a:off x="7151424" y="2764104"/>
            <a:ext cx="2373678" cy="923330"/>
          </a:xfrm>
          <a:prstGeom prst="rect">
            <a:avLst/>
          </a:prstGeom>
          <a:noFill/>
        </p:spPr>
        <p:txBody>
          <a:bodyPr wrap="square" lIns="91440" tIns="45720" rIns="91440" bIns="45720" rtlCol="0" anchor="t">
            <a:spAutoFit/>
          </a:bodyPr>
          <a:lstStyle/>
          <a:p>
            <a:pPr>
              <a:lnSpc>
                <a:spcPct val="90000"/>
              </a:lnSpc>
            </a:pPr>
            <a:r>
              <a:rPr lang="en-GB" sz="6000" b="1">
                <a:solidFill>
                  <a:schemeClr val="bg1"/>
                </a:solidFill>
                <a:latin typeface="Arial"/>
                <a:cs typeface="Arial"/>
              </a:rPr>
              <a:t>50</a:t>
            </a:r>
            <a:endParaRPr lang="en-US" sz="6000" b="1">
              <a:solidFill>
                <a:schemeClr val="bg1"/>
              </a:solidFill>
              <a:latin typeface="Arial"/>
              <a:cs typeface="Arial"/>
            </a:endParaRPr>
          </a:p>
        </p:txBody>
      </p:sp>
      <p:sp>
        <p:nvSpPr>
          <p:cNvPr id="8" name="TextBox 7">
            <a:extLst>
              <a:ext uri="{FF2B5EF4-FFF2-40B4-BE49-F238E27FC236}">
                <a16:creationId xmlns:a16="http://schemas.microsoft.com/office/drawing/2014/main" id="{522F770A-4AAF-1FF8-7D99-29FB1ACFF563}"/>
              </a:ext>
            </a:extLst>
          </p:cNvPr>
          <p:cNvSpPr txBox="1"/>
          <p:nvPr/>
        </p:nvSpPr>
        <p:spPr>
          <a:xfrm>
            <a:off x="7791681" y="3447744"/>
            <a:ext cx="1392407" cy="424732"/>
          </a:xfrm>
          <a:prstGeom prst="rect">
            <a:avLst/>
          </a:prstGeom>
          <a:noFill/>
        </p:spPr>
        <p:txBody>
          <a:bodyPr wrap="square" lIns="91440" tIns="45720" rIns="91440" bIns="45720" rtlCol="0" anchor="t">
            <a:spAutoFit/>
          </a:bodyPr>
          <a:lstStyle/>
          <a:p>
            <a:pPr>
              <a:lnSpc>
                <a:spcPct val="90000"/>
              </a:lnSpc>
            </a:pPr>
            <a:r>
              <a:rPr lang="en-GB" sz="1200">
                <a:solidFill>
                  <a:srgbClr val="1E2A48"/>
                </a:solidFill>
                <a:latin typeface="Arial"/>
                <a:cs typeface="Arial"/>
              </a:rPr>
              <a:t>Catalyst </a:t>
            </a:r>
            <a:endParaRPr lang="en-GB" sz="1200">
              <a:solidFill>
                <a:srgbClr val="1E2A48"/>
              </a:solidFill>
              <a:latin typeface="Arial" panose="020B0604020202020204" pitchFamily="34" charset="0"/>
              <a:cs typeface="Arial" panose="020B0604020202020204" pitchFamily="34" charset="0"/>
            </a:endParaRPr>
          </a:p>
          <a:p>
            <a:pPr>
              <a:lnSpc>
                <a:spcPct val="90000"/>
              </a:lnSpc>
            </a:pPr>
            <a:r>
              <a:rPr lang="en-GB" sz="1200">
                <a:solidFill>
                  <a:srgbClr val="1E2A48"/>
                </a:solidFill>
                <a:latin typeface="Arial"/>
                <a:cs typeface="Arial"/>
              </a:rPr>
              <a:t>projects</a:t>
            </a:r>
            <a:endParaRPr lang="en-GB" sz="1200">
              <a:solidFill>
                <a:srgbClr val="1E2A48"/>
              </a:solidFill>
              <a:effectLst/>
              <a:latin typeface="Arial" panose="020B0604020202020204" pitchFamily="34" charset="0"/>
              <a:cs typeface="Arial" panose="020B0604020202020204" pitchFamily="34" charset="0"/>
            </a:endParaRPr>
          </a:p>
        </p:txBody>
      </p:sp>
      <p:pic>
        <p:nvPicPr>
          <p:cNvPr id="11" name="Graphic 10" descr="Circles with arrows outline">
            <a:extLst>
              <a:ext uri="{FF2B5EF4-FFF2-40B4-BE49-F238E27FC236}">
                <a16:creationId xmlns:a16="http://schemas.microsoft.com/office/drawing/2014/main" id="{301F90FF-B07C-83F8-C779-82BDBE1EED0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7148657" y="3368675"/>
            <a:ext cx="642995" cy="642995"/>
          </a:xfrm>
          <a:prstGeom prst="rect">
            <a:avLst/>
          </a:prstGeom>
        </p:spPr>
      </p:pic>
      <p:sp>
        <p:nvSpPr>
          <p:cNvPr id="12" name="TextBox 11">
            <a:extLst>
              <a:ext uri="{FF2B5EF4-FFF2-40B4-BE49-F238E27FC236}">
                <a16:creationId xmlns:a16="http://schemas.microsoft.com/office/drawing/2014/main" id="{6D6B8043-6242-503B-D4A9-93B02EC5C4A9}"/>
              </a:ext>
            </a:extLst>
          </p:cNvPr>
          <p:cNvSpPr txBox="1"/>
          <p:nvPr/>
        </p:nvSpPr>
        <p:spPr>
          <a:xfrm>
            <a:off x="9814166" y="4411278"/>
            <a:ext cx="1618718" cy="923330"/>
          </a:xfrm>
          <a:prstGeom prst="rect">
            <a:avLst/>
          </a:prstGeom>
          <a:noFill/>
        </p:spPr>
        <p:txBody>
          <a:bodyPr wrap="square" lIns="91440" tIns="45720" rIns="91440" bIns="45720" rtlCol="0" anchor="t">
            <a:spAutoFit/>
          </a:bodyPr>
          <a:lstStyle/>
          <a:p>
            <a:pPr>
              <a:lnSpc>
                <a:spcPct val="90000"/>
              </a:lnSpc>
            </a:pPr>
            <a:r>
              <a:rPr lang="en-GB" sz="6000" b="1">
                <a:solidFill>
                  <a:schemeClr val="bg1"/>
                </a:solidFill>
                <a:latin typeface="Arial"/>
                <a:cs typeface="Arial"/>
              </a:rPr>
              <a:t>72</a:t>
            </a:r>
            <a:endParaRPr lang="en-GB" sz="6000" b="1">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AC904F9D-A54D-52C4-1777-EAB3574F34C4}"/>
              </a:ext>
            </a:extLst>
          </p:cNvPr>
          <p:cNvSpPr txBox="1"/>
          <p:nvPr/>
        </p:nvSpPr>
        <p:spPr>
          <a:xfrm>
            <a:off x="9925143" y="5136308"/>
            <a:ext cx="1214663" cy="424732"/>
          </a:xfrm>
          <a:prstGeom prst="rect">
            <a:avLst/>
          </a:prstGeom>
          <a:noFill/>
        </p:spPr>
        <p:txBody>
          <a:bodyPr wrap="square" rtlCol="0">
            <a:spAutoFit/>
          </a:bodyPr>
          <a:lstStyle/>
          <a:p>
            <a:pPr>
              <a:lnSpc>
                <a:spcPct val="90000"/>
              </a:lnSpc>
            </a:pPr>
            <a:r>
              <a:rPr lang="en-GB" sz="1200">
                <a:solidFill>
                  <a:srgbClr val="1E2A48"/>
                </a:solidFill>
                <a:latin typeface="Arial" panose="020B0604020202020204" pitchFamily="34" charset="0"/>
                <a:cs typeface="Arial" panose="020B0604020202020204" pitchFamily="34" charset="0"/>
              </a:rPr>
              <a:t>unique </a:t>
            </a:r>
            <a:r>
              <a:rPr lang="en-GB" sz="1200">
                <a:solidFill>
                  <a:srgbClr val="1E2A48"/>
                </a:solidFill>
                <a:effectLst/>
                <a:latin typeface="Arial" panose="020B0604020202020204" pitchFamily="34" charset="0"/>
                <a:cs typeface="Arial" panose="020B0604020202020204" pitchFamily="34" charset="0"/>
              </a:rPr>
              <a:t>service providers</a:t>
            </a:r>
            <a:endParaRPr lang="en-US" sz="1200">
              <a:latin typeface="Arial" panose="020B0604020202020204" pitchFamily="34" charset="0"/>
              <a:cs typeface="Arial" panose="020B0604020202020204" pitchFamily="34" charset="0"/>
            </a:endParaRPr>
          </a:p>
        </p:txBody>
      </p:sp>
      <p:pic>
        <p:nvPicPr>
          <p:cNvPr id="25" name="Graphic 24" descr="Online Network outline">
            <a:extLst>
              <a:ext uri="{FF2B5EF4-FFF2-40B4-BE49-F238E27FC236}">
                <a16:creationId xmlns:a16="http://schemas.microsoft.com/office/drawing/2014/main" id="{B4265A4D-D01F-BB08-A6DE-9D9F4858C7B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804883" y="4624533"/>
            <a:ext cx="587888" cy="587888"/>
          </a:xfrm>
          <a:prstGeom prst="rect">
            <a:avLst/>
          </a:prstGeom>
        </p:spPr>
      </p:pic>
      <p:pic>
        <p:nvPicPr>
          <p:cNvPr id="18" name="Graphic 17">
            <a:extLst>
              <a:ext uri="{FF2B5EF4-FFF2-40B4-BE49-F238E27FC236}">
                <a16:creationId xmlns:a16="http://schemas.microsoft.com/office/drawing/2014/main" id="{5B95B0F5-E77E-6611-0A76-ED69EBEAB1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61423" y="1844611"/>
            <a:ext cx="2170853" cy="844221"/>
          </a:xfrm>
          <a:prstGeom prst="rect">
            <a:avLst/>
          </a:prstGeom>
        </p:spPr>
      </p:pic>
      <p:pic>
        <p:nvPicPr>
          <p:cNvPr id="23" name="Graphic 22">
            <a:extLst>
              <a:ext uri="{FF2B5EF4-FFF2-40B4-BE49-F238E27FC236}">
                <a16:creationId xmlns:a16="http://schemas.microsoft.com/office/drawing/2014/main" id="{2A199016-4984-91F1-CBC0-9B5B1FADB91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48301" y="1844611"/>
            <a:ext cx="2222539" cy="723617"/>
          </a:xfrm>
          <a:prstGeom prst="rect">
            <a:avLst/>
          </a:prstGeom>
        </p:spPr>
      </p:pic>
    </p:spTree>
    <p:extLst>
      <p:ext uri="{BB962C8B-B14F-4D97-AF65-F5344CB8AC3E}">
        <p14:creationId xmlns:p14="http://schemas.microsoft.com/office/powerpoint/2010/main" val="805453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night sky&#10;&#10;Description automatically generated">
            <a:extLst>
              <a:ext uri="{FF2B5EF4-FFF2-40B4-BE49-F238E27FC236}">
                <a16:creationId xmlns:a16="http://schemas.microsoft.com/office/drawing/2014/main" id="{A50C88A9-2BD6-FC8C-734A-A65C686CA2A3}"/>
              </a:ext>
            </a:extLst>
          </p:cNvPr>
          <p:cNvPicPr>
            <a:picLocks noChangeAspect="1"/>
          </p:cNvPicPr>
          <p:nvPr/>
        </p:nvPicPr>
        <p:blipFill rotWithShape="1">
          <a:blip r:embed="rId2">
            <a:extLst>
              <a:ext uri="{28A0092B-C50C-407E-A947-70E740481C1C}">
                <a14:useLocalDpi xmlns:a14="http://schemas.microsoft.com/office/drawing/2010/main" val="0"/>
              </a:ext>
            </a:extLst>
          </a:blip>
          <a:srcRect l="476" t="915"/>
          <a:stretch/>
        </p:blipFill>
        <p:spPr>
          <a:xfrm>
            <a:off x="-49213" y="0"/>
            <a:ext cx="12236460" cy="6857999"/>
          </a:xfrm>
          <a:prstGeom prst="rect">
            <a:avLst/>
          </a:prstGeom>
        </p:spPr>
      </p:pic>
      <p:pic>
        <p:nvPicPr>
          <p:cNvPr id="5" name="Graphic 4">
            <a:extLst>
              <a:ext uri="{FF2B5EF4-FFF2-40B4-BE49-F238E27FC236}">
                <a16:creationId xmlns:a16="http://schemas.microsoft.com/office/drawing/2014/main" id="{169A12D2-D29F-4396-FB8D-B41271D408B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33557" y="518620"/>
            <a:ext cx="4752254" cy="5766970"/>
          </a:xfrm>
          <a:prstGeom prst="rect">
            <a:avLst/>
          </a:prstGeom>
        </p:spPr>
      </p:pic>
      <p:pic>
        <p:nvPicPr>
          <p:cNvPr id="7" name="Graphic 6">
            <a:extLst>
              <a:ext uri="{FF2B5EF4-FFF2-40B4-BE49-F238E27FC236}">
                <a16:creationId xmlns:a16="http://schemas.microsoft.com/office/drawing/2014/main" id="{F9C7E95B-FEE4-E862-36B5-59811C98A24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424516" y="2413095"/>
            <a:ext cx="3964383" cy="2795399"/>
          </a:xfrm>
          <a:prstGeom prst="rect">
            <a:avLst/>
          </a:prstGeom>
        </p:spPr>
      </p:pic>
      <p:grpSp>
        <p:nvGrpSpPr>
          <p:cNvPr id="9" name="Graphic 1">
            <a:extLst>
              <a:ext uri="{FF2B5EF4-FFF2-40B4-BE49-F238E27FC236}">
                <a16:creationId xmlns:a16="http://schemas.microsoft.com/office/drawing/2014/main" id="{8037D4C5-199D-28E0-7BD5-69AE3A8E1C64}"/>
              </a:ext>
            </a:extLst>
          </p:cNvPr>
          <p:cNvGrpSpPr/>
          <p:nvPr/>
        </p:nvGrpSpPr>
        <p:grpSpPr>
          <a:xfrm>
            <a:off x="2899796" y="5217525"/>
            <a:ext cx="1789173" cy="698157"/>
            <a:chOff x="6888855" y="2166731"/>
            <a:chExt cx="5130044" cy="2001807"/>
          </a:xfrm>
        </p:grpSpPr>
        <p:sp>
          <p:nvSpPr>
            <p:cNvPr id="10" name="Freeform 9">
              <a:extLst>
                <a:ext uri="{FF2B5EF4-FFF2-40B4-BE49-F238E27FC236}">
                  <a16:creationId xmlns:a16="http://schemas.microsoft.com/office/drawing/2014/main" id="{2516B9BB-D1D2-7016-74A1-B63AE54610EE}"/>
                </a:ext>
              </a:extLst>
            </p:cNvPr>
            <p:cNvSpPr/>
            <p:nvPr/>
          </p:nvSpPr>
          <p:spPr>
            <a:xfrm>
              <a:off x="9216329" y="2920294"/>
              <a:ext cx="523704" cy="429137"/>
            </a:xfrm>
            <a:custGeom>
              <a:avLst/>
              <a:gdLst>
                <a:gd name="connsiteX0" fmla="*/ 523705 w 523704"/>
                <a:gd name="connsiteY0" fmla="*/ 0 h 429137"/>
                <a:gd name="connsiteX1" fmla="*/ 0 w 523704"/>
                <a:gd name="connsiteY1" fmla="*/ 429138 h 429137"/>
              </a:gdLst>
              <a:ahLst/>
              <a:cxnLst>
                <a:cxn ang="0">
                  <a:pos x="connsiteX0" y="connsiteY0"/>
                </a:cxn>
                <a:cxn ang="0">
                  <a:pos x="connsiteX1" y="connsiteY1"/>
                </a:cxn>
              </a:cxnLst>
              <a:rect l="l" t="t" r="r" b="b"/>
              <a:pathLst>
                <a:path w="523704" h="429137">
                  <a:moveTo>
                    <a:pt x="523705" y="0"/>
                  </a:moveTo>
                  <a:cubicBezTo>
                    <a:pt x="352500" y="154344"/>
                    <a:pt x="176097" y="298096"/>
                    <a:pt x="0" y="429138"/>
                  </a:cubicBezTo>
                </a:path>
              </a:pathLst>
            </a:custGeom>
            <a:noFill/>
            <a:ln w="20169" cap="flat">
              <a:solidFill>
                <a:srgbClr val="AABE3C"/>
              </a:solid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D1273B9E-73D8-CC60-2BF7-F5F613BE8755}"/>
                </a:ext>
              </a:extLst>
            </p:cNvPr>
            <p:cNvSpPr/>
            <p:nvPr/>
          </p:nvSpPr>
          <p:spPr>
            <a:xfrm>
              <a:off x="6888855" y="2166731"/>
              <a:ext cx="1620641" cy="1603969"/>
            </a:xfrm>
            <a:custGeom>
              <a:avLst/>
              <a:gdLst>
                <a:gd name="connsiteX0" fmla="*/ 823314 w 1620641"/>
                <a:gd name="connsiteY0" fmla="*/ 0 h 1603969"/>
                <a:gd name="connsiteX1" fmla="*/ 1620642 w 1620641"/>
                <a:gd name="connsiteY1" fmla="*/ 0 h 1603969"/>
                <a:gd name="connsiteX2" fmla="*/ 1620642 w 1620641"/>
                <a:gd name="connsiteY2" fmla="*/ 1603970 h 1603969"/>
                <a:gd name="connsiteX3" fmla="*/ 0 w 1620641"/>
                <a:gd name="connsiteY3" fmla="*/ 1603970 h 1603969"/>
                <a:gd name="connsiteX4" fmla="*/ 0 w 1620641"/>
                <a:gd name="connsiteY4" fmla="*/ 814695 h 1603969"/>
                <a:gd name="connsiteX5" fmla="*/ 823314 w 1620641"/>
                <a:gd name="connsiteY5" fmla="*/ 0 h 1603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0641" h="1603969">
                  <a:moveTo>
                    <a:pt x="823314" y="0"/>
                  </a:moveTo>
                  <a:lnTo>
                    <a:pt x="1620642" y="0"/>
                  </a:lnTo>
                  <a:lnTo>
                    <a:pt x="1620642" y="1603970"/>
                  </a:lnTo>
                  <a:lnTo>
                    <a:pt x="0" y="1603970"/>
                  </a:lnTo>
                  <a:lnTo>
                    <a:pt x="0" y="814695"/>
                  </a:lnTo>
                  <a:cubicBezTo>
                    <a:pt x="0" y="364979"/>
                    <a:pt x="368703" y="0"/>
                    <a:pt x="823314" y="0"/>
                  </a:cubicBezTo>
                </a:path>
              </a:pathLst>
            </a:custGeom>
            <a:solidFill>
              <a:schemeClr val="bg1"/>
            </a:solidFill>
            <a:ln w="30559"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FB036D7-7F48-73AC-AF42-8822C43D72FC}"/>
                </a:ext>
              </a:extLst>
            </p:cNvPr>
            <p:cNvSpPr/>
            <p:nvPr/>
          </p:nvSpPr>
          <p:spPr>
            <a:xfrm>
              <a:off x="8670918" y="2497209"/>
              <a:ext cx="572926" cy="378294"/>
            </a:xfrm>
            <a:custGeom>
              <a:avLst/>
              <a:gdLst>
                <a:gd name="connsiteX0" fmla="*/ 306 w 572926"/>
                <a:gd name="connsiteY0" fmla="*/ 6961 h 378294"/>
                <a:gd name="connsiteX1" fmla="*/ 106698 w 572926"/>
                <a:gd name="connsiteY1" fmla="*/ 6961 h 378294"/>
                <a:gd name="connsiteX2" fmla="*/ 106698 w 572926"/>
                <a:gd name="connsiteY2" fmla="*/ 59619 h 378294"/>
                <a:gd name="connsiteX3" fmla="*/ 217370 w 572926"/>
                <a:gd name="connsiteY3" fmla="*/ 0 h 378294"/>
                <a:gd name="connsiteX4" fmla="*/ 323150 w 572926"/>
                <a:gd name="connsiteY4" fmla="*/ 59014 h 378294"/>
                <a:gd name="connsiteX5" fmla="*/ 446357 w 572926"/>
                <a:gd name="connsiteY5" fmla="*/ 0 h 378294"/>
                <a:gd name="connsiteX6" fmla="*/ 572926 w 572926"/>
                <a:gd name="connsiteY6" fmla="*/ 136489 h 378294"/>
                <a:gd name="connsiteX7" fmla="*/ 572926 w 572926"/>
                <a:gd name="connsiteY7" fmla="*/ 378295 h 378294"/>
                <a:gd name="connsiteX8" fmla="*/ 466535 w 572926"/>
                <a:gd name="connsiteY8" fmla="*/ 378295 h 378294"/>
                <a:gd name="connsiteX9" fmla="*/ 466535 w 572926"/>
                <a:gd name="connsiteY9" fmla="*/ 170989 h 378294"/>
                <a:gd name="connsiteX10" fmla="*/ 404167 w 572926"/>
                <a:gd name="connsiteY10" fmla="*/ 95330 h 378294"/>
                <a:gd name="connsiteX11" fmla="*/ 339659 w 572926"/>
                <a:gd name="connsiteY11" fmla="*/ 170989 h 378294"/>
                <a:gd name="connsiteX12" fmla="*/ 339659 w 572926"/>
                <a:gd name="connsiteY12" fmla="*/ 378295 h 378294"/>
                <a:gd name="connsiteX13" fmla="*/ 233267 w 572926"/>
                <a:gd name="connsiteY13" fmla="*/ 378295 h 378294"/>
                <a:gd name="connsiteX14" fmla="*/ 233267 w 572926"/>
                <a:gd name="connsiteY14" fmla="*/ 170989 h 378294"/>
                <a:gd name="connsiteX15" fmla="*/ 170900 w 572926"/>
                <a:gd name="connsiteY15" fmla="*/ 95330 h 378294"/>
                <a:gd name="connsiteX16" fmla="*/ 106392 w 572926"/>
                <a:gd name="connsiteY16" fmla="*/ 170989 h 378294"/>
                <a:gd name="connsiteX17" fmla="*/ 106392 w 572926"/>
                <a:gd name="connsiteY17" fmla="*/ 378295 h 378294"/>
                <a:gd name="connsiteX18" fmla="*/ 0 w 572926"/>
                <a:gd name="connsiteY18" fmla="*/ 378295 h 378294"/>
                <a:gd name="connsiteX19" fmla="*/ 0 w 572926"/>
                <a:gd name="connsiteY19" fmla="*/ 6961 h 37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72926" h="378294">
                  <a:moveTo>
                    <a:pt x="306" y="6961"/>
                  </a:moveTo>
                  <a:lnTo>
                    <a:pt x="106698" y="6961"/>
                  </a:lnTo>
                  <a:lnTo>
                    <a:pt x="106698" y="59619"/>
                  </a:lnTo>
                  <a:cubicBezTo>
                    <a:pt x="131156" y="28448"/>
                    <a:pt x="163562" y="0"/>
                    <a:pt x="217370" y="0"/>
                  </a:cubicBezTo>
                  <a:cubicBezTo>
                    <a:pt x="266285" y="0"/>
                    <a:pt x="303584" y="21487"/>
                    <a:pt x="323150" y="59014"/>
                  </a:cubicBezTo>
                  <a:cubicBezTo>
                    <a:pt x="356168" y="20882"/>
                    <a:pt x="395301" y="0"/>
                    <a:pt x="446357" y="0"/>
                  </a:cubicBezTo>
                  <a:cubicBezTo>
                    <a:pt x="525539" y="0"/>
                    <a:pt x="572926" y="47211"/>
                    <a:pt x="572926" y="136489"/>
                  </a:cubicBezTo>
                  <a:lnTo>
                    <a:pt x="572926" y="378295"/>
                  </a:lnTo>
                  <a:lnTo>
                    <a:pt x="466535" y="378295"/>
                  </a:lnTo>
                  <a:lnTo>
                    <a:pt x="466535" y="170989"/>
                  </a:lnTo>
                  <a:cubicBezTo>
                    <a:pt x="466535" y="121054"/>
                    <a:pt x="444217" y="95330"/>
                    <a:pt x="404167" y="95330"/>
                  </a:cubicBezTo>
                  <a:cubicBezTo>
                    <a:pt x="364117" y="95330"/>
                    <a:pt x="339659" y="121054"/>
                    <a:pt x="339659" y="170989"/>
                  </a:cubicBezTo>
                  <a:lnTo>
                    <a:pt x="339659" y="378295"/>
                  </a:lnTo>
                  <a:lnTo>
                    <a:pt x="233267" y="378295"/>
                  </a:lnTo>
                  <a:lnTo>
                    <a:pt x="233267" y="170989"/>
                  </a:lnTo>
                  <a:cubicBezTo>
                    <a:pt x="233267" y="121054"/>
                    <a:pt x="210949" y="95330"/>
                    <a:pt x="170900" y="95330"/>
                  </a:cubicBezTo>
                  <a:cubicBezTo>
                    <a:pt x="130850" y="95330"/>
                    <a:pt x="106392" y="121054"/>
                    <a:pt x="106392" y="170989"/>
                  </a:cubicBezTo>
                  <a:lnTo>
                    <a:pt x="106392" y="378295"/>
                  </a:lnTo>
                  <a:lnTo>
                    <a:pt x="0" y="378295"/>
                  </a:lnTo>
                  <a:lnTo>
                    <a:pt x="0" y="6961"/>
                  </a:lnTo>
                  <a:close/>
                </a:path>
              </a:pathLst>
            </a:custGeom>
            <a:solidFill>
              <a:schemeClr val="bg1"/>
            </a:solidFill>
            <a:ln w="30559"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11D12D12-4CC4-97E9-A7B2-C189AC4021A6}"/>
                </a:ext>
              </a:extLst>
            </p:cNvPr>
            <p:cNvSpPr/>
            <p:nvPr/>
          </p:nvSpPr>
          <p:spPr>
            <a:xfrm>
              <a:off x="9297040" y="2497209"/>
              <a:ext cx="406001" cy="386768"/>
            </a:xfrm>
            <a:custGeom>
              <a:avLst/>
              <a:gdLst>
                <a:gd name="connsiteX0" fmla="*/ 0 w 406001"/>
                <a:gd name="connsiteY0" fmla="*/ 194897 h 386768"/>
                <a:gd name="connsiteX1" fmla="*/ 0 w 406001"/>
                <a:gd name="connsiteY1" fmla="*/ 193384 h 386768"/>
                <a:gd name="connsiteX2" fmla="*/ 203612 w 406001"/>
                <a:gd name="connsiteY2" fmla="*/ 0 h 386768"/>
                <a:gd name="connsiteX3" fmla="*/ 406001 w 406001"/>
                <a:gd name="connsiteY3" fmla="*/ 191871 h 386768"/>
                <a:gd name="connsiteX4" fmla="*/ 406001 w 406001"/>
                <a:gd name="connsiteY4" fmla="*/ 193384 h 386768"/>
                <a:gd name="connsiteX5" fmla="*/ 202389 w 406001"/>
                <a:gd name="connsiteY5" fmla="*/ 386769 h 386768"/>
                <a:gd name="connsiteX6" fmla="*/ 0 w 406001"/>
                <a:gd name="connsiteY6" fmla="*/ 194897 h 386768"/>
                <a:gd name="connsiteX7" fmla="*/ 301138 w 406001"/>
                <a:gd name="connsiteY7" fmla="*/ 194897 h 386768"/>
                <a:gd name="connsiteX8" fmla="*/ 301138 w 406001"/>
                <a:gd name="connsiteY8" fmla="*/ 193384 h 386768"/>
                <a:gd name="connsiteX9" fmla="*/ 202389 w 406001"/>
                <a:gd name="connsiteY9" fmla="*/ 90791 h 386768"/>
                <a:gd name="connsiteX10" fmla="*/ 105169 w 406001"/>
                <a:gd name="connsiteY10" fmla="*/ 191871 h 386768"/>
                <a:gd name="connsiteX11" fmla="*/ 105169 w 406001"/>
                <a:gd name="connsiteY11" fmla="*/ 193384 h 386768"/>
                <a:gd name="connsiteX12" fmla="*/ 203918 w 406001"/>
                <a:gd name="connsiteY12" fmla="*/ 295978 h 386768"/>
                <a:gd name="connsiteX13" fmla="*/ 301138 w 406001"/>
                <a:gd name="connsiteY13"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6001" h="386768">
                  <a:moveTo>
                    <a:pt x="0" y="194897"/>
                  </a:moveTo>
                  <a:lnTo>
                    <a:pt x="0" y="193384"/>
                  </a:lnTo>
                  <a:cubicBezTo>
                    <a:pt x="0" y="86554"/>
                    <a:pt x="86826" y="0"/>
                    <a:pt x="203612" y="0"/>
                  </a:cubicBezTo>
                  <a:cubicBezTo>
                    <a:pt x="320399" y="0"/>
                    <a:pt x="406001" y="85343"/>
                    <a:pt x="406001" y="191871"/>
                  </a:cubicBezTo>
                  <a:lnTo>
                    <a:pt x="406001" y="193384"/>
                  </a:lnTo>
                  <a:cubicBezTo>
                    <a:pt x="406001" y="300215"/>
                    <a:pt x="319176" y="386769"/>
                    <a:pt x="202389" y="386769"/>
                  </a:cubicBezTo>
                  <a:cubicBezTo>
                    <a:pt x="85603" y="386769"/>
                    <a:pt x="0" y="301425"/>
                    <a:pt x="0" y="194897"/>
                  </a:cubicBezTo>
                  <a:moveTo>
                    <a:pt x="301138" y="194897"/>
                  </a:moveTo>
                  <a:lnTo>
                    <a:pt x="301138" y="193384"/>
                  </a:lnTo>
                  <a:cubicBezTo>
                    <a:pt x="301138" y="138607"/>
                    <a:pt x="261088" y="90791"/>
                    <a:pt x="202389" y="90791"/>
                  </a:cubicBezTo>
                  <a:cubicBezTo>
                    <a:pt x="143690" y="90791"/>
                    <a:pt x="105169" y="137397"/>
                    <a:pt x="105169" y="191871"/>
                  </a:cubicBezTo>
                  <a:lnTo>
                    <a:pt x="105169" y="193384"/>
                  </a:lnTo>
                  <a:cubicBezTo>
                    <a:pt x="105169" y="248161"/>
                    <a:pt x="144913" y="295978"/>
                    <a:pt x="203918" y="295978"/>
                  </a:cubicBezTo>
                  <a:cubicBezTo>
                    <a:pt x="262923" y="295978"/>
                    <a:pt x="301138" y="249675"/>
                    <a:pt x="301138" y="194897"/>
                  </a:cubicBezTo>
                </a:path>
              </a:pathLst>
            </a:custGeom>
            <a:solidFill>
              <a:schemeClr val="bg1"/>
            </a:solidFill>
            <a:ln w="30559"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E675C204-4C37-562C-65DD-B0EEA4547751}"/>
                </a:ext>
              </a:extLst>
            </p:cNvPr>
            <p:cNvSpPr/>
            <p:nvPr/>
          </p:nvSpPr>
          <p:spPr>
            <a:xfrm>
              <a:off x="9740646" y="2497209"/>
              <a:ext cx="406001" cy="386768"/>
            </a:xfrm>
            <a:custGeom>
              <a:avLst/>
              <a:gdLst>
                <a:gd name="connsiteX0" fmla="*/ 0 w 406001"/>
                <a:gd name="connsiteY0" fmla="*/ 194897 h 386768"/>
                <a:gd name="connsiteX1" fmla="*/ 0 w 406001"/>
                <a:gd name="connsiteY1" fmla="*/ 193384 h 386768"/>
                <a:gd name="connsiteX2" fmla="*/ 203612 w 406001"/>
                <a:gd name="connsiteY2" fmla="*/ 0 h 386768"/>
                <a:gd name="connsiteX3" fmla="*/ 406001 w 406001"/>
                <a:gd name="connsiteY3" fmla="*/ 191871 h 386768"/>
                <a:gd name="connsiteX4" fmla="*/ 406001 w 406001"/>
                <a:gd name="connsiteY4" fmla="*/ 193384 h 386768"/>
                <a:gd name="connsiteX5" fmla="*/ 202389 w 406001"/>
                <a:gd name="connsiteY5" fmla="*/ 386769 h 386768"/>
                <a:gd name="connsiteX6" fmla="*/ 0 w 406001"/>
                <a:gd name="connsiteY6" fmla="*/ 194897 h 386768"/>
                <a:gd name="connsiteX7" fmla="*/ 301138 w 406001"/>
                <a:gd name="connsiteY7" fmla="*/ 194897 h 386768"/>
                <a:gd name="connsiteX8" fmla="*/ 301138 w 406001"/>
                <a:gd name="connsiteY8" fmla="*/ 193384 h 386768"/>
                <a:gd name="connsiteX9" fmla="*/ 202389 w 406001"/>
                <a:gd name="connsiteY9" fmla="*/ 90791 h 386768"/>
                <a:gd name="connsiteX10" fmla="*/ 105169 w 406001"/>
                <a:gd name="connsiteY10" fmla="*/ 191871 h 386768"/>
                <a:gd name="connsiteX11" fmla="*/ 105169 w 406001"/>
                <a:gd name="connsiteY11" fmla="*/ 193384 h 386768"/>
                <a:gd name="connsiteX12" fmla="*/ 203918 w 406001"/>
                <a:gd name="connsiteY12" fmla="*/ 295978 h 386768"/>
                <a:gd name="connsiteX13" fmla="*/ 301138 w 406001"/>
                <a:gd name="connsiteY13"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6001" h="386768">
                  <a:moveTo>
                    <a:pt x="0" y="194897"/>
                  </a:moveTo>
                  <a:lnTo>
                    <a:pt x="0" y="193384"/>
                  </a:lnTo>
                  <a:cubicBezTo>
                    <a:pt x="0" y="86554"/>
                    <a:pt x="86826" y="0"/>
                    <a:pt x="203612" y="0"/>
                  </a:cubicBezTo>
                  <a:cubicBezTo>
                    <a:pt x="320399" y="0"/>
                    <a:pt x="406001" y="85343"/>
                    <a:pt x="406001" y="191871"/>
                  </a:cubicBezTo>
                  <a:lnTo>
                    <a:pt x="406001" y="193384"/>
                  </a:lnTo>
                  <a:cubicBezTo>
                    <a:pt x="406001" y="300215"/>
                    <a:pt x="319176" y="386769"/>
                    <a:pt x="202389" y="386769"/>
                  </a:cubicBezTo>
                  <a:cubicBezTo>
                    <a:pt x="85603" y="386769"/>
                    <a:pt x="0" y="301425"/>
                    <a:pt x="0" y="194897"/>
                  </a:cubicBezTo>
                  <a:moveTo>
                    <a:pt x="301138" y="194897"/>
                  </a:moveTo>
                  <a:lnTo>
                    <a:pt x="301138" y="193384"/>
                  </a:lnTo>
                  <a:cubicBezTo>
                    <a:pt x="301138" y="138607"/>
                    <a:pt x="261088" y="90791"/>
                    <a:pt x="202389" y="90791"/>
                  </a:cubicBezTo>
                  <a:cubicBezTo>
                    <a:pt x="143690" y="90791"/>
                    <a:pt x="105169" y="137397"/>
                    <a:pt x="105169" y="191871"/>
                  </a:cubicBezTo>
                  <a:lnTo>
                    <a:pt x="105169" y="193384"/>
                  </a:lnTo>
                  <a:cubicBezTo>
                    <a:pt x="105169" y="248161"/>
                    <a:pt x="144913" y="295978"/>
                    <a:pt x="203918" y="295978"/>
                  </a:cubicBezTo>
                  <a:cubicBezTo>
                    <a:pt x="262922" y="295978"/>
                    <a:pt x="301138" y="249675"/>
                    <a:pt x="301138" y="194897"/>
                  </a:cubicBezTo>
                </a:path>
              </a:pathLst>
            </a:custGeom>
            <a:solidFill>
              <a:srgbClr val="AABE3C"/>
            </a:solidFill>
            <a:ln w="30559"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B3CBC172-16F4-7484-F07B-F11646020A56}"/>
                </a:ext>
              </a:extLst>
            </p:cNvPr>
            <p:cNvSpPr/>
            <p:nvPr/>
          </p:nvSpPr>
          <p:spPr>
            <a:xfrm>
              <a:off x="10202594" y="2497209"/>
              <a:ext cx="343939" cy="378597"/>
            </a:xfrm>
            <a:custGeom>
              <a:avLst/>
              <a:gdLst>
                <a:gd name="connsiteX0" fmla="*/ 0 w 343939"/>
                <a:gd name="connsiteY0" fmla="*/ 6961 h 378597"/>
                <a:gd name="connsiteX1" fmla="*/ 106392 w 343939"/>
                <a:gd name="connsiteY1" fmla="*/ 6961 h 378597"/>
                <a:gd name="connsiteX2" fmla="*/ 106392 w 343939"/>
                <a:gd name="connsiteY2" fmla="*/ 59619 h 378597"/>
                <a:gd name="connsiteX3" fmla="*/ 216452 w 343939"/>
                <a:gd name="connsiteY3" fmla="*/ 0 h 378597"/>
                <a:gd name="connsiteX4" fmla="*/ 343939 w 343939"/>
                <a:gd name="connsiteY4" fmla="*/ 138002 h 378597"/>
                <a:gd name="connsiteX5" fmla="*/ 343939 w 343939"/>
                <a:gd name="connsiteY5" fmla="*/ 378597 h 378597"/>
                <a:gd name="connsiteX6" fmla="*/ 237547 w 343939"/>
                <a:gd name="connsiteY6" fmla="*/ 378597 h 378597"/>
                <a:gd name="connsiteX7" fmla="*/ 237547 w 343939"/>
                <a:gd name="connsiteY7" fmla="*/ 171292 h 378597"/>
                <a:gd name="connsiteX8" fmla="*/ 173040 w 343939"/>
                <a:gd name="connsiteY8" fmla="*/ 95633 h 378597"/>
                <a:gd name="connsiteX9" fmla="*/ 106392 w 343939"/>
                <a:gd name="connsiteY9" fmla="*/ 171292 h 378597"/>
                <a:gd name="connsiteX10" fmla="*/ 106392 w 343939"/>
                <a:gd name="connsiteY10" fmla="*/ 378597 h 378597"/>
                <a:gd name="connsiteX11" fmla="*/ 0 w 343939"/>
                <a:gd name="connsiteY11" fmla="*/ 378597 h 378597"/>
                <a:gd name="connsiteX12" fmla="*/ 0 w 343939"/>
                <a:gd name="connsiteY12" fmla="*/ 7263 h 37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3939" h="378597">
                  <a:moveTo>
                    <a:pt x="0" y="6961"/>
                  </a:moveTo>
                  <a:lnTo>
                    <a:pt x="106392" y="6961"/>
                  </a:lnTo>
                  <a:lnTo>
                    <a:pt x="106392" y="59619"/>
                  </a:lnTo>
                  <a:cubicBezTo>
                    <a:pt x="130850" y="28448"/>
                    <a:pt x="162339" y="0"/>
                    <a:pt x="216452" y="0"/>
                  </a:cubicBezTo>
                  <a:cubicBezTo>
                    <a:pt x="296858" y="0"/>
                    <a:pt x="343939" y="52659"/>
                    <a:pt x="343939" y="138002"/>
                  </a:cubicBezTo>
                  <a:lnTo>
                    <a:pt x="343939" y="378597"/>
                  </a:lnTo>
                  <a:lnTo>
                    <a:pt x="237547" y="378597"/>
                  </a:lnTo>
                  <a:lnTo>
                    <a:pt x="237547" y="171292"/>
                  </a:lnTo>
                  <a:cubicBezTo>
                    <a:pt x="237547" y="121357"/>
                    <a:pt x="213701" y="95633"/>
                    <a:pt x="173040" y="95633"/>
                  </a:cubicBezTo>
                  <a:cubicBezTo>
                    <a:pt x="132378" y="95633"/>
                    <a:pt x="106392" y="121357"/>
                    <a:pt x="106392" y="171292"/>
                  </a:cubicBezTo>
                  <a:lnTo>
                    <a:pt x="106392" y="378597"/>
                  </a:lnTo>
                  <a:lnTo>
                    <a:pt x="0" y="378597"/>
                  </a:lnTo>
                  <a:lnTo>
                    <a:pt x="0" y="7263"/>
                  </a:lnTo>
                  <a:close/>
                </a:path>
              </a:pathLst>
            </a:custGeom>
            <a:solidFill>
              <a:schemeClr val="bg1"/>
            </a:solidFill>
            <a:ln w="30559"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B4AE9FB-0D0B-7390-420D-FF3569ADC800}"/>
                </a:ext>
              </a:extLst>
            </p:cNvPr>
            <p:cNvSpPr/>
            <p:nvPr/>
          </p:nvSpPr>
          <p:spPr>
            <a:xfrm>
              <a:off x="10588112" y="2498419"/>
              <a:ext cx="305112" cy="384044"/>
            </a:xfrm>
            <a:custGeom>
              <a:avLst/>
              <a:gdLst>
                <a:gd name="connsiteX0" fmla="*/ 0 w 305112"/>
                <a:gd name="connsiteY0" fmla="*/ 328057 h 384044"/>
                <a:gd name="connsiteX1" fmla="*/ 45553 w 305112"/>
                <a:gd name="connsiteY1" fmla="*/ 258754 h 384044"/>
                <a:gd name="connsiteX2" fmla="*/ 163868 w 305112"/>
                <a:gd name="connsiteY2" fmla="*/ 303241 h 384044"/>
                <a:gd name="connsiteX3" fmla="*/ 208809 w 305112"/>
                <a:gd name="connsiteY3" fmla="*/ 275399 h 384044"/>
                <a:gd name="connsiteX4" fmla="*/ 208809 w 305112"/>
                <a:gd name="connsiteY4" fmla="*/ 273885 h 384044"/>
                <a:gd name="connsiteX5" fmla="*/ 131156 w 305112"/>
                <a:gd name="connsiteY5" fmla="*/ 230911 h 384044"/>
                <a:gd name="connsiteX6" fmla="*/ 19261 w 305112"/>
                <a:gd name="connsiteY6" fmla="*/ 119238 h 384044"/>
                <a:gd name="connsiteX7" fmla="*/ 19261 w 305112"/>
                <a:gd name="connsiteY7" fmla="*/ 117725 h 384044"/>
                <a:gd name="connsiteX8" fmla="*/ 156531 w 305112"/>
                <a:gd name="connsiteY8" fmla="*/ 0 h 384044"/>
                <a:gd name="connsiteX9" fmla="*/ 296552 w 305112"/>
                <a:gd name="connsiteY9" fmla="*/ 42974 h 384044"/>
                <a:gd name="connsiteX10" fmla="*/ 255891 w 305112"/>
                <a:gd name="connsiteY10" fmla="*/ 115607 h 384044"/>
                <a:gd name="connsiteX11" fmla="*/ 154391 w 305112"/>
                <a:gd name="connsiteY11" fmla="*/ 81106 h 384044"/>
                <a:gd name="connsiteX12" fmla="*/ 115258 w 305112"/>
                <a:gd name="connsiteY12" fmla="*/ 106830 h 384044"/>
                <a:gd name="connsiteX13" fmla="*/ 115258 w 305112"/>
                <a:gd name="connsiteY13" fmla="*/ 108041 h 384044"/>
                <a:gd name="connsiteX14" fmla="*/ 191689 w 305112"/>
                <a:gd name="connsiteY14" fmla="*/ 152528 h 384044"/>
                <a:gd name="connsiteX15" fmla="*/ 305112 w 305112"/>
                <a:gd name="connsiteY15" fmla="*/ 262688 h 384044"/>
                <a:gd name="connsiteX16" fmla="*/ 305112 w 305112"/>
                <a:gd name="connsiteY16" fmla="*/ 264201 h 384044"/>
                <a:gd name="connsiteX17" fmla="*/ 161728 w 305112"/>
                <a:gd name="connsiteY17" fmla="*/ 384045 h 384044"/>
                <a:gd name="connsiteX18" fmla="*/ 611 w 305112"/>
                <a:gd name="connsiteY18" fmla="*/ 327755 h 3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5112" h="384044">
                  <a:moveTo>
                    <a:pt x="0" y="328057"/>
                  </a:moveTo>
                  <a:lnTo>
                    <a:pt x="45553" y="258754"/>
                  </a:lnTo>
                  <a:cubicBezTo>
                    <a:pt x="86214" y="287807"/>
                    <a:pt x="128710" y="303241"/>
                    <a:pt x="163868" y="303241"/>
                  </a:cubicBezTo>
                  <a:cubicBezTo>
                    <a:pt x="194746" y="303241"/>
                    <a:pt x="208809" y="292044"/>
                    <a:pt x="208809" y="275399"/>
                  </a:cubicBezTo>
                  <a:lnTo>
                    <a:pt x="208809" y="273885"/>
                  </a:lnTo>
                  <a:cubicBezTo>
                    <a:pt x="208809" y="251188"/>
                    <a:pt x="172428" y="243319"/>
                    <a:pt x="131156" y="230911"/>
                  </a:cubicBezTo>
                  <a:cubicBezTo>
                    <a:pt x="78571" y="215779"/>
                    <a:pt x="19261" y="191568"/>
                    <a:pt x="19261" y="119238"/>
                  </a:cubicBezTo>
                  <a:lnTo>
                    <a:pt x="19261" y="117725"/>
                  </a:lnTo>
                  <a:cubicBezTo>
                    <a:pt x="19261" y="42066"/>
                    <a:pt x="81017" y="0"/>
                    <a:pt x="156531" y="0"/>
                  </a:cubicBezTo>
                  <a:cubicBezTo>
                    <a:pt x="204223" y="0"/>
                    <a:pt x="255891" y="16040"/>
                    <a:pt x="296552" y="42974"/>
                  </a:cubicBezTo>
                  <a:lnTo>
                    <a:pt x="255891" y="115607"/>
                  </a:lnTo>
                  <a:cubicBezTo>
                    <a:pt x="218898" y="94120"/>
                    <a:pt x="181600" y="81106"/>
                    <a:pt x="154391" y="81106"/>
                  </a:cubicBezTo>
                  <a:cubicBezTo>
                    <a:pt x="128404" y="81106"/>
                    <a:pt x="115258" y="92304"/>
                    <a:pt x="115258" y="106830"/>
                  </a:cubicBezTo>
                  <a:lnTo>
                    <a:pt x="115258" y="108041"/>
                  </a:lnTo>
                  <a:cubicBezTo>
                    <a:pt x="115258" y="128923"/>
                    <a:pt x="151028" y="138607"/>
                    <a:pt x="191689" y="152528"/>
                  </a:cubicBezTo>
                  <a:cubicBezTo>
                    <a:pt x="244273" y="169779"/>
                    <a:pt x="305112" y="194897"/>
                    <a:pt x="305112" y="262688"/>
                  </a:cubicBezTo>
                  <a:lnTo>
                    <a:pt x="305112" y="264201"/>
                  </a:lnTo>
                  <a:cubicBezTo>
                    <a:pt x="305112" y="346518"/>
                    <a:pt x="242745" y="384045"/>
                    <a:pt x="161728" y="384045"/>
                  </a:cubicBezTo>
                  <a:cubicBezTo>
                    <a:pt x="109143" y="384045"/>
                    <a:pt x="50444" y="366795"/>
                    <a:pt x="611" y="327755"/>
                  </a:cubicBezTo>
                </a:path>
              </a:pathLst>
            </a:custGeom>
            <a:solidFill>
              <a:schemeClr val="bg1"/>
            </a:solidFill>
            <a:ln w="30559"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9E9D16D7-46D0-4A4D-96F8-EB31F560EB81}"/>
                </a:ext>
              </a:extLst>
            </p:cNvPr>
            <p:cNvSpPr/>
            <p:nvPr/>
          </p:nvSpPr>
          <p:spPr>
            <a:xfrm>
              <a:off x="10947949" y="2369799"/>
              <a:ext cx="343939" cy="506006"/>
            </a:xfrm>
            <a:custGeom>
              <a:avLst/>
              <a:gdLst>
                <a:gd name="connsiteX0" fmla="*/ 0 w 343939"/>
                <a:gd name="connsiteY0" fmla="*/ 0 h 506006"/>
                <a:gd name="connsiteX1" fmla="*/ 106392 w 343939"/>
                <a:gd name="connsiteY1" fmla="*/ 0 h 506006"/>
                <a:gd name="connsiteX2" fmla="*/ 106392 w 343939"/>
                <a:gd name="connsiteY2" fmla="*/ 187029 h 506006"/>
                <a:gd name="connsiteX3" fmla="*/ 216452 w 343939"/>
                <a:gd name="connsiteY3" fmla="*/ 127410 h 506006"/>
                <a:gd name="connsiteX4" fmla="*/ 343939 w 343939"/>
                <a:gd name="connsiteY4" fmla="*/ 265412 h 506006"/>
                <a:gd name="connsiteX5" fmla="*/ 343939 w 343939"/>
                <a:gd name="connsiteY5" fmla="*/ 506007 h 506006"/>
                <a:gd name="connsiteX6" fmla="*/ 237547 w 343939"/>
                <a:gd name="connsiteY6" fmla="*/ 506007 h 506006"/>
                <a:gd name="connsiteX7" fmla="*/ 237547 w 343939"/>
                <a:gd name="connsiteY7" fmla="*/ 298702 h 506006"/>
                <a:gd name="connsiteX8" fmla="*/ 173039 w 343939"/>
                <a:gd name="connsiteY8" fmla="*/ 223043 h 506006"/>
                <a:gd name="connsiteX9" fmla="*/ 106392 w 343939"/>
                <a:gd name="connsiteY9" fmla="*/ 298702 h 506006"/>
                <a:gd name="connsiteX10" fmla="*/ 106392 w 343939"/>
                <a:gd name="connsiteY10" fmla="*/ 506007 h 506006"/>
                <a:gd name="connsiteX11" fmla="*/ 0 w 343939"/>
                <a:gd name="connsiteY11" fmla="*/ 506007 h 506006"/>
                <a:gd name="connsiteX12" fmla="*/ 0 w 343939"/>
                <a:gd name="connsiteY12" fmla="*/ 0 h 50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3939" h="506006">
                  <a:moveTo>
                    <a:pt x="0" y="0"/>
                  </a:moveTo>
                  <a:lnTo>
                    <a:pt x="106392" y="0"/>
                  </a:lnTo>
                  <a:lnTo>
                    <a:pt x="106392" y="187029"/>
                  </a:lnTo>
                  <a:cubicBezTo>
                    <a:pt x="130850" y="155857"/>
                    <a:pt x="162339" y="127410"/>
                    <a:pt x="216452" y="127410"/>
                  </a:cubicBezTo>
                  <a:cubicBezTo>
                    <a:pt x="296858" y="127410"/>
                    <a:pt x="343939" y="180068"/>
                    <a:pt x="343939" y="265412"/>
                  </a:cubicBezTo>
                  <a:lnTo>
                    <a:pt x="343939" y="506007"/>
                  </a:lnTo>
                  <a:lnTo>
                    <a:pt x="237547" y="506007"/>
                  </a:lnTo>
                  <a:lnTo>
                    <a:pt x="237547" y="298702"/>
                  </a:lnTo>
                  <a:cubicBezTo>
                    <a:pt x="237547" y="248767"/>
                    <a:pt x="213701" y="223043"/>
                    <a:pt x="173039" y="223043"/>
                  </a:cubicBezTo>
                  <a:cubicBezTo>
                    <a:pt x="132378" y="223043"/>
                    <a:pt x="106392" y="248767"/>
                    <a:pt x="106392" y="298702"/>
                  </a:cubicBezTo>
                  <a:lnTo>
                    <a:pt x="106392" y="506007"/>
                  </a:lnTo>
                  <a:lnTo>
                    <a:pt x="0" y="506007"/>
                  </a:lnTo>
                  <a:lnTo>
                    <a:pt x="0" y="0"/>
                  </a:lnTo>
                  <a:close/>
                </a:path>
              </a:pathLst>
            </a:custGeom>
            <a:solidFill>
              <a:schemeClr val="bg1"/>
            </a:solidFill>
            <a:ln w="30559"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416B84BC-0F61-0105-A26A-FC25CABD7BFD}"/>
                </a:ext>
              </a:extLst>
            </p:cNvPr>
            <p:cNvSpPr/>
            <p:nvPr/>
          </p:nvSpPr>
          <p:spPr>
            <a:xfrm>
              <a:off x="11344778" y="2497209"/>
              <a:ext cx="406001" cy="386768"/>
            </a:xfrm>
            <a:custGeom>
              <a:avLst/>
              <a:gdLst>
                <a:gd name="connsiteX0" fmla="*/ 0 w 406001"/>
                <a:gd name="connsiteY0" fmla="*/ 194897 h 386768"/>
                <a:gd name="connsiteX1" fmla="*/ 0 w 406001"/>
                <a:gd name="connsiteY1" fmla="*/ 193384 h 386768"/>
                <a:gd name="connsiteX2" fmla="*/ 203612 w 406001"/>
                <a:gd name="connsiteY2" fmla="*/ 0 h 386768"/>
                <a:gd name="connsiteX3" fmla="*/ 406001 w 406001"/>
                <a:gd name="connsiteY3" fmla="*/ 191871 h 386768"/>
                <a:gd name="connsiteX4" fmla="*/ 406001 w 406001"/>
                <a:gd name="connsiteY4" fmla="*/ 193384 h 386768"/>
                <a:gd name="connsiteX5" fmla="*/ 202389 w 406001"/>
                <a:gd name="connsiteY5" fmla="*/ 386769 h 386768"/>
                <a:gd name="connsiteX6" fmla="*/ 0 w 406001"/>
                <a:gd name="connsiteY6" fmla="*/ 194897 h 386768"/>
                <a:gd name="connsiteX7" fmla="*/ 301138 w 406001"/>
                <a:gd name="connsiteY7" fmla="*/ 194897 h 386768"/>
                <a:gd name="connsiteX8" fmla="*/ 301138 w 406001"/>
                <a:gd name="connsiteY8" fmla="*/ 193384 h 386768"/>
                <a:gd name="connsiteX9" fmla="*/ 202389 w 406001"/>
                <a:gd name="connsiteY9" fmla="*/ 90791 h 386768"/>
                <a:gd name="connsiteX10" fmla="*/ 105169 w 406001"/>
                <a:gd name="connsiteY10" fmla="*/ 191871 h 386768"/>
                <a:gd name="connsiteX11" fmla="*/ 105169 w 406001"/>
                <a:gd name="connsiteY11" fmla="*/ 193384 h 386768"/>
                <a:gd name="connsiteX12" fmla="*/ 203918 w 406001"/>
                <a:gd name="connsiteY12" fmla="*/ 295978 h 386768"/>
                <a:gd name="connsiteX13" fmla="*/ 301138 w 406001"/>
                <a:gd name="connsiteY13"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6001" h="386768">
                  <a:moveTo>
                    <a:pt x="0" y="194897"/>
                  </a:moveTo>
                  <a:lnTo>
                    <a:pt x="0" y="193384"/>
                  </a:lnTo>
                  <a:cubicBezTo>
                    <a:pt x="0" y="86554"/>
                    <a:pt x="86825" y="0"/>
                    <a:pt x="203612" y="0"/>
                  </a:cubicBezTo>
                  <a:cubicBezTo>
                    <a:pt x="320398" y="0"/>
                    <a:pt x="406001" y="85343"/>
                    <a:pt x="406001" y="191871"/>
                  </a:cubicBezTo>
                  <a:lnTo>
                    <a:pt x="406001" y="193384"/>
                  </a:lnTo>
                  <a:cubicBezTo>
                    <a:pt x="406001" y="300215"/>
                    <a:pt x="319176" y="386769"/>
                    <a:pt x="202389" y="386769"/>
                  </a:cubicBezTo>
                  <a:cubicBezTo>
                    <a:pt x="85603" y="386769"/>
                    <a:pt x="0" y="301425"/>
                    <a:pt x="0" y="194897"/>
                  </a:cubicBezTo>
                  <a:moveTo>
                    <a:pt x="301138" y="194897"/>
                  </a:moveTo>
                  <a:lnTo>
                    <a:pt x="301138" y="193384"/>
                  </a:lnTo>
                  <a:cubicBezTo>
                    <a:pt x="301138" y="138607"/>
                    <a:pt x="261088" y="90791"/>
                    <a:pt x="202389" y="90791"/>
                  </a:cubicBezTo>
                  <a:cubicBezTo>
                    <a:pt x="143690" y="90791"/>
                    <a:pt x="105169" y="137397"/>
                    <a:pt x="105169" y="191871"/>
                  </a:cubicBezTo>
                  <a:lnTo>
                    <a:pt x="105169" y="193384"/>
                  </a:lnTo>
                  <a:cubicBezTo>
                    <a:pt x="105169" y="248161"/>
                    <a:pt x="144913" y="295978"/>
                    <a:pt x="203918" y="295978"/>
                  </a:cubicBezTo>
                  <a:cubicBezTo>
                    <a:pt x="262923" y="295978"/>
                    <a:pt x="301138" y="249675"/>
                    <a:pt x="301138" y="194897"/>
                  </a:cubicBezTo>
                </a:path>
              </a:pathLst>
            </a:custGeom>
            <a:solidFill>
              <a:schemeClr val="bg1"/>
            </a:solidFill>
            <a:ln w="30559"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CCD2D6D0-C36B-885C-3380-D1671E0B2E6E}"/>
                </a:ext>
              </a:extLst>
            </p:cNvPr>
            <p:cNvSpPr/>
            <p:nvPr/>
          </p:nvSpPr>
          <p:spPr>
            <a:xfrm>
              <a:off x="11779212" y="2408839"/>
              <a:ext cx="239687" cy="472717"/>
            </a:xfrm>
            <a:custGeom>
              <a:avLst/>
              <a:gdLst>
                <a:gd name="connsiteX0" fmla="*/ 44941 w 239687"/>
                <a:gd name="connsiteY0" fmla="*/ 361347 h 472717"/>
                <a:gd name="connsiteX1" fmla="*/ 44941 w 239687"/>
                <a:gd name="connsiteY1" fmla="*/ 185213 h 472717"/>
                <a:gd name="connsiteX2" fmla="*/ 0 w 239687"/>
                <a:gd name="connsiteY2" fmla="*/ 185213 h 472717"/>
                <a:gd name="connsiteX3" fmla="*/ 0 w 239687"/>
                <a:gd name="connsiteY3" fmla="*/ 95028 h 472717"/>
                <a:gd name="connsiteX4" fmla="*/ 44941 w 239687"/>
                <a:gd name="connsiteY4" fmla="*/ 95028 h 472717"/>
                <a:gd name="connsiteX5" fmla="*/ 44941 w 239687"/>
                <a:gd name="connsiteY5" fmla="*/ 0 h 472717"/>
                <a:gd name="connsiteX6" fmla="*/ 151333 w 239687"/>
                <a:gd name="connsiteY6" fmla="*/ 0 h 472717"/>
                <a:gd name="connsiteX7" fmla="*/ 151333 w 239687"/>
                <a:gd name="connsiteY7" fmla="*/ 95028 h 472717"/>
                <a:gd name="connsiteX8" fmla="*/ 239687 w 239687"/>
                <a:gd name="connsiteY8" fmla="*/ 95028 h 472717"/>
                <a:gd name="connsiteX9" fmla="*/ 239687 w 239687"/>
                <a:gd name="connsiteY9" fmla="*/ 185213 h 472717"/>
                <a:gd name="connsiteX10" fmla="*/ 151333 w 239687"/>
                <a:gd name="connsiteY10" fmla="*/ 185213 h 472717"/>
                <a:gd name="connsiteX11" fmla="*/ 151333 w 239687"/>
                <a:gd name="connsiteY11" fmla="*/ 343794 h 472717"/>
                <a:gd name="connsiteX12" fmla="*/ 185574 w 239687"/>
                <a:gd name="connsiteY12" fmla="*/ 379808 h 472717"/>
                <a:gd name="connsiteX13" fmla="*/ 238159 w 239687"/>
                <a:gd name="connsiteY13" fmla="*/ 366795 h 472717"/>
                <a:gd name="connsiteX14" fmla="*/ 238159 w 239687"/>
                <a:gd name="connsiteY14" fmla="*/ 451230 h 472717"/>
                <a:gd name="connsiteX15" fmla="*/ 154085 w 239687"/>
                <a:gd name="connsiteY15" fmla="*/ 472717 h 472717"/>
                <a:gd name="connsiteX16" fmla="*/ 44941 w 239687"/>
                <a:gd name="connsiteY16" fmla="*/ 361044 h 47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9687" h="472717">
                  <a:moveTo>
                    <a:pt x="44941" y="361347"/>
                  </a:moveTo>
                  <a:lnTo>
                    <a:pt x="44941" y="185213"/>
                  </a:lnTo>
                  <a:lnTo>
                    <a:pt x="0" y="185213"/>
                  </a:lnTo>
                  <a:lnTo>
                    <a:pt x="0" y="95028"/>
                  </a:lnTo>
                  <a:lnTo>
                    <a:pt x="44941" y="95028"/>
                  </a:lnTo>
                  <a:lnTo>
                    <a:pt x="44941" y="0"/>
                  </a:lnTo>
                  <a:lnTo>
                    <a:pt x="151333" y="0"/>
                  </a:lnTo>
                  <a:lnTo>
                    <a:pt x="151333" y="95028"/>
                  </a:lnTo>
                  <a:lnTo>
                    <a:pt x="239687" y="95028"/>
                  </a:lnTo>
                  <a:lnTo>
                    <a:pt x="239687" y="185213"/>
                  </a:lnTo>
                  <a:lnTo>
                    <a:pt x="151333" y="185213"/>
                  </a:lnTo>
                  <a:lnTo>
                    <a:pt x="151333" y="343794"/>
                  </a:lnTo>
                  <a:cubicBezTo>
                    <a:pt x="151333" y="368005"/>
                    <a:pt x="161728" y="379808"/>
                    <a:pt x="185574" y="379808"/>
                  </a:cubicBezTo>
                  <a:cubicBezTo>
                    <a:pt x="205140" y="379808"/>
                    <a:pt x="222567" y="374966"/>
                    <a:pt x="238159" y="366795"/>
                  </a:cubicBezTo>
                  <a:lnTo>
                    <a:pt x="238159" y="451230"/>
                  </a:lnTo>
                  <a:cubicBezTo>
                    <a:pt x="215841" y="464243"/>
                    <a:pt x="189854" y="472717"/>
                    <a:pt x="154085" y="472717"/>
                  </a:cubicBezTo>
                  <a:cubicBezTo>
                    <a:pt x="88965" y="472717"/>
                    <a:pt x="44941" y="446993"/>
                    <a:pt x="44941" y="361044"/>
                  </a:cubicBezTo>
                </a:path>
              </a:pathLst>
            </a:custGeom>
            <a:solidFill>
              <a:schemeClr val="bg1"/>
            </a:solidFill>
            <a:ln w="30559"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03892B14-2B20-0227-A773-4110D4A8FF9B}"/>
                </a:ext>
              </a:extLst>
            </p:cNvPr>
            <p:cNvSpPr/>
            <p:nvPr/>
          </p:nvSpPr>
          <p:spPr>
            <a:xfrm>
              <a:off x="8652575" y="3100059"/>
              <a:ext cx="348830" cy="386768"/>
            </a:xfrm>
            <a:custGeom>
              <a:avLst/>
              <a:gdLst>
                <a:gd name="connsiteX0" fmla="*/ 306 w 348830"/>
                <a:gd name="connsiteY0" fmla="*/ 194897 h 386768"/>
                <a:gd name="connsiteX1" fmla="*/ 306 w 348830"/>
                <a:gd name="connsiteY1" fmla="*/ 193384 h 386768"/>
                <a:gd name="connsiteX2" fmla="*/ 196886 w 348830"/>
                <a:gd name="connsiteY2" fmla="*/ 0 h 386768"/>
                <a:gd name="connsiteX3" fmla="*/ 346691 w 348830"/>
                <a:gd name="connsiteY3" fmla="*/ 62343 h 386768"/>
                <a:gd name="connsiteX4" fmla="*/ 281572 w 348830"/>
                <a:gd name="connsiteY4" fmla="*/ 131647 h 386768"/>
                <a:gd name="connsiteX5" fmla="*/ 196275 w 348830"/>
                <a:gd name="connsiteY5" fmla="*/ 90791 h 386768"/>
                <a:gd name="connsiteX6" fmla="*/ 105169 w 348830"/>
                <a:gd name="connsiteY6" fmla="*/ 191871 h 386768"/>
                <a:gd name="connsiteX7" fmla="*/ 105169 w 348830"/>
                <a:gd name="connsiteY7" fmla="*/ 193384 h 386768"/>
                <a:gd name="connsiteX8" fmla="*/ 200249 w 348830"/>
                <a:gd name="connsiteY8" fmla="*/ 295978 h 386768"/>
                <a:gd name="connsiteX9" fmla="*/ 286463 w 348830"/>
                <a:gd name="connsiteY9" fmla="*/ 256635 h 386768"/>
                <a:gd name="connsiteX10" fmla="*/ 348831 w 348830"/>
                <a:gd name="connsiteY10" fmla="*/ 318978 h 386768"/>
                <a:gd name="connsiteX11" fmla="*/ 195358 w 348830"/>
                <a:gd name="connsiteY11" fmla="*/ 386768 h 386768"/>
                <a:gd name="connsiteX12" fmla="*/ 0 w 348830"/>
                <a:gd name="connsiteY12" fmla="*/ 194897 h 3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8830" h="386768">
                  <a:moveTo>
                    <a:pt x="306" y="194897"/>
                  </a:moveTo>
                  <a:lnTo>
                    <a:pt x="306" y="193384"/>
                  </a:lnTo>
                  <a:cubicBezTo>
                    <a:pt x="306" y="87462"/>
                    <a:pt x="82240" y="0"/>
                    <a:pt x="196886" y="0"/>
                  </a:cubicBezTo>
                  <a:cubicBezTo>
                    <a:pt x="267508" y="0"/>
                    <a:pt x="311838" y="23606"/>
                    <a:pt x="346691" y="62343"/>
                  </a:cubicBezTo>
                  <a:lnTo>
                    <a:pt x="281572" y="131647"/>
                  </a:lnTo>
                  <a:cubicBezTo>
                    <a:pt x="257725" y="106830"/>
                    <a:pt x="233879" y="90791"/>
                    <a:pt x="196275" y="90791"/>
                  </a:cubicBezTo>
                  <a:cubicBezTo>
                    <a:pt x="143079" y="90791"/>
                    <a:pt x="105169" y="137397"/>
                    <a:pt x="105169" y="191871"/>
                  </a:cubicBezTo>
                  <a:lnTo>
                    <a:pt x="105169" y="193384"/>
                  </a:lnTo>
                  <a:cubicBezTo>
                    <a:pt x="105169" y="250280"/>
                    <a:pt x="142162" y="295978"/>
                    <a:pt x="200249" y="295978"/>
                  </a:cubicBezTo>
                  <a:cubicBezTo>
                    <a:pt x="236019" y="295978"/>
                    <a:pt x="260477" y="280846"/>
                    <a:pt x="286463" y="256635"/>
                  </a:cubicBezTo>
                  <a:lnTo>
                    <a:pt x="348831" y="318978"/>
                  </a:lnTo>
                  <a:cubicBezTo>
                    <a:pt x="312450" y="358321"/>
                    <a:pt x="270260" y="386768"/>
                    <a:pt x="195358" y="386768"/>
                  </a:cubicBezTo>
                  <a:cubicBezTo>
                    <a:pt x="82545" y="386768"/>
                    <a:pt x="0" y="300820"/>
                    <a:pt x="0" y="194897"/>
                  </a:cubicBezTo>
                </a:path>
              </a:pathLst>
            </a:custGeom>
            <a:solidFill>
              <a:schemeClr val="bg1"/>
            </a:solidFill>
            <a:ln w="30559"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672561C6-3D66-78CD-4E42-C61E1896E14B}"/>
                </a:ext>
              </a:extLst>
            </p:cNvPr>
            <p:cNvSpPr/>
            <p:nvPr/>
          </p:nvSpPr>
          <p:spPr>
            <a:xfrm>
              <a:off x="9027392" y="3102783"/>
              <a:ext cx="345467" cy="382531"/>
            </a:xfrm>
            <a:custGeom>
              <a:avLst/>
              <a:gdLst>
                <a:gd name="connsiteX0" fmla="*/ 0 w 345467"/>
                <a:gd name="connsiteY0" fmla="*/ 269346 h 382531"/>
                <a:gd name="connsiteX1" fmla="*/ 0 w 345467"/>
                <a:gd name="connsiteY1" fmla="*/ 268135 h 382531"/>
                <a:gd name="connsiteX2" fmla="*/ 151333 w 345467"/>
                <a:gd name="connsiteY2" fmla="*/ 149502 h 382531"/>
                <a:gd name="connsiteX3" fmla="*/ 243051 w 345467"/>
                <a:gd name="connsiteY3" fmla="*/ 164634 h 382531"/>
                <a:gd name="connsiteX4" fmla="*/ 243051 w 345467"/>
                <a:gd name="connsiteY4" fmla="*/ 158278 h 382531"/>
                <a:gd name="connsiteX5" fmla="*/ 162645 w 345467"/>
                <a:gd name="connsiteY5" fmla="*/ 90488 h 382531"/>
                <a:gd name="connsiteX6" fmla="*/ 59005 w 345467"/>
                <a:gd name="connsiteY6" fmla="*/ 110462 h 382531"/>
                <a:gd name="connsiteX7" fmla="*/ 32407 w 345467"/>
                <a:gd name="connsiteY7" fmla="*/ 29961 h 382531"/>
                <a:gd name="connsiteX8" fmla="*/ 177931 w 345467"/>
                <a:gd name="connsiteY8" fmla="*/ 0 h 382531"/>
                <a:gd name="connsiteX9" fmla="*/ 304807 w 345467"/>
                <a:gd name="connsiteY9" fmla="*/ 41461 h 382531"/>
                <a:gd name="connsiteX10" fmla="*/ 345468 w 345467"/>
                <a:gd name="connsiteY10" fmla="*/ 160094 h 382531"/>
                <a:gd name="connsiteX11" fmla="*/ 345468 w 345467"/>
                <a:gd name="connsiteY11" fmla="*/ 375571 h 382531"/>
                <a:gd name="connsiteX12" fmla="*/ 242439 w 345467"/>
                <a:gd name="connsiteY12" fmla="*/ 375571 h 382531"/>
                <a:gd name="connsiteX13" fmla="*/ 242439 w 345467"/>
                <a:gd name="connsiteY13" fmla="*/ 335320 h 382531"/>
                <a:gd name="connsiteX14" fmla="*/ 129015 w 345467"/>
                <a:gd name="connsiteY14" fmla="*/ 382532 h 382531"/>
                <a:gd name="connsiteX15" fmla="*/ 306 w 345467"/>
                <a:gd name="connsiteY15" fmla="*/ 268741 h 382531"/>
                <a:gd name="connsiteX16" fmla="*/ 244579 w 345467"/>
                <a:gd name="connsiteY16" fmla="*/ 244530 h 382531"/>
                <a:gd name="connsiteX17" fmla="*/ 244579 w 345467"/>
                <a:gd name="connsiteY17" fmla="*/ 225766 h 382531"/>
                <a:gd name="connsiteX18" fmla="*/ 176709 w 345467"/>
                <a:gd name="connsiteY18" fmla="*/ 211845 h 382531"/>
                <a:gd name="connsiteX19" fmla="*/ 103335 w 345467"/>
                <a:gd name="connsiteY19" fmla="*/ 262990 h 382531"/>
                <a:gd name="connsiteX20" fmla="*/ 103335 w 345467"/>
                <a:gd name="connsiteY20" fmla="*/ 264504 h 382531"/>
                <a:gd name="connsiteX21" fmla="*/ 161422 w 345467"/>
                <a:gd name="connsiteY21" fmla="*/ 309596 h 382531"/>
                <a:gd name="connsiteX22" fmla="*/ 244579 w 345467"/>
                <a:gd name="connsiteY22" fmla="*/ 244530 h 38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5467" h="382531">
                  <a:moveTo>
                    <a:pt x="0" y="269346"/>
                  </a:moveTo>
                  <a:lnTo>
                    <a:pt x="0" y="268135"/>
                  </a:lnTo>
                  <a:cubicBezTo>
                    <a:pt x="0" y="187029"/>
                    <a:pt x="62368" y="149502"/>
                    <a:pt x="151333" y="149502"/>
                  </a:cubicBezTo>
                  <a:cubicBezTo>
                    <a:pt x="189243" y="149502"/>
                    <a:pt x="216452" y="155857"/>
                    <a:pt x="243051" y="164634"/>
                  </a:cubicBezTo>
                  <a:lnTo>
                    <a:pt x="243051" y="158278"/>
                  </a:lnTo>
                  <a:cubicBezTo>
                    <a:pt x="243051" y="114699"/>
                    <a:pt x="215841" y="90488"/>
                    <a:pt x="162645" y="90488"/>
                  </a:cubicBezTo>
                  <a:cubicBezTo>
                    <a:pt x="121984" y="90488"/>
                    <a:pt x="93246" y="98054"/>
                    <a:pt x="59005" y="110462"/>
                  </a:cubicBezTo>
                  <a:lnTo>
                    <a:pt x="32407" y="29961"/>
                  </a:lnTo>
                  <a:cubicBezTo>
                    <a:pt x="73680" y="11803"/>
                    <a:pt x="114341" y="0"/>
                    <a:pt x="177931" y="0"/>
                  </a:cubicBezTo>
                  <a:cubicBezTo>
                    <a:pt x="236019" y="0"/>
                    <a:pt x="278209" y="15132"/>
                    <a:pt x="304807" y="41461"/>
                  </a:cubicBezTo>
                  <a:cubicBezTo>
                    <a:pt x="332933" y="69304"/>
                    <a:pt x="345468" y="110159"/>
                    <a:pt x="345468" y="160094"/>
                  </a:cubicBezTo>
                  <a:lnTo>
                    <a:pt x="345468" y="375571"/>
                  </a:lnTo>
                  <a:lnTo>
                    <a:pt x="242439" y="375571"/>
                  </a:lnTo>
                  <a:lnTo>
                    <a:pt x="242439" y="335320"/>
                  </a:lnTo>
                  <a:cubicBezTo>
                    <a:pt x="216452" y="363768"/>
                    <a:pt x="180683" y="382532"/>
                    <a:pt x="129015" y="382532"/>
                  </a:cubicBezTo>
                  <a:cubicBezTo>
                    <a:pt x="58393" y="382532"/>
                    <a:pt x="306" y="342281"/>
                    <a:pt x="306" y="268741"/>
                  </a:cubicBezTo>
                  <a:moveTo>
                    <a:pt x="244579" y="244530"/>
                  </a:moveTo>
                  <a:lnTo>
                    <a:pt x="244579" y="225766"/>
                  </a:lnTo>
                  <a:cubicBezTo>
                    <a:pt x="226541" y="217595"/>
                    <a:pt x="202389" y="211845"/>
                    <a:pt x="176709" y="211845"/>
                  </a:cubicBezTo>
                  <a:cubicBezTo>
                    <a:pt x="131156" y="211845"/>
                    <a:pt x="103335" y="230003"/>
                    <a:pt x="103335" y="262990"/>
                  </a:cubicBezTo>
                  <a:lnTo>
                    <a:pt x="103335" y="264504"/>
                  </a:lnTo>
                  <a:cubicBezTo>
                    <a:pt x="103335" y="292951"/>
                    <a:pt x="127181" y="309596"/>
                    <a:pt x="161422" y="309596"/>
                  </a:cubicBezTo>
                  <a:cubicBezTo>
                    <a:pt x="211255" y="309596"/>
                    <a:pt x="244579" y="282662"/>
                    <a:pt x="244579" y="244530"/>
                  </a:cubicBezTo>
                </a:path>
              </a:pathLst>
            </a:custGeom>
            <a:solidFill>
              <a:schemeClr val="bg1"/>
            </a:solidFill>
            <a:ln w="30559"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DABE94E1-47BC-1A57-895E-95638526F4BF}"/>
                </a:ext>
              </a:extLst>
            </p:cNvPr>
            <p:cNvSpPr/>
            <p:nvPr/>
          </p:nvSpPr>
          <p:spPr>
            <a:xfrm>
              <a:off x="9412298" y="3011992"/>
              <a:ext cx="239687" cy="472717"/>
            </a:xfrm>
            <a:custGeom>
              <a:avLst/>
              <a:gdLst>
                <a:gd name="connsiteX0" fmla="*/ 44941 w 239687"/>
                <a:gd name="connsiteY0" fmla="*/ 361347 h 472717"/>
                <a:gd name="connsiteX1" fmla="*/ 44941 w 239687"/>
                <a:gd name="connsiteY1" fmla="*/ 185213 h 472717"/>
                <a:gd name="connsiteX2" fmla="*/ 0 w 239687"/>
                <a:gd name="connsiteY2" fmla="*/ 185213 h 472717"/>
                <a:gd name="connsiteX3" fmla="*/ 0 w 239687"/>
                <a:gd name="connsiteY3" fmla="*/ 95028 h 472717"/>
                <a:gd name="connsiteX4" fmla="*/ 44941 w 239687"/>
                <a:gd name="connsiteY4" fmla="*/ 95028 h 472717"/>
                <a:gd name="connsiteX5" fmla="*/ 44941 w 239687"/>
                <a:gd name="connsiteY5" fmla="*/ 0 h 472717"/>
                <a:gd name="connsiteX6" fmla="*/ 151333 w 239687"/>
                <a:gd name="connsiteY6" fmla="*/ 0 h 472717"/>
                <a:gd name="connsiteX7" fmla="*/ 151333 w 239687"/>
                <a:gd name="connsiteY7" fmla="*/ 95028 h 472717"/>
                <a:gd name="connsiteX8" fmla="*/ 239687 w 239687"/>
                <a:gd name="connsiteY8" fmla="*/ 95028 h 472717"/>
                <a:gd name="connsiteX9" fmla="*/ 239687 w 239687"/>
                <a:gd name="connsiteY9" fmla="*/ 185213 h 472717"/>
                <a:gd name="connsiteX10" fmla="*/ 151333 w 239687"/>
                <a:gd name="connsiteY10" fmla="*/ 185213 h 472717"/>
                <a:gd name="connsiteX11" fmla="*/ 151333 w 239687"/>
                <a:gd name="connsiteY11" fmla="*/ 343794 h 472717"/>
                <a:gd name="connsiteX12" fmla="*/ 185574 w 239687"/>
                <a:gd name="connsiteY12" fmla="*/ 379808 h 472717"/>
                <a:gd name="connsiteX13" fmla="*/ 238159 w 239687"/>
                <a:gd name="connsiteY13" fmla="*/ 366795 h 472717"/>
                <a:gd name="connsiteX14" fmla="*/ 238159 w 239687"/>
                <a:gd name="connsiteY14" fmla="*/ 451230 h 472717"/>
                <a:gd name="connsiteX15" fmla="*/ 154085 w 239687"/>
                <a:gd name="connsiteY15" fmla="*/ 472717 h 472717"/>
                <a:gd name="connsiteX16" fmla="*/ 44941 w 239687"/>
                <a:gd name="connsiteY16" fmla="*/ 361044 h 47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9687" h="472717">
                  <a:moveTo>
                    <a:pt x="44941" y="361347"/>
                  </a:moveTo>
                  <a:lnTo>
                    <a:pt x="44941" y="185213"/>
                  </a:lnTo>
                  <a:lnTo>
                    <a:pt x="0" y="185213"/>
                  </a:lnTo>
                  <a:lnTo>
                    <a:pt x="0" y="95028"/>
                  </a:lnTo>
                  <a:lnTo>
                    <a:pt x="44941" y="95028"/>
                  </a:lnTo>
                  <a:lnTo>
                    <a:pt x="44941" y="0"/>
                  </a:lnTo>
                  <a:lnTo>
                    <a:pt x="151333" y="0"/>
                  </a:lnTo>
                  <a:lnTo>
                    <a:pt x="151333" y="95028"/>
                  </a:lnTo>
                  <a:lnTo>
                    <a:pt x="239687" y="95028"/>
                  </a:lnTo>
                  <a:lnTo>
                    <a:pt x="239687" y="185213"/>
                  </a:lnTo>
                  <a:lnTo>
                    <a:pt x="151333" y="185213"/>
                  </a:lnTo>
                  <a:lnTo>
                    <a:pt x="151333" y="343794"/>
                  </a:lnTo>
                  <a:cubicBezTo>
                    <a:pt x="151333" y="368005"/>
                    <a:pt x="161728" y="379808"/>
                    <a:pt x="185574" y="379808"/>
                  </a:cubicBezTo>
                  <a:cubicBezTo>
                    <a:pt x="205141" y="379808"/>
                    <a:pt x="222567" y="374966"/>
                    <a:pt x="238159" y="366795"/>
                  </a:cubicBezTo>
                  <a:lnTo>
                    <a:pt x="238159" y="451230"/>
                  </a:lnTo>
                  <a:cubicBezTo>
                    <a:pt x="215841" y="464243"/>
                    <a:pt x="189854" y="472717"/>
                    <a:pt x="154085" y="472717"/>
                  </a:cubicBezTo>
                  <a:cubicBezTo>
                    <a:pt x="88965" y="472717"/>
                    <a:pt x="44941" y="446993"/>
                    <a:pt x="44941" y="361044"/>
                  </a:cubicBezTo>
                </a:path>
              </a:pathLst>
            </a:custGeom>
            <a:solidFill>
              <a:schemeClr val="bg1"/>
            </a:solidFill>
            <a:ln w="30559"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1D638CE9-C70A-38D0-8968-F5794649C924}"/>
                </a:ext>
              </a:extLst>
            </p:cNvPr>
            <p:cNvSpPr/>
            <p:nvPr/>
          </p:nvSpPr>
          <p:spPr>
            <a:xfrm>
              <a:off x="9686838" y="3102783"/>
              <a:ext cx="345467" cy="382531"/>
            </a:xfrm>
            <a:custGeom>
              <a:avLst/>
              <a:gdLst>
                <a:gd name="connsiteX0" fmla="*/ 0 w 345467"/>
                <a:gd name="connsiteY0" fmla="*/ 269346 h 382531"/>
                <a:gd name="connsiteX1" fmla="*/ 0 w 345467"/>
                <a:gd name="connsiteY1" fmla="*/ 268135 h 382531"/>
                <a:gd name="connsiteX2" fmla="*/ 151333 w 345467"/>
                <a:gd name="connsiteY2" fmla="*/ 149502 h 382531"/>
                <a:gd name="connsiteX3" fmla="*/ 243051 w 345467"/>
                <a:gd name="connsiteY3" fmla="*/ 164634 h 382531"/>
                <a:gd name="connsiteX4" fmla="*/ 243051 w 345467"/>
                <a:gd name="connsiteY4" fmla="*/ 158278 h 382531"/>
                <a:gd name="connsiteX5" fmla="*/ 162645 w 345467"/>
                <a:gd name="connsiteY5" fmla="*/ 90488 h 382531"/>
                <a:gd name="connsiteX6" fmla="*/ 59005 w 345467"/>
                <a:gd name="connsiteY6" fmla="*/ 110462 h 382531"/>
                <a:gd name="connsiteX7" fmla="*/ 32407 w 345467"/>
                <a:gd name="connsiteY7" fmla="*/ 29961 h 382531"/>
                <a:gd name="connsiteX8" fmla="*/ 177931 w 345467"/>
                <a:gd name="connsiteY8" fmla="*/ 0 h 382531"/>
                <a:gd name="connsiteX9" fmla="*/ 304807 w 345467"/>
                <a:gd name="connsiteY9" fmla="*/ 41461 h 382531"/>
                <a:gd name="connsiteX10" fmla="*/ 345468 w 345467"/>
                <a:gd name="connsiteY10" fmla="*/ 160094 h 382531"/>
                <a:gd name="connsiteX11" fmla="*/ 345468 w 345467"/>
                <a:gd name="connsiteY11" fmla="*/ 375571 h 382531"/>
                <a:gd name="connsiteX12" fmla="*/ 242439 w 345467"/>
                <a:gd name="connsiteY12" fmla="*/ 375571 h 382531"/>
                <a:gd name="connsiteX13" fmla="*/ 242439 w 345467"/>
                <a:gd name="connsiteY13" fmla="*/ 335320 h 382531"/>
                <a:gd name="connsiteX14" fmla="*/ 129015 w 345467"/>
                <a:gd name="connsiteY14" fmla="*/ 382532 h 382531"/>
                <a:gd name="connsiteX15" fmla="*/ 306 w 345467"/>
                <a:gd name="connsiteY15" fmla="*/ 268741 h 382531"/>
                <a:gd name="connsiteX16" fmla="*/ 244579 w 345467"/>
                <a:gd name="connsiteY16" fmla="*/ 244530 h 382531"/>
                <a:gd name="connsiteX17" fmla="*/ 244579 w 345467"/>
                <a:gd name="connsiteY17" fmla="*/ 225766 h 382531"/>
                <a:gd name="connsiteX18" fmla="*/ 176709 w 345467"/>
                <a:gd name="connsiteY18" fmla="*/ 211845 h 382531"/>
                <a:gd name="connsiteX19" fmla="*/ 103335 w 345467"/>
                <a:gd name="connsiteY19" fmla="*/ 262990 h 382531"/>
                <a:gd name="connsiteX20" fmla="*/ 103335 w 345467"/>
                <a:gd name="connsiteY20" fmla="*/ 264504 h 382531"/>
                <a:gd name="connsiteX21" fmla="*/ 161422 w 345467"/>
                <a:gd name="connsiteY21" fmla="*/ 309596 h 382531"/>
                <a:gd name="connsiteX22" fmla="*/ 244579 w 345467"/>
                <a:gd name="connsiteY22" fmla="*/ 244530 h 38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5467" h="382531">
                  <a:moveTo>
                    <a:pt x="0" y="269346"/>
                  </a:moveTo>
                  <a:lnTo>
                    <a:pt x="0" y="268135"/>
                  </a:lnTo>
                  <a:cubicBezTo>
                    <a:pt x="0" y="187029"/>
                    <a:pt x="62368" y="149502"/>
                    <a:pt x="151333" y="149502"/>
                  </a:cubicBezTo>
                  <a:cubicBezTo>
                    <a:pt x="189243" y="149502"/>
                    <a:pt x="216452" y="155857"/>
                    <a:pt x="243051" y="164634"/>
                  </a:cubicBezTo>
                  <a:lnTo>
                    <a:pt x="243051" y="158278"/>
                  </a:lnTo>
                  <a:cubicBezTo>
                    <a:pt x="243051" y="114699"/>
                    <a:pt x="215841" y="90488"/>
                    <a:pt x="162645" y="90488"/>
                  </a:cubicBezTo>
                  <a:cubicBezTo>
                    <a:pt x="121984" y="90488"/>
                    <a:pt x="93246" y="98054"/>
                    <a:pt x="59005" y="110462"/>
                  </a:cubicBezTo>
                  <a:lnTo>
                    <a:pt x="32407" y="29961"/>
                  </a:lnTo>
                  <a:cubicBezTo>
                    <a:pt x="73680" y="11803"/>
                    <a:pt x="114341" y="0"/>
                    <a:pt x="177931" y="0"/>
                  </a:cubicBezTo>
                  <a:cubicBezTo>
                    <a:pt x="236019" y="0"/>
                    <a:pt x="278209" y="15132"/>
                    <a:pt x="304807" y="41461"/>
                  </a:cubicBezTo>
                  <a:cubicBezTo>
                    <a:pt x="332628" y="69304"/>
                    <a:pt x="345468" y="110159"/>
                    <a:pt x="345468" y="160094"/>
                  </a:cubicBezTo>
                  <a:lnTo>
                    <a:pt x="345468" y="375571"/>
                  </a:lnTo>
                  <a:lnTo>
                    <a:pt x="242439" y="375571"/>
                  </a:lnTo>
                  <a:lnTo>
                    <a:pt x="242439" y="335320"/>
                  </a:lnTo>
                  <a:cubicBezTo>
                    <a:pt x="216452" y="363768"/>
                    <a:pt x="180683" y="382532"/>
                    <a:pt x="129015" y="382532"/>
                  </a:cubicBezTo>
                  <a:cubicBezTo>
                    <a:pt x="58393" y="382532"/>
                    <a:pt x="306" y="342281"/>
                    <a:pt x="306" y="268741"/>
                  </a:cubicBezTo>
                  <a:moveTo>
                    <a:pt x="244579" y="244530"/>
                  </a:moveTo>
                  <a:lnTo>
                    <a:pt x="244579" y="225766"/>
                  </a:lnTo>
                  <a:cubicBezTo>
                    <a:pt x="226541" y="217595"/>
                    <a:pt x="202389" y="211845"/>
                    <a:pt x="176709" y="211845"/>
                  </a:cubicBezTo>
                  <a:cubicBezTo>
                    <a:pt x="131156" y="211845"/>
                    <a:pt x="103335" y="230003"/>
                    <a:pt x="103335" y="262990"/>
                  </a:cubicBezTo>
                  <a:lnTo>
                    <a:pt x="103335" y="264504"/>
                  </a:lnTo>
                  <a:cubicBezTo>
                    <a:pt x="103335" y="292951"/>
                    <a:pt x="127181" y="309596"/>
                    <a:pt x="161422" y="309596"/>
                  </a:cubicBezTo>
                  <a:cubicBezTo>
                    <a:pt x="211255" y="309596"/>
                    <a:pt x="244579" y="282662"/>
                    <a:pt x="244579" y="244530"/>
                  </a:cubicBezTo>
                </a:path>
              </a:pathLst>
            </a:custGeom>
            <a:solidFill>
              <a:schemeClr val="bg1"/>
            </a:solidFill>
            <a:ln w="30559"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223A3E43-8A97-B2BC-F1FF-A0AF3FC80C0D}"/>
                </a:ext>
              </a:extLst>
            </p:cNvPr>
            <p:cNvSpPr/>
            <p:nvPr/>
          </p:nvSpPr>
          <p:spPr>
            <a:xfrm>
              <a:off x="10107208" y="2972952"/>
              <a:ext cx="106391" cy="505704"/>
            </a:xfrm>
            <a:custGeom>
              <a:avLst/>
              <a:gdLst>
                <a:gd name="connsiteX0" fmla="*/ 0 w 106391"/>
                <a:gd name="connsiteY0" fmla="*/ 0 h 505704"/>
                <a:gd name="connsiteX1" fmla="*/ 106392 w 106391"/>
                <a:gd name="connsiteY1" fmla="*/ 0 h 505704"/>
                <a:gd name="connsiteX2" fmla="*/ 106392 w 106391"/>
                <a:gd name="connsiteY2" fmla="*/ 505704 h 505704"/>
                <a:gd name="connsiteX3" fmla="*/ 0 w 106391"/>
                <a:gd name="connsiteY3" fmla="*/ 505704 h 505704"/>
              </a:gdLst>
              <a:ahLst/>
              <a:cxnLst>
                <a:cxn ang="0">
                  <a:pos x="connsiteX0" y="connsiteY0"/>
                </a:cxn>
                <a:cxn ang="0">
                  <a:pos x="connsiteX1" y="connsiteY1"/>
                </a:cxn>
                <a:cxn ang="0">
                  <a:pos x="connsiteX2" y="connsiteY2"/>
                </a:cxn>
                <a:cxn ang="0">
                  <a:pos x="connsiteX3" y="connsiteY3"/>
                </a:cxn>
              </a:cxnLst>
              <a:rect l="l" t="t" r="r" b="b"/>
              <a:pathLst>
                <a:path w="106391" h="505704">
                  <a:moveTo>
                    <a:pt x="0" y="0"/>
                  </a:moveTo>
                  <a:lnTo>
                    <a:pt x="106392" y="0"/>
                  </a:lnTo>
                  <a:lnTo>
                    <a:pt x="106392" y="505704"/>
                  </a:lnTo>
                  <a:lnTo>
                    <a:pt x="0" y="505704"/>
                  </a:lnTo>
                  <a:close/>
                </a:path>
              </a:pathLst>
            </a:custGeom>
            <a:solidFill>
              <a:schemeClr val="bg1"/>
            </a:solidFill>
            <a:ln w="30559"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965AC98F-9975-13BA-B747-58A00B10CE63}"/>
                </a:ext>
              </a:extLst>
            </p:cNvPr>
            <p:cNvSpPr/>
            <p:nvPr/>
          </p:nvSpPr>
          <p:spPr>
            <a:xfrm>
              <a:off x="10259153" y="3107020"/>
              <a:ext cx="390714" cy="484519"/>
            </a:xfrm>
            <a:custGeom>
              <a:avLst/>
              <a:gdLst>
                <a:gd name="connsiteX0" fmla="*/ 280043 w 390714"/>
                <a:gd name="connsiteY0" fmla="*/ 303 h 484519"/>
                <a:gd name="connsiteX1" fmla="*/ 390715 w 390714"/>
                <a:gd name="connsiteY1" fmla="*/ 303 h 484519"/>
                <a:gd name="connsiteX2" fmla="*/ 246414 w 390714"/>
                <a:gd name="connsiteY2" fmla="*/ 380716 h 484519"/>
                <a:gd name="connsiteX3" fmla="*/ 123207 w 390714"/>
                <a:gd name="connsiteY3" fmla="*/ 484520 h 484519"/>
                <a:gd name="connsiteX4" fmla="*/ 28738 w 390714"/>
                <a:gd name="connsiteY4" fmla="*/ 458796 h 484519"/>
                <a:gd name="connsiteX5" fmla="*/ 64508 w 390714"/>
                <a:gd name="connsiteY5" fmla="*/ 382532 h 484519"/>
                <a:gd name="connsiteX6" fmla="*/ 110061 w 390714"/>
                <a:gd name="connsiteY6" fmla="*/ 397058 h 484519"/>
                <a:gd name="connsiteX7" fmla="*/ 147053 w 390714"/>
                <a:gd name="connsiteY7" fmla="*/ 372847 h 484519"/>
                <a:gd name="connsiteX8" fmla="*/ 0 w 390714"/>
                <a:gd name="connsiteY8" fmla="*/ 0 h 484519"/>
                <a:gd name="connsiteX9" fmla="*/ 112812 w 390714"/>
                <a:gd name="connsiteY9" fmla="*/ 0 h 484519"/>
                <a:gd name="connsiteX10" fmla="*/ 198109 w 390714"/>
                <a:gd name="connsiteY10" fmla="*/ 253004 h 484519"/>
                <a:gd name="connsiteX11" fmla="*/ 280043 w 390714"/>
                <a:gd name="connsiteY11" fmla="*/ 0 h 484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0714" h="484519">
                  <a:moveTo>
                    <a:pt x="280043" y="303"/>
                  </a:moveTo>
                  <a:lnTo>
                    <a:pt x="390715" y="303"/>
                  </a:lnTo>
                  <a:lnTo>
                    <a:pt x="246414" y="380716"/>
                  </a:lnTo>
                  <a:cubicBezTo>
                    <a:pt x="217675" y="456375"/>
                    <a:pt x="186797" y="484520"/>
                    <a:pt x="123207" y="484520"/>
                  </a:cubicBezTo>
                  <a:cubicBezTo>
                    <a:pt x="84686" y="484520"/>
                    <a:pt x="55948" y="474835"/>
                    <a:pt x="28738" y="458796"/>
                  </a:cubicBezTo>
                  <a:lnTo>
                    <a:pt x="64508" y="382532"/>
                  </a:lnTo>
                  <a:cubicBezTo>
                    <a:pt x="78571" y="390703"/>
                    <a:pt x="95997" y="397058"/>
                    <a:pt x="110061" y="397058"/>
                  </a:cubicBezTo>
                  <a:cubicBezTo>
                    <a:pt x="128404" y="397058"/>
                    <a:pt x="138187" y="391611"/>
                    <a:pt x="147053" y="372847"/>
                  </a:cubicBezTo>
                  <a:lnTo>
                    <a:pt x="0" y="0"/>
                  </a:lnTo>
                  <a:lnTo>
                    <a:pt x="112812" y="0"/>
                  </a:lnTo>
                  <a:lnTo>
                    <a:pt x="198109" y="253004"/>
                  </a:lnTo>
                  <a:lnTo>
                    <a:pt x="280043" y="0"/>
                  </a:lnTo>
                  <a:close/>
                </a:path>
              </a:pathLst>
            </a:custGeom>
            <a:solidFill>
              <a:schemeClr val="bg1"/>
            </a:solidFill>
            <a:ln w="30559"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8CB20F96-4C0F-347B-42BE-F7E59871750E}"/>
                </a:ext>
              </a:extLst>
            </p:cNvPr>
            <p:cNvSpPr/>
            <p:nvPr/>
          </p:nvSpPr>
          <p:spPr>
            <a:xfrm>
              <a:off x="10648339" y="3101572"/>
              <a:ext cx="305112" cy="384044"/>
            </a:xfrm>
            <a:custGeom>
              <a:avLst/>
              <a:gdLst>
                <a:gd name="connsiteX0" fmla="*/ 0 w 305112"/>
                <a:gd name="connsiteY0" fmla="*/ 328057 h 384044"/>
                <a:gd name="connsiteX1" fmla="*/ 45553 w 305112"/>
                <a:gd name="connsiteY1" fmla="*/ 258754 h 384044"/>
                <a:gd name="connsiteX2" fmla="*/ 163868 w 305112"/>
                <a:gd name="connsiteY2" fmla="*/ 303241 h 384044"/>
                <a:gd name="connsiteX3" fmla="*/ 208809 w 305112"/>
                <a:gd name="connsiteY3" fmla="*/ 275399 h 384044"/>
                <a:gd name="connsiteX4" fmla="*/ 208809 w 305112"/>
                <a:gd name="connsiteY4" fmla="*/ 273885 h 384044"/>
                <a:gd name="connsiteX5" fmla="*/ 131156 w 305112"/>
                <a:gd name="connsiteY5" fmla="*/ 230911 h 384044"/>
                <a:gd name="connsiteX6" fmla="*/ 19261 w 305112"/>
                <a:gd name="connsiteY6" fmla="*/ 119239 h 384044"/>
                <a:gd name="connsiteX7" fmla="*/ 19261 w 305112"/>
                <a:gd name="connsiteY7" fmla="*/ 117725 h 384044"/>
                <a:gd name="connsiteX8" fmla="*/ 156530 w 305112"/>
                <a:gd name="connsiteY8" fmla="*/ 0 h 384044"/>
                <a:gd name="connsiteX9" fmla="*/ 296552 w 305112"/>
                <a:gd name="connsiteY9" fmla="*/ 42974 h 384044"/>
                <a:gd name="connsiteX10" fmla="*/ 255891 w 305112"/>
                <a:gd name="connsiteY10" fmla="*/ 115607 h 384044"/>
                <a:gd name="connsiteX11" fmla="*/ 154391 w 305112"/>
                <a:gd name="connsiteY11" fmla="*/ 81106 h 384044"/>
                <a:gd name="connsiteX12" fmla="*/ 115258 w 305112"/>
                <a:gd name="connsiteY12" fmla="*/ 106830 h 384044"/>
                <a:gd name="connsiteX13" fmla="*/ 115258 w 305112"/>
                <a:gd name="connsiteY13" fmla="*/ 108041 h 384044"/>
                <a:gd name="connsiteX14" fmla="*/ 191689 w 305112"/>
                <a:gd name="connsiteY14" fmla="*/ 152528 h 384044"/>
                <a:gd name="connsiteX15" fmla="*/ 305112 w 305112"/>
                <a:gd name="connsiteY15" fmla="*/ 262688 h 384044"/>
                <a:gd name="connsiteX16" fmla="*/ 305112 w 305112"/>
                <a:gd name="connsiteY16" fmla="*/ 264201 h 384044"/>
                <a:gd name="connsiteX17" fmla="*/ 161728 w 305112"/>
                <a:gd name="connsiteY17" fmla="*/ 384045 h 384044"/>
                <a:gd name="connsiteX18" fmla="*/ 611 w 305112"/>
                <a:gd name="connsiteY18" fmla="*/ 327755 h 3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5112" h="384044">
                  <a:moveTo>
                    <a:pt x="0" y="328057"/>
                  </a:moveTo>
                  <a:lnTo>
                    <a:pt x="45553" y="258754"/>
                  </a:lnTo>
                  <a:cubicBezTo>
                    <a:pt x="86214" y="287807"/>
                    <a:pt x="128710" y="303241"/>
                    <a:pt x="163868" y="303241"/>
                  </a:cubicBezTo>
                  <a:cubicBezTo>
                    <a:pt x="194746" y="303241"/>
                    <a:pt x="208809" y="292044"/>
                    <a:pt x="208809" y="275399"/>
                  </a:cubicBezTo>
                  <a:lnTo>
                    <a:pt x="208809" y="273885"/>
                  </a:lnTo>
                  <a:cubicBezTo>
                    <a:pt x="208809" y="251188"/>
                    <a:pt x="172428" y="243319"/>
                    <a:pt x="131156" y="230911"/>
                  </a:cubicBezTo>
                  <a:cubicBezTo>
                    <a:pt x="78571" y="215779"/>
                    <a:pt x="19261" y="191568"/>
                    <a:pt x="19261" y="119239"/>
                  </a:cubicBezTo>
                  <a:lnTo>
                    <a:pt x="19261" y="117725"/>
                  </a:lnTo>
                  <a:cubicBezTo>
                    <a:pt x="19261" y="42066"/>
                    <a:pt x="81017" y="0"/>
                    <a:pt x="156530" y="0"/>
                  </a:cubicBezTo>
                  <a:cubicBezTo>
                    <a:pt x="204223" y="0"/>
                    <a:pt x="255891" y="16040"/>
                    <a:pt x="296552" y="42974"/>
                  </a:cubicBezTo>
                  <a:lnTo>
                    <a:pt x="255891" y="115607"/>
                  </a:lnTo>
                  <a:cubicBezTo>
                    <a:pt x="218898" y="94120"/>
                    <a:pt x="181600" y="81106"/>
                    <a:pt x="154391" y="81106"/>
                  </a:cubicBezTo>
                  <a:cubicBezTo>
                    <a:pt x="128404" y="81106"/>
                    <a:pt x="115258" y="92304"/>
                    <a:pt x="115258" y="106830"/>
                  </a:cubicBezTo>
                  <a:lnTo>
                    <a:pt x="115258" y="108041"/>
                  </a:lnTo>
                  <a:cubicBezTo>
                    <a:pt x="115258" y="128923"/>
                    <a:pt x="151028" y="138607"/>
                    <a:pt x="191689" y="152528"/>
                  </a:cubicBezTo>
                  <a:cubicBezTo>
                    <a:pt x="244273" y="169779"/>
                    <a:pt x="305112" y="194898"/>
                    <a:pt x="305112" y="262688"/>
                  </a:cubicBezTo>
                  <a:lnTo>
                    <a:pt x="305112" y="264201"/>
                  </a:lnTo>
                  <a:cubicBezTo>
                    <a:pt x="305112" y="346518"/>
                    <a:pt x="242745" y="384045"/>
                    <a:pt x="161728" y="384045"/>
                  </a:cubicBezTo>
                  <a:cubicBezTo>
                    <a:pt x="109143" y="384045"/>
                    <a:pt x="50444" y="366795"/>
                    <a:pt x="611" y="327755"/>
                  </a:cubicBezTo>
                </a:path>
              </a:pathLst>
            </a:custGeom>
            <a:solidFill>
              <a:schemeClr val="bg1"/>
            </a:solidFill>
            <a:ln w="30559"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DAFDFA38-2D70-FA89-C374-CF4DDDC351D7}"/>
                </a:ext>
              </a:extLst>
            </p:cNvPr>
            <p:cNvSpPr/>
            <p:nvPr/>
          </p:nvSpPr>
          <p:spPr>
            <a:xfrm>
              <a:off x="10973630" y="3011992"/>
              <a:ext cx="239687" cy="472717"/>
            </a:xfrm>
            <a:custGeom>
              <a:avLst/>
              <a:gdLst>
                <a:gd name="connsiteX0" fmla="*/ 44941 w 239687"/>
                <a:gd name="connsiteY0" fmla="*/ 361347 h 472717"/>
                <a:gd name="connsiteX1" fmla="*/ 44941 w 239687"/>
                <a:gd name="connsiteY1" fmla="*/ 185213 h 472717"/>
                <a:gd name="connsiteX2" fmla="*/ 0 w 239687"/>
                <a:gd name="connsiteY2" fmla="*/ 185213 h 472717"/>
                <a:gd name="connsiteX3" fmla="*/ 0 w 239687"/>
                <a:gd name="connsiteY3" fmla="*/ 95028 h 472717"/>
                <a:gd name="connsiteX4" fmla="*/ 44941 w 239687"/>
                <a:gd name="connsiteY4" fmla="*/ 95028 h 472717"/>
                <a:gd name="connsiteX5" fmla="*/ 44941 w 239687"/>
                <a:gd name="connsiteY5" fmla="*/ 0 h 472717"/>
                <a:gd name="connsiteX6" fmla="*/ 151333 w 239687"/>
                <a:gd name="connsiteY6" fmla="*/ 0 h 472717"/>
                <a:gd name="connsiteX7" fmla="*/ 151333 w 239687"/>
                <a:gd name="connsiteY7" fmla="*/ 95028 h 472717"/>
                <a:gd name="connsiteX8" fmla="*/ 239687 w 239687"/>
                <a:gd name="connsiteY8" fmla="*/ 95028 h 472717"/>
                <a:gd name="connsiteX9" fmla="*/ 239687 w 239687"/>
                <a:gd name="connsiteY9" fmla="*/ 185213 h 472717"/>
                <a:gd name="connsiteX10" fmla="*/ 151333 w 239687"/>
                <a:gd name="connsiteY10" fmla="*/ 185213 h 472717"/>
                <a:gd name="connsiteX11" fmla="*/ 151333 w 239687"/>
                <a:gd name="connsiteY11" fmla="*/ 343794 h 472717"/>
                <a:gd name="connsiteX12" fmla="*/ 185574 w 239687"/>
                <a:gd name="connsiteY12" fmla="*/ 379808 h 472717"/>
                <a:gd name="connsiteX13" fmla="*/ 238159 w 239687"/>
                <a:gd name="connsiteY13" fmla="*/ 366795 h 472717"/>
                <a:gd name="connsiteX14" fmla="*/ 238159 w 239687"/>
                <a:gd name="connsiteY14" fmla="*/ 451230 h 472717"/>
                <a:gd name="connsiteX15" fmla="*/ 154085 w 239687"/>
                <a:gd name="connsiteY15" fmla="*/ 472717 h 472717"/>
                <a:gd name="connsiteX16" fmla="*/ 44941 w 239687"/>
                <a:gd name="connsiteY16" fmla="*/ 361044 h 47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9687" h="472717">
                  <a:moveTo>
                    <a:pt x="44941" y="361347"/>
                  </a:moveTo>
                  <a:lnTo>
                    <a:pt x="44941" y="185213"/>
                  </a:lnTo>
                  <a:lnTo>
                    <a:pt x="0" y="185213"/>
                  </a:lnTo>
                  <a:lnTo>
                    <a:pt x="0" y="95028"/>
                  </a:lnTo>
                  <a:lnTo>
                    <a:pt x="44941" y="95028"/>
                  </a:lnTo>
                  <a:lnTo>
                    <a:pt x="44941" y="0"/>
                  </a:lnTo>
                  <a:lnTo>
                    <a:pt x="151333" y="0"/>
                  </a:lnTo>
                  <a:lnTo>
                    <a:pt x="151333" y="95028"/>
                  </a:lnTo>
                  <a:lnTo>
                    <a:pt x="239687" y="95028"/>
                  </a:lnTo>
                  <a:lnTo>
                    <a:pt x="239687" y="185213"/>
                  </a:lnTo>
                  <a:lnTo>
                    <a:pt x="151333" y="185213"/>
                  </a:lnTo>
                  <a:lnTo>
                    <a:pt x="151333" y="343794"/>
                  </a:lnTo>
                  <a:cubicBezTo>
                    <a:pt x="151333" y="368005"/>
                    <a:pt x="161728" y="379808"/>
                    <a:pt x="185574" y="379808"/>
                  </a:cubicBezTo>
                  <a:cubicBezTo>
                    <a:pt x="205141" y="379808"/>
                    <a:pt x="222567" y="374966"/>
                    <a:pt x="238159" y="366795"/>
                  </a:cubicBezTo>
                  <a:lnTo>
                    <a:pt x="238159" y="451230"/>
                  </a:lnTo>
                  <a:cubicBezTo>
                    <a:pt x="215841" y="464243"/>
                    <a:pt x="189855" y="472717"/>
                    <a:pt x="154085" y="472717"/>
                  </a:cubicBezTo>
                  <a:cubicBezTo>
                    <a:pt x="88966" y="472717"/>
                    <a:pt x="44941" y="446993"/>
                    <a:pt x="44941" y="361044"/>
                  </a:cubicBezTo>
                </a:path>
              </a:pathLst>
            </a:custGeom>
            <a:solidFill>
              <a:schemeClr val="bg1"/>
            </a:solidFill>
            <a:ln w="30559"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32C707A2-FEB3-08A2-DAAA-1420939C4174}"/>
                </a:ext>
              </a:extLst>
            </p:cNvPr>
            <p:cNvSpPr/>
            <p:nvPr/>
          </p:nvSpPr>
          <p:spPr>
            <a:xfrm>
              <a:off x="11241138" y="3101572"/>
              <a:ext cx="305112" cy="384044"/>
            </a:xfrm>
            <a:custGeom>
              <a:avLst/>
              <a:gdLst>
                <a:gd name="connsiteX0" fmla="*/ 0 w 305112"/>
                <a:gd name="connsiteY0" fmla="*/ 328057 h 384044"/>
                <a:gd name="connsiteX1" fmla="*/ 45553 w 305112"/>
                <a:gd name="connsiteY1" fmla="*/ 258754 h 384044"/>
                <a:gd name="connsiteX2" fmla="*/ 163868 w 305112"/>
                <a:gd name="connsiteY2" fmla="*/ 303241 h 384044"/>
                <a:gd name="connsiteX3" fmla="*/ 208809 w 305112"/>
                <a:gd name="connsiteY3" fmla="*/ 275399 h 384044"/>
                <a:gd name="connsiteX4" fmla="*/ 208809 w 305112"/>
                <a:gd name="connsiteY4" fmla="*/ 273885 h 384044"/>
                <a:gd name="connsiteX5" fmla="*/ 131155 w 305112"/>
                <a:gd name="connsiteY5" fmla="*/ 230911 h 384044"/>
                <a:gd name="connsiteX6" fmla="*/ 19261 w 305112"/>
                <a:gd name="connsiteY6" fmla="*/ 119239 h 384044"/>
                <a:gd name="connsiteX7" fmla="*/ 19261 w 305112"/>
                <a:gd name="connsiteY7" fmla="*/ 117725 h 384044"/>
                <a:gd name="connsiteX8" fmla="*/ 156530 w 305112"/>
                <a:gd name="connsiteY8" fmla="*/ 0 h 384044"/>
                <a:gd name="connsiteX9" fmla="*/ 296552 w 305112"/>
                <a:gd name="connsiteY9" fmla="*/ 42974 h 384044"/>
                <a:gd name="connsiteX10" fmla="*/ 255891 w 305112"/>
                <a:gd name="connsiteY10" fmla="*/ 115607 h 384044"/>
                <a:gd name="connsiteX11" fmla="*/ 154391 w 305112"/>
                <a:gd name="connsiteY11" fmla="*/ 81106 h 384044"/>
                <a:gd name="connsiteX12" fmla="*/ 115258 w 305112"/>
                <a:gd name="connsiteY12" fmla="*/ 106830 h 384044"/>
                <a:gd name="connsiteX13" fmla="*/ 115258 w 305112"/>
                <a:gd name="connsiteY13" fmla="*/ 108041 h 384044"/>
                <a:gd name="connsiteX14" fmla="*/ 191689 w 305112"/>
                <a:gd name="connsiteY14" fmla="*/ 152528 h 384044"/>
                <a:gd name="connsiteX15" fmla="*/ 305112 w 305112"/>
                <a:gd name="connsiteY15" fmla="*/ 262688 h 384044"/>
                <a:gd name="connsiteX16" fmla="*/ 305112 w 305112"/>
                <a:gd name="connsiteY16" fmla="*/ 264201 h 384044"/>
                <a:gd name="connsiteX17" fmla="*/ 161728 w 305112"/>
                <a:gd name="connsiteY17" fmla="*/ 384045 h 384044"/>
                <a:gd name="connsiteX18" fmla="*/ 612 w 305112"/>
                <a:gd name="connsiteY18" fmla="*/ 327755 h 38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5112" h="384044">
                  <a:moveTo>
                    <a:pt x="0" y="328057"/>
                  </a:moveTo>
                  <a:lnTo>
                    <a:pt x="45553" y="258754"/>
                  </a:lnTo>
                  <a:cubicBezTo>
                    <a:pt x="86214" y="287807"/>
                    <a:pt x="128710" y="303241"/>
                    <a:pt x="163868" y="303241"/>
                  </a:cubicBezTo>
                  <a:cubicBezTo>
                    <a:pt x="194746" y="303241"/>
                    <a:pt x="208809" y="292044"/>
                    <a:pt x="208809" y="275399"/>
                  </a:cubicBezTo>
                  <a:lnTo>
                    <a:pt x="208809" y="273885"/>
                  </a:lnTo>
                  <a:cubicBezTo>
                    <a:pt x="208809" y="251188"/>
                    <a:pt x="172428" y="243319"/>
                    <a:pt x="131155" y="230911"/>
                  </a:cubicBezTo>
                  <a:cubicBezTo>
                    <a:pt x="78571" y="215779"/>
                    <a:pt x="19261" y="191568"/>
                    <a:pt x="19261" y="119239"/>
                  </a:cubicBezTo>
                  <a:lnTo>
                    <a:pt x="19261" y="117725"/>
                  </a:lnTo>
                  <a:cubicBezTo>
                    <a:pt x="19261" y="42066"/>
                    <a:pt x="81017" y="0"/>
                    <a:pt x="156530" y="0"/>
                  </a:cubicBezTo>
                  <a:cubicBezTo>
                    <a:pt x="204223" y="0"/>
                    <a:pt x="255891" y="16040"/>
                    <a:pt x="296552" y="42974"/>
                  </a:cubicBezTo>
                  <a:lnTo>
                    <a:pt x="255891" y="115607"/>
                  </a:lnTo>
                  <a:cubicBezTo>
                    <a:pt x="218898" y="94120"/>
                    <a:pt x="181600" y="81106"/>
                    <a:pt x="154391" y="81106"/>
                  </a:cubicBezTo>
                  <a:cubicBezTo>
                    <a:pt x="128404" y="81106"/>
                    <a:pt x="115258" y="92304"/>
                    <a:pt x="115258" y="106830"/>
                  </a:cubicBezTo>
                  <a:lnTo>
                    <a:pt x="115258" y="108041"/>
                  </a:lnTo>
                  <a:cubicBezTo>
                    <a:pt x="115258" y="128923"/>
                    <a:pt x="151028" y="138607"/>
                    <a:pt x="191689" y="152528"/>
                  </a:cubicBezTo>
                  <a:cubicBezTo>
                    <a:pt x="244273" y="169779"/>
                    <a:pt x="305112" y="194898"/>
                    <a:pt x="305112" y="262688"/>
                  </a:cubicBezTo>
                  <a:lnTo>
                    <a:pt x="305112" y="264201"/>
                  </a:lnTo>
                  <a:cubicBezTo>
                    <a:pt x="305112" y="346518"/>
                    <a:pt x="242745" y="384045"/>
                    <a:pt x="161728" y="384045"/>
                  </a:cubicBezTo>
                  <a:cubicBezTo>
                    <a:pt x="109143" y="384045"/>
                    <a:pt x="50444" y="366795"/>
                    <a:pt x="612" y="327755"/>
                  </a:cubicBezTo>
                </a:path>
              </a:pathLst>
            </a:custGeom>
            <a:solidFill>
              <a:schemeClr val="bg1"/>
            </a:solidFill>
            <a:ln w="30559"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CDC8B64C-0150-A2E2-08DD-6F8C8469D5C3}"/>
                </a:ext>
              </a:extLst>
            </p:cNvPr>
            <p:cNvSpPr/>
            <p:nvPr/>
          </p:nvSpPr>
          <p:spPr>
            <a:xfrm>
              <a:off x="7263823" y="2995347"/>
              <a:ext cx="1952506" cy="1173191"/>
            </a:xfrm>
            <a:custGeom>
              <a:avLst/>
              <a:gdLst>
                <a:gd name="connsiteX0" fmla="*/ 1952506 w 1952506"/>
                <a:gd name="connsiteY0" fmla="*/ 354084 h 1173191"/>
                <a:gd name="connsiteX1" fmla="*/ 549235 w 1952506"/>
                <a:gd name="connsiteY1" fmla="*/ 0 h 1173191"/>
              </a:gdLst>
              <a:ahLst/>
              <a:cxnLst>
                <a:cxn ang="0">
                  <a:pos x="connsiteX0" y="connsiteY0"/>
                </a:cxn>
                <a:cxn ang="0">
                  <a:pos x="connsiteX1" y="connsiteY1"/>
                </a:cxn>
              </a:cxnLst>
              <a:rect l="l" t="t" r="r" b="b"/>
              <a:pathLst>
                <a:path w="1952506" h="1173191">
                  <a:moveTo>
                    <a:pt x="1952506" y="354084"/>
                  </a:moveTo>
                  <a:cubicBezTo>
                    <a:pt x="572775" y="1380927"/>
                    <a:pt x="-790753" y="1628483"/>
                    <a:pt x="549235" y="0"/>
                  </a:cubicBezTo>
                </a:path>
              </a:pathLst>
            </a:custGeom>
            <a:noFill/>
            <a:ln w="20169" cap="flat">
              <a:solidFill>
                <a:srgbClr val="AABE3C"/>
              </a:solid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A20695B4-3F86-E75D-E0A0-EB70CDDF922C}"/>
                </a:ext>
              </a:extLst>
            </p:cNvPr>
            <p:cNvSpPr/>
            <p:nvPr/>
          </p:nvSpPr>
          <p:spPr>
            <a:xfrm>
              <a:off x="7612503" y="2299285"/>
              <a:ext cx="762475" cy="754168"/>
            </a:xfrm>
            <a:custGeom>
              <a:avLst/>
              <a:gdLst>
                <a:gd name="connsiteX0" fmla="*/ 509030 w 762475"/>
                <a:gd name="connsiteY0" fmla="*/ 46001 h 754168"/>
                <a:gd name="connsiteX1" fmla="*/ 509947 w 762475"/>
                <a:gd name="connsiteY1" fmla="*/ 51145 h 754168"/>
                <a:gd name="connsiteX2" fmla="*/ 13758 w 762475"/>
                <a:gd name="connsiteY2" fmla="*/ 163121 h 754168"/>
                <a:gd name="connsiteX3" fmla="*/ 24152 w 762475"/>
                <a:gd name="connsiteY3" fmla="*/ 208213 h 754168"/>
                <a:gd name="connsiteX4" fmla="*/ 520342 w 762475"/>
                <a:gd name="connsiteY4" fmla="*/ 96238 h 754168"/>
                <a:gd name="connsiteX5" fmla="*/ 522176 w 762475"/>
                <a:gd name="connsiteY5" fmla="*/ 101080 h 754168"/>
                <a:gd name="connsiteX6" fmla="*/ 63591 w 762475"/>
                <a:gd name="connsiteY6" fmla="*/ 319583 h 754168"/>
                <a:gd name="connsiteX7" fmla="*/ 83768 w 762475"/>
                <a:gd name="connsiteY7" fmla="*/ 361044 h 754168"/>
                <a:gd name="connsiteX8" fmla="*/ 542354 w 762475"/>
                <a:gd name="connsiteY8" fmla="*/ 142239 h 754168"/>
                <a:gd name="connsiteX9" fmla="*/ 545105 w 762475"/>
                <a:gd name="connsiteY9" fmla="*/ 146778 h 754168"/>
                <a:gd name="connsiteX10" fmla="*/ 147053 w 762475"/>
                <a:gd name="connsiteY10" fmla="*/ 460914 h 754168"/>
                <a:gd name="connsiteX11" fmla="*/ 176097 w 762475"/>
                <a:gd name="connsiteY11" fmla="*/ 496928 h 754168"/>
                <a:gd name="connsiteX12" fmla="*/ 574149 w 762475"/>
                <a:gd name="connsiteY12" fmla="*/ 182792 h 754168"/>
                <a:gd name="connsiteX13" fmla="*/ 577818 w 762475"/>
                <a:gd name="connsiteY13" fmla="*/ 186424 h 754168"/>
                <a:gd name="connsiteX14" fmla="*/ 260477 w 762475"/>
                <a:gd name="connsiteY14" fmla="*/ 580455 h 754168"/>
                <a:gd name="connsiteX15" fmla="*/ 296858 w 762475"/>
                <a:gd name="connsiteY15" fmla="*/ 609206 h 754168"/>
                <a:gd name="connsiteX16" fmla="*/ 614199 w 762475"/>
                <a:gd name="connsiteY16" fmla="*/ 215174 h 754168"/>
                <a:gd name="connsiteX17" fmla="*/ 618785 w 762475"/>
                <a:gd name="connsiteY17" fmla="*/ 217898 h 754168"/>
                <a:gd name="connsiteX18" fmla="*/ 397747 w 762475"/>
                <a:gd name="connsiteY18" fmla="*/ 671851 h 754168"/>
                <a:gd name="connsiteX19" fmla="*/ 439631 w 762475"/>
                <a:gd name="connsiteY19" fmla="*/ 691825 h 754168"/>
                <a:gd name="connsiteX20" fmla="*/ 660363 w 762475"/>
                <a:gd name="connsiteY20" fmla="*/ 237872 h 754168"/>
                <a:gd name="connsiteX21" fmla="*/ 665255 w 762475"/>
                <a:gd name="connsiteY21" fmla="*/ 239688 h 754168"/>
                <a:gd name="connsiteX22" fmla="*/ 552137 w 762475"/>
                <a:gd name="connsiteY22" fmla="*/ 730865 h 754168"/>
                <a:gd name="connsiteX23" fmla="*/ 597690 w 762475"/>
                <a:gd name="connsiteY23" fmla="*/ 741155 h 754168"/>
                <a:gd name="connsiteX24" fmla="*/ 710808 w 762475"/>
                <a:gd name="connsiteY24" fmla="*/ 249977 h 754168"/>
                <a:gd name="connsiteX25" fmla="*/ 716005 w 762475"/>
                <a:gd name="connsiteY25" fmla="*/ 250582 h 754168"/>
                <a:gd name="connsiteX26" fmla="*/ 716005 w 762475"/>
                <a:gd name="connsiteY26" fmla="*/ 754168 h 754168"/>
                <a:gd name="connsiteX27" fmla="*/ 762475 w 762475"/>
                <a:gd name="connsiteY27" fmla="*/ 754168 h 754168"/>
                <a:gd name="connsiteX28" fmla="*/ 762475 w 762475"/>
                <a:gd name="connsiteY28" fmla="*/ 204582 h 754168"/>
                <a:gd name="connsiteX29" fmla="*/ 739240 w 762475"/>
                <a:gd name="connsiteY29" fmla="*/ 206095 h 754168"/>
                <a:gd name="connsiteX30" fmla="*/ 554277 w 762475"/>
                <a:gd name="connsiteY30" fmla="*/ 23000 h 754168"/>
                <a:gd name="connsiteX31" fmla="*/ 555806 w 762475"/>
                <a:gd name="connsiteY31" fmla="*/ 0 h 754168"/>
                <a:gd name="connsiteX32" fmla="*/ 0 w 762475"/>
                <a:gd name="connsiteY32" fmla="*/ 0 h 754168"/>
                <a:gd name="connsiteX33" fmla="*/ 0 w 762475"/>
                <a:gd name="connsiteY33" fmla="*/ 46001 h 754168"/>
                <a:gd name="connsiteX34" fmla="*/ 508724 w 762475"/>
                <a:gd name="connsiteY34" fmla="*/ 46001 h 754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62475" h="754168">
                  <a:moveTo>
                    <a:pt x="509030" y="46001"/>
                  </a:moveTo>
                  <a:cubicBezTo>
                    <a:pt x="509030" y="47816"/>
                    <a:pt x="509642" y="49330"/>
                    <a:pt x="509947" y="51145"/>
                  </a:cubicBezTo>
                  <a:lnTo>
                    <a:pt x="13758" y="163121"/>
                  </a:lnTo>
                  <a:lnTo>
                    <a:pt x="24152" y="208213"/>
                  </a:lnTo>
                  <a:lnTo>
                    <a:pt x="520342" y="96238"/>
                  </a:lnTo>
                  <a:cubicBezTo>
                    <a:pt x="520953" y="97751"/>
                    <a:pt x="521565" y="99567"/>
                    <a:pt x="522176" y="101080"/>
                  </a:cubicBezTo>
                  <a:lnTo>
                    <a:pt x="63591" y="319583"/>
                  </a:lnTo>
                  <a:lnTo>
                    <a:pt x="83768" y="361044"/>
                  </a:lnTo>
                  <a:lnTo>
                    <a:pt x="542354" y="142239"/>
                  </a:lnTo>
                  <a:cubicBezTo>
                    <a:pt x="542354" y="142239"/>
                    <a:pt x="544188" y="145265"/>
                    <a:pt x="545105" y="146778"/>
                  </a:cubicBezTo>
                  <a:lnTo>
                    <a:pt x="147053" y="460914"/>
                  </a:lnTo>
                  <a:lnTo>
                    <a:pt x="176097" y="496928"/>
                  </a:lnTo>
                  <a:lnTo>
                    <a:pt x="574149" y="182792"/>
                  </a:lnTo>
                  <a:cubicBezTo>
                    <a:pt x="574149" y="182792"/>
                    <a:pt x="576595" y="185213"/>
                    <a:pt x="577818" y="186424"/>
                  </a:cubicBezTo>
                  <a:lnTo>
                    <a:pt x="260477" y="580455"/>
                  </a:lnTo>
                  <a:lnTo>
                    <a:pt x="296858" y="609206"/>
                  </a:lnTo>
                  <a:lnTo>
                    <a:pt x="614199" y="215174"/>
                  </a:lnTo>
                  <a:cubicBezTo>
                    <a:pt x="614199" y="215174"/>
                    <a:pt x="617256" y="216990"/>
                    <a:pt x="618785" y="217898"/>
                  </a:cubicBezTo>
                  <a:lnTo>
                    <a:pt x="397747" y="671851"/>
                  </a:lnTo>
                  <a:lnTo>
                    <a:pt x="439631" y="691825"/>
                  </a:lnTo>
                  <a:lnTo>
                    <a:pt x="660363" y="237872"/>
                  </a:lnTo>
                  <a:cubicBezTo>
                    <a:pt x="661892" y="238477"/>
                    <a:pt x="663726" y="239082"/>
                    <a:pt x="665255" y="239688"/>
                  </a:cubicBezTo>
                  <a:lnTo>
                    <a:pt x="552137" y="730865"/>
                  </a:lnTo>
                  <a:lnTo>
                    <a:pt x="597690" y="741155"/>
                  </a:lnTo>
                  <a:lnTo>
                    <a:pt x="710808" y="249977"/>
                  </a:lnTo>
                  <a:cubicBezTo>
                    <a:pt x="712642" y="249977"/>
                    <a:pt x="714171" y="250582"/>
                    <a:pt x="716005" y="250582"/>
                  </a:cubicBezTo>
                  <a:lnTo>
                    <a:pt x="716005" y="754168"/>
                  </a:lnTo>
                  <a:lnTo>
                    <a:pt x="762475" y="754168"/>
                  </a:lnTo>
                  <a:lnTo>
                    <a:pt x="762475" y="204582"/>
                  </a:lnTo>
                  <a:cubicBezTo>
                    <a:pt x="754832" y="205490"/>
                    <a:pt x="747189" y="206095"/>
                    <a:pt x="739240" y="206095"/>
                  </a:cubicBezTo>
                  <a:cubicBezTo>
                    <a:pt x="637128" y="206095"/>
                    <a:pt x="554277" y="124081"/>
                    <a:pt x="554277" y="23000"/>
                  </a:cubicBezTo>
                  <a:cubicBezTo>
                    <a:pt x="554277" y="15132"/>
                    <a:pt x="554889" y="7566"/>
                    <a:pt x="555806" y="0"/>
                  </a:cubicBezTo>
                  <a:lnTo>
                    <a:pt x="0" y="0"/>
                  </a:lnTo>
                  <a:lnTo>
                    <a:pt x="0" y="46001"/>
                  </a:lnTo>
                  <a:lnTo>
                    <a:pt x="508724" y="46001"/>
                  </a:lnTo>
                  <a:close/>
                </a:path>
              </a:pathLst>
            </a:custGeom>
            <a:solidFill>
              <a:schemeClr val="accent1"/>
            </a:solidFill>
            <a:ln w="30559" cap="flat">
              <a:noFill/>
              <a:prstDash val="solid"/>
              <a:miter/>
            </a:ln>
          </p:spPr>
          <p:txBody>
            <a:bodyPr rtlCol="0" anchor="ctr"/>
            <a:lstStyle/>
            <a:p>
              <a:endParaRPr lang="en-US"/>
            </a:p>
          </p:txBody>
        </p:sp>
      </p:grpSp>
      <p:grpSp>
        <p:nvGrpSpPr>
          <p:cNvPr id="31" name="Group 30">
            <a:extLst>
              <a:ext uri="{FF2B5EF4-FFF2-40B4-BE49-F238E27FC236}">
                <a16:creationId xmlns:a16="http://schemas.microsoft.com/office/drawing/2014/main" id="{BC650826-01FF-5EE3-CC01-730650242A9E}"/>
              </a:ext>
            </a:extLst>
          </p:cNvPr>
          <p:cNvGrpSpPr/>
          <p:nvPr/>
        </p:nvGrpSpPr>
        <p:grpSpPr>
          <a:xfrm>
            <a:off x="773915" y="5217459"/>
            <a:ext cx="1809167" cy="589158"/>
            <a:chOff x="4160812" y="-2390447"/>
            <a:chExt cx="4776763" cy="1555560"/>
          </a:xfrm>
        </p:grpSpPr>
        <p:sp>
          <p:nvSpPr>
            <p:cNvPr id="32" name="Freeform 31">
              <a:extLst>
                <a:ext uri="{FF2B5EF4-FFF2-40B4-BE49-F238E27FC236}">
                  <a16:creationId xmlns:a16="http://schemas.microsoft.com/office/drawing/2014/main" id="{E4F8743C-15C9-0C30-92E6-B4F51414856C}"/>
                </a:ext>
              </a:extLst>
            </p:cNvPr>
            <p:cNvSpPr/>
            <p:nvPr/>
          </p:nvSpPr>
          <p:spPr>
            <a:xfrm>
              <a:off x="4160812" y="-2385733"/>
              <a:ext cx="1469880" cy="1469601"/>
            </a:xfrm>
            <a:custGeom>
              <a:avLst/>
              <a:gdLst>
                <a:gd name="connsiteX0" fmla="*/ 347982 w 684981"/>
                <a:gd name="connsiteY0" fmla="*/ 0 h 684851"/>
                <a:gd name="connsiteX1" fmla="*/ 684981 w 684981"/>
                <a:gd name="connsiteY1" fmla="*/ 0 h 684851"/>
                <a:gd name="connsiteX2" fmla="*/ 684981 w 684981"/>
                <a:gd name="connsiteY2" fmla="*/ 684852 h 684851"/>
                <a:gd name="connsiteX3" fmla="*/ 0 w 684981"/>
                <a:gd name="connsiteY3" fmla="*/ 684852 h 684851"/>
                <a:gd name="connsiteX4" fmla="*/ 0 w 684981"/>
                <a:gd name="connsiteY4" fmla="*/ 347853 h 684851"/>
                <a:gd name="connsiteX5" fmla="*/ 347982 w 684981"/>
                <a:gd name="connsiteY5" fmla="*/ 0 h 68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981" h="684851">
                  <a:moveTo>
                    <a:pt x="347982" y="0"/>
                  </a:moveTo>
                  <a:lnTo>
                    <a:pt x="684981" y="0"/>
                  </a:lnTo>
                  <a:lnTo>
                    <a:pt x="684981" y="684852"/>
                  </a:lnTo>
                  <a:lnTo>
                    <a:pt x="0" y="684852"/>
                  </a:lnTo>
                  <a:lnTo>
                    <a:pt x="0" y="347853"/>
                  </a:lnTo>
                  <a:cubicBezTo>
                    <a:pt x="0" y="155836"/>
                    <a:pt x="155836" y="0"/>
                    <a:pt x="347982" y="0"/>
                  </a:cubicBezTo>
                </a:path>
              </a:pathLst>
            </a:custGeom>
            <a:solidFill>
              <a:schemeClr val="bg1"/>
            </a:solidFill>
            <a:ln w="12903"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3A34BA6F-273B-F3BE-BF7E-6FC3EF798625}"/>
                </a:ext>
              </a:extLst>
            </p:cNvPr>
            <p:cNvSpPr/>
            <p:nvPr/>
          </p:nvSpPr>
          <p:spPr>
            <a:xfrm>
              <a:off x="5781257" y="-2390447"/>
              <a:ext cx="368231" cy="354367"/>
            </a:xfrm>
            <a:custGeom>
              <a:avLst/>
              <a:gdLst>
                <a:gd name="connsiteX0" fmla="*/ 0 w 171600"/>
                <a:gd name="connsiteY0" fmla="*/ 83216 h 165139"/>
                <a:gd name="connsiteX1" fmla="*/ 0 w 171600"/>
                <a:gd name="connsiteY1" fmla="*/ 82570 h 165139"/>
                <a:gd name="connsiteX2" fmla="*/ 86059 w 171600"/>
                <a:gd name="connsiteY2" fmla="*/ 0 h 165139"/>
                <a:gd name="connsiteX3" fmla="*/ 171601 w 171600"/>
                <a:gd name="connsiteY3" fmla="*/ 81924 h 165139"/>
                <a:gd name="connsiteX4" fmla="*/ 171601 w 171600"/>
                <a:gd name="connsiteY4" fmla="*/ 82570 h 165139"/>
                <a:gd name="connsiteX5" fmla="*/ 85542 w 171600"/>
                <a:gd name="connsiteY5" fmla="*/ 165140 h 165139"/>
                <a:gd name="connsiteX6" fmla="*/ 0 w 171600"/>
                <a:gd name="connsiteY6" fmla="*/ 83216 h 165139"/>
                <a:gd name="connsiteX7" fmla="*/ 127279 w 171600"/>
                <a:gd name="connsiteY7" fmla="*/ 83216 h 165139"/>
                <a:gd name="connsiteX8" fmla="*/ 127279 w 171600"/>
                <a:gd name="connsiteY8" fmla="*/ 82570 h 165139"/>
                <a:gd name="connsiteX9" fmla="*/ 85542 w 171600"/>
                <a:gd name="connsiteY9" fmla="*/ 38765 h 165139"/>
                <a:gd name="connsiteX10" fmla="*/ 44451 w 171600"/>
                <a:gd name="connsiteY10" fmla="*/ 81924 h 165139"/>
                <a:gd name="connsiteX11" fmla="*/ 44451 w 171600"/>
                <a:gd name="connsiteY11" fmla="*/ 82570 h 165139"/>
                <a:gd name="connsiteX12" fmla="*/ 86188 w 171600"/>
                <a:gd name="connsiteY12" fmla="*/ 126375 h 165139"/>
                <a:gd name="connsiteX13" fmla="*/ 127279 w 171600"/>
                <a:gd name="connsiteY13"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600" h="165139">
                  <a:moveTo>
                    <a:pt x="0" y="83216"/>
                  </a:moveTo>
                  <a:lnTo>
                    <a:pt x="0" y="82570"/>
                  </a:lnTo>
                  <a:cubicBezTo>
                    <a:pt x="0" y="36956"/>
                    <a:pt x="36698" y="0"/>
                    <a:pt x="86059" y="0"/>
                  </a:cubicBezTo>
                  <a:cubicBezTo>
                    <a:pt x="135420" y="0"/>
                    <a:pt x="171601" y="36439"/>
                    <a:pt x="171601" y="81924"/>
                  </a:cubicBezTo>
                  <a:lnTo>
                    <a:pt x="171601" y="82570"/>
                  </a:lnTo>
                  <a:cubicBezTo>
                    <a:pt x="171601" y="128184"/>
                    <a:pt x="134903" y="165140"/>
                    <a:pt x="85542" y="165140"/>
                  </a:cubicBezTo>
                  <a:cubicBezTo>
                    <a:pt x="36181" y="165140"/>
                    <a:pt x="0" y="128700"/>
                    <a:pt x="0" y="83216"/>
                  </a:cubicBezTo>
                  <a:moveTo>
                    <a:pt x="127279" y="83216"/>
                  </a:moveTo>
                  <a:lnTo>
                    <a:pt x="127279" y="82570"/>
                  </a:lnTo>
                  <a:cubicBezTo>
                    <a:pt x="127279" y="59182"/>
                    <a:pt x="110352" y="38765"/>
                    <a:pt x="85542" y="38765"/>
                  </a:cubicBezTo>
                  <a:cubicBezTo>
                    <a:pt x="60732" y="38765"/>
                    <a:pt x="44451" y="58665"/>
                    <a:pt x="44451" y="81924"/>
                  </a:cubicBezTo>
                  <a:lnTo>
                    <a:pt x="44451" y="82570"/>
                  </a:lnTo>
                  <a:cubicBezTo>
                    <a:pt x="44451" y="105958"/>
                    <a:pt x="61249" y="126375"/>
                    <a:pt x="86188" y="126375"/>
                  </a:cubicBezTo>
                  <a:cubicBezTo>
                    <a:pt x="111127" y="126375"/>
                    <a:pt x="127279" y="106604"/>
                    <a:pt x="127279" y="83216"/>
                  </a:cubicBezTo>
                </a:path>
              </a:pathLst>
            </a:custGeom>
            <a:solidFill>
              <a:schemeClr val="bg1"/>
            </a:solidFill>
            <a:ln w="12903"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BE5DEBDF-BB5C-C8C6-085D-853AEAAC3118}"/>
                </a:ext>
              </a:extLst>
            </p:cNvPr>
            <p:cNvSpPr/>
            <p:nvPr/>
          </p:nvSpPr>
          <p:spPr>
            <a:xfrm>
              <a:off x="6200231" y="-2390168"/>
              <a:ext cx="357418" cy="448367"/>
            </a:xfrm>
            <a:custGeom>
              <a:avLst/>
              <a:gdLst>
                <a:gd name="connsiteX0" fmla="*/ 0 w 166561"/>
                <a:gd name="connsiteY0" fmla="*/ 2972 h 208944"/>
                <a:gd name="connsiteX1" fmla="*/ 44968 w 166561"/>
                <a:gd name="connsiteY1" fmla="*/ 2972 h 208944"/>
                <a:gd name="connsiteX2" fmla="*/ 44968 w 166561"/>
                <a:gd name="connsiteY2" fmla="*/ 25714 h 208944"/>
                <a:gd name="connsiteX3" fmla="*/ 94329 w 166561"/>
                <a:gd name="connsiteY3" fmla="*/ 0 h 208944"/>
                <a:gd name="connsiteX4" fmla="*/ 166561 w 166561"/>
                <a:gd name="connsiteY4" fmla="*/ 81924 h 208944"/>
                <a:gd name="connsiteX5" fmla="*/ 166561 w 166561"/>
                <a:gd name="connsiteY5" fmla="*/ 82570 h 208944"/>
                <a:gd name="connsiteX6" fmla="*/ 94329 w 166561"/>
                <a:gd name="connsiteY6" fmla="*/ 164494 h 208944"/>
                <a:gd name="connsiteX7" fmla="*/ 44968 w 166561"/>
                <a:gd name="connsiteY7" fmla="*/ 140847 h 208944"/>
                <a:gd name="connsiteX8" fmla="*/ 44968 w 166561"/>
                <a:gd name="connsiteY8" fmla="*/ 208944 h 208944"/>
                <a:gd name="connsiteX9" fmla="*/ 0 w 166561"/>
                <a:gd name="connsiteY9" fmla="*/ 208944 h 208944"/>
                <a:gd name="connsiteX10" fmla="*/ 0 w 166561"/>
                <a:gd name="connsiteY10" fmla="*/ 2972 h 208944"/>
                <a:gd name="connsiteX11" fmla="*/ 121594 w 166561"/>
                <a:gd name="connsiteY11" fmla="*/ 82570 h 208944"/>
                <a:gd name="connsiteX12" fmla="*/ 121594 w 166561"/>
                <a:gd name="connsiteY12" fmla="*/ 81924 h 208944"/>
                <a:gd name="connsiteX13" fmla="*/ 82828 w 166561"/>
                <a:gd name="connsiteY13" fmla="*/ 38119 h 208944"/>
                <a:gd name="connsiteX14" fmla="*/ 44322 w 166561"/>
                <a:gd name="connsiteY14" fmla="*/ 81924 h 208944"/>
                <a:gd name="connsiteX15" fmla="*/ 44322 w 166561"/>
                <a:gd name="connsiteY15" fmla="*/ 82570 h 208944"/>
                <a:gd name="connsiteX16" fmla="*/ 82828 w 166561"/>
                <a:gd name="connsiteY16" fmla="*/ 126375 h 208944"/>
                <a:gd name="connsiteX17" fmla="*/ 121594 w 166561"/>
                <a:gd name="connsiteY17" fmla="*/ 82570 h 208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6561" h="208944">
                  <a:moveTo>
                    <a:pt x="0" y="2972"/>
                  </a:moveTo>
                  <a:lnTo>
                    <a:pt x="44968" y="2972"/>
                  </a:lnTo>
                  <a:lnTo>
                    <a:pt x="44968" y="25714"/>
                  </a:lnTo>
                  <a:cubicBezTo>
                    <a:pt x="55951" y="10983"/>
                    <a:pt x="70940" y="0"/>
                    <a:pt x="94329" y="0"/>
                  </a:cubicBezTo>
                  <a:cubicBezTo>
                    <a:pt x="131285" y="0"/>
                    <a:pt x="166561" y="28945"/>
                    <a:pt x="166561" y="81924"/>
                  </a:cubicBezTo>
                  <a:lnTo>
                    <a:pt x="166561" y="82570"/>
                  </a:lnTo>
                  <a:cubicBezTo>
                    <a:pt x="166561" y="135549"/>
                    <a:pt x="131931" y="164494"/>
                    <a:pt x="94329" y="164494"/>
                  </a:cubicBezTo>
                  <a:cubicBezTo>
                    <a:pt x="70423" y="164494"/>
                    <a:pt x="55563" y="153510"/>
                    <a:pt x="44968" y="140847"/>
                  </a:cubicBezTo>
                  <a:lnTo>
                    <a:pt x="44968" y="208944"/>
                  </a:lnTo>
                  <a:lnTo>
                    <a:pt x="0" y="208944"/>
                  </a:lnTo>
                  <a:lnTo>
                    <a:pt x="0" y="2972"/>
                  </a:lnTo>
                  <a:close/>
                  <a:moveTo>
                    <a:pt x="121594" y="82570"/>
                  </a:moveTo>
                  <a:lnTo>
                    <a:pt x="121594" y="81924"/>
                  </a:lnTo>
                  <a:cubicBezTo>
                    <a:pt x="121594" y="55563"/>
                    <a:pt x="103891" y="38119"/>
                    <a:pt x="82828" y="38119"/>
                  </a:cubicBezTo>
                  <a:cubicBezTo>
                    <a:pt x="61766" y="38119"/>
                    <a:pt x="44322" y="55563"/>
                    <a:pt x="44322" y="81924"/>
                  </a:cubicBezTo>
                  <a:lnTo>
                    <a:pt x="44322" y="82570"/>
                  </a:lnTo>
                  <a:cubicBezTo>
                    <a:pt x="44322" y="108930"/>
                    <a:pt x="61766" y="126375"/>
                    <a:pt x="82828" y="126375"/>
                  </a:cubicBezTo>
                  <a:cubicBezTo>
                    <a:pt x="103891" y="126375"/>
                    <a:pt x="121594" y="109189"/>
                    <a:pt x="121594" y="82570"/>
                  </a:cubicBezTo>
                </a:path>
              </a:pathLst>
            </a:custGeom>
            <a:solidFill>
              <a:schemeClr val="bg1"/>
            </a:solidFill>
            <a:ln w="12903" cap="flat">
              <a:no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BD2930F4-2023-DBF2-5FB8-B8F819CC2529}"/>
                </a:ext>
              </a:extLst>
            </p:cNvPr>
            <p:cNvSpPr/>
            <p:nvPr/>
          </p:nvSpPr>
          <p:spPr>
            <a:xfrm>
              <a:off x="6593142" y="-2390168"/>
              <a:ext cx="334125" cy="354090"/>
            </a:xfrm>
            <a:custGeom>
              <a:avLst/>
              <a:gdLst>
                <a:gd name="connsiteX0" fmla="*/ 0 w 155706"/>
                <a:gd name="connsiteY0" fmla="*/ 83216 h 165010"/>
                <a:gd name="connsiteX1" fmla="*/ 0 w 155706"/>
                <a:gd name="connsiteY1" fmla="*/ 82570 h 165010"/>
                <a:gd name="connsiteX2" fmla="*/ 78435 w 155706"/>
                <a:gd name="connsiteY2" fmla="*/ 0 h 165010"/>
                <a:gd name="connsiteX3" fmla="*/ 155707 w 155706"/>
                <a:gd name="connsiteY3" fmla="*/ 86059 h 165010"/>
                <a:gd name="connsiteX4" fmla="*/ 155190 w 155706"/>
                <a:gd name="connsiteY4" fmla="*/ 97947 h 165010"/>
                <a:gd name="connsiteX5" fmla="*/ 44838 w 155706"/>
                <a:gd name="connsiteY5" fmla="*/ 97947 h 165010"/>
                <a:gd name="connsiteX6" fmla="*/ 83604 w 155706"/>
                <a:gd name="connsiteY6" fmla="*/ 128959 h 165010"/>
                <a:gd name="connsiteX7" fmla="*/ 122110 w 155706"/>
                <a:gd name="connsiteY7" fmla="*/ 112678 h 165010"/>
                <a:gd name="connsiteX8" fmla="*/ 147825 w 155706"/>
                <a:gd name="connsiteY8" fmla="*/ 135420 h 165010"/>
                <a:gd name="connsiteX9" fmla="*/ 82958 w 155706"/>
                <a:gd name="connsiteY9" fmla="*/ 165011 h 165010"/>
                <a:gd name="connsiteX10" fmla="*/ 129 w 155706"/>
                <a:gd name="connsiteY10" fmla="*/ 83087 h 165010"/>
                <a:gd name="connsiteX11" fmla="*/ 112031 w 155706"/>
                <a:gd name="connsiteY11" fmla="*/ 69777 h 165010"/>
                <a:gd name="connsiteX12" fmla="*/ 78564 w 155706"/>
                <a:gd name="connsiteY12" fmla="*/ 36052 h 165010"/>
                <a:gd name="connsiteX13" fmla="*/ 44192 w 155706"/>
                <a:gd name="connsiteY13" fmla="*/ 69777 h 165010"/>
                <a:gd name="connsiteX14" fmla="*/ 111902 w 155706"/>
                <a:gd name="connsiteY14" fmla="*/ 69777 h 16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5706" h="165010">
                  <a:moveTo>
                    <a:pt x="0" y="83216"/>
                  </a:moveTo>
                  <a:lnTo>
                    <a:pt x="0" y="82570"/>
                  </a:lnTo>
                  <a:cubicBezTo>
                    <a:pt x="0" y="37344"/>
                    <a:pt x="32175" y="0"/>
                    <a:pt x="78435" y="0"/>
                  </a:cubicBezTo>
                  <a:cubicBezTo>
                    <a:pt x="131414" y="0"/>
                    <a:pt x="155707" y="41091"/>
                    <a:pt x="155707" y="86059"/>
                  </a:cubicBezTo>
                  <a:cubicBezTo>
                    <a:pt x="155707" y="89548"/>
                    <a:pt x="155449" y="93812"/>
                    <a:pt x="155190" y="97947"/>
                  </a:cubicBezTo>
                  <a:lnTo>
                    <a:pt x="44838" y="97947"/>
                  </a:lnTo>
                  <a:cubicBezTo>
                    <a:pt x="49232" y="118363"/>
                    <a:pt x="63446" y="128959"/>
                    <a:pt x="83604" y="128959"/>
                  </a:cubicBezTo>
                  <a:cubicBezTo>
                    <a:pt x="98722" y="128959"/>
                    <a:pt x="109576" y="124178"/>
                    <a:pt x="122110" y="112678"/>
                  </a:cubicBezTo>
                  <a:lnTo>
                    <a:pt x="147825" y="135420"/>
                  </a:lnTo>
                  <a:cubicBezTo>
                    <a:pt x="133094" y="153769"/>
                    <a:pt x="111773" y="165011"/>
                    <a:pt x="82958" y="165011"/>
                  </a:cubicBezTo>
                  <a:cubicBezTo>
                    <a:pt x="35406" y="165011"/>
                    <a:pt x="129" y="131543"/>
                    <a:pt x="129" y="83087"/>
                  </a:cubicBezTo>
                  <a:moveTo>
                    <a:pt x="112031" y="69777"/>
                  </a:moveTo>
                  <a:cubicBezTo>
                    <a:pt x="109318" y="49619"/>
                    <a:pt x="97559" y="36052"/>
                    <a:pt x="78564" y="36052"/>
                  </a:cubicBezTo>
                  <a:cubicBezTo>
                    <a:pt x="59569" y="36052"/>
                    <a:pt x="47810" y="49361"/>
                    <a:pt x="44192" y="69777"/>
                  </a:cubicBezTo>
                  <a:lnTo>
                    <a:pt x="111902" y="69777"/>
                  </a:lnTo>
                  <a:close/>
                </a:path>
              </a:pathLst>
            </a:custGeom>
            <a:solidFill>
              <a:schemeClr val="bg1"/>
            </a:solidFill>
            <a:ln w="12903"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C641C27A-8B13-76D8-3606-E480ACAB6DE6}"/>
                </a:ext>
              </a:extLst>
            </p:cNvPr>
            <p:cNvSpPr/>
            <p:nvPr/>
          </p:nvSpPr>
          <p:spPr>
            <a:xfrm>
              <a:off x="6979675" y="-2390168"/>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2972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4"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2972"/>
                  </a:lnTo>
                  <a:close/>
                </a:path>
              </a:pathLst>
            </a:custGeom>
            <a:solidFill>
              <a:schemeClr val="bg1"/>
            </a:solidFill>
            <a:ln w="12903"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FBD793B8-D087-73B0-4829-64C8FC819C28}"/>
                </a:ext>
              </a:extLst>
            </p:cNvPr>
            <p:cNvSpPr/>
            <p:nvPr/>
          </p:nvSpPr>
          <p:spPr>
            <a:xfrm>
              <a:off x="5799557" y="-1954280"/>
              <a:ext cx="101485" cy="463340"/>
            </a:xfrm>
            <a:custGeom>
              <a:avLst/>
              <a:gdLst>
                <a:gd name="connsiteX0" fmla="*/ 0 w 47293"/>
                <a:gd name="connsiteY0" fmla="*/ 0 h 215922"/>
                <a:gd name="connsiteX1" fmla="*/ 47294 w 47293"/>
                <a:gd name="connsiteY1" fmla="*/ 0 h 215922"/>
                <a:gd name="connsiteX2" fmla="*/ 47294 w 47293"/>
                <a:gd name="connsiteY2" fmla="*/ 39928 h 215922"/>
                <a:gd name="connsiteX3" fmla="*/ 0 w 47293"/>
                <a:gd name="connsiteY3" fmla="*/ 39928 h 215922"/>
                <a:gd name="connsiteX4" fmla="*/ 0 w 47293"/>
                <a:gd name="connsiteY4" fmla="*/ 0 h 215922"/>
                <a:gd name="connsiteX5" fmla="*/ 1163 w 47293"/>
                <a:gd name="connsiteY5" fmla="*/ 57372 h 215922"/>
                <a:gd name="connsiteX6" fmla="*/ 46131 w 47293"/>
                <a:gd name="connsiteY6" fmla="*/ 57372 h 215922"/>
                <a:gd name="connsiteX7" fmla="*/ 46131 w 47293"/>
                <a:gd name="connsiteY7" fmla="*/ 215922 h 215922"/>
                <a:gd name="connsiteX8" fmla="*/ 1163 w 47293"/>
                <a:gd name="connsiteY8" fmla="*/ 215922 h 215922"/>
                <a:gd name="connsiteX9" fmla="*/ 1163 w 47293"/>
                <a:gd name="connsiteY9" fmla="*/ 57372 h 2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293" h="215922">
                  <a:moveTo>
                    <a:pt x="0" y="0"/>
                  </a:moveTo>
                  <a:lnTo>
                    <a:pt x="47294" y="0"/>
                  </a:lnTo>
                  <a:lnTo>
                    <a:pt x="47294" y="39928"/>
                  </a:lnTo>
                  <a:lnTo>
                    <a:pt x="0" y="39928"/>
                  </a:lnTo>
                  <a:lnTo>
                    <a:pt x="0" y="0"/>
                  </a:lnTo>
                  <a:close/>
                  <a:moveTo>
                    <a:pt x="1163" y="57372"/>
                  </a:moveTo>
                  <a:lnTo>
                    <a:pt x="46131" y="57372"/>
                  </a:lnTo>
                  <a:lnTo>
                    <a:pt x="46131" y="215922"/>
                  </a:lnTo>
                  <a:lnTo>
                    <a:pt x="1163" y="215922"/>
                  </a:lnTo>
                  <a:lnTo>
                    <a:pt x="1163" y="57372"/>
                  </a:lnTo>
                  <a:close/>
                </a:path>
              </a:pathLst>
            </a:custGeom>
            <a:solidFill>
              <a:schemeClr val="bg1"/>
            </a:solidFill>
            <a:ln w="12903"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CEF7B640-A1FF-5A94-9BB9-5406D6764314}"/>
                </a:ext>
              </a:extLst>
            </p:cNvPr>
            <p:cNvSpPr/>
            <p:nvPr/>
          </p:nvSpPr>
          <p:spPr>
            <a:xfrm>
              <a:off x="5970363" y="-1837542"/>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3101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4"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3101"/>
                  </a:lnTo>
                  <a:close/>
                </a:path>
              </a:pathLst>
            </a:custGeom>
            <a:solidFill>
              <a:schemeClr val="bg1"/>
            </a:solidFill>
            <a:ln w="12903"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F451B331-AAFB-825A-E66A-868C49EF0D70}"/>
                </a:ext>
              </a:extLst>
            </p:cNvPr>
            <p:cNvSpPr/>
            <p:nvPr/>
          </p:nvSpPr>
          <p:spPr>
            <a:xfrm>
              <a:off x="6346914" y="-1837542"/>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3101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5"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3101"/>
                  </a:lnTo>
                  <a:close/>
                </a:path>
              </a:pathLst>
            </a:custGeom>
            <a:solidFill>
              <a:schemeClr val="bg1"/>
            </a:solidFill>
            <a:ln w="12903"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C2C0C21D-5A22-65BB-6BF7-DC67936AE049}"/>
                </a:ext>
              </a:extLst>
            </p:cNvPr>
            <p:cNvSpPr/>
            <p:nvPr/>
          </p:nvSpPr>
          <p:spPr>
            <a:xfrm>
              <a:off x="6706830" y="-1837821"/>
              <a:ext cx="368231" cy="354367"/>
            </a:xfrm>
            <a:custGeom>
              <a:avLst/>
              <a:gdLst>
                <a:gd name="connsiteX0" fmla="*/ 0 w 171600"/>
                <a:gd name="connsiteY0" fmla="*/ 83216 h 165139"/>
                <a:gd name="connsiteX1" fmla="*/ 0 w 171600"/>
                <a:gd name="connsiteY1" fmla="*/ 82570 h 165139"/>
                <a:gd name="connsiteX2" fmla="*/ 86059 w 171600"/>
                <a:gd name="connsiteY2" fmla="*/ 0 h 165139"/>
                <a:gd name="connsiteX3" fmla="*/ 171601 w 171600"/>
                <a:gd name="connsiteY3" fmla="*/ 81924 h 165139"/>
                <a:gd name="connsiteX4" fmla="*/ 171601 w 171600"/>
                <a:gd name="connsiteY4" fmla="*/ 82570 h 165139"/>
                <a:gd name="connsiteX5" fmla="*/ 85542 w 171600"/>
                <a:gd name="connsiteY5" fmla="*/ 165140 h 165139"/>
                <a:gd name="connsiteX6" fmla="*/ 0 w 171600"/>
                <a:gd name="connsiteY6" fmla="*/ 83216 h 165139"/>
                <a:gd name="connsiteX7" fmla="*/ 127150 w 171600"/>
                <a:gd name="connsiteY7" fmla="*/ 83216 h 165139"/>
                <a:gd name="connsiteX8" fmla="*/ 127150 w 171600"/>
                <a:gd name="connsiteY8" fmla="*/ 82570 h 165139"/>
                <a:gd name="connsiteX9" fmla="*/ 85413 w 171600"/>
                <a:gd name="connsiteY9" fmla="*/ 38765 h 165139"/>
                <a:gd name="connsiteX10" fmla="*/ 44322 w 171600"/>
                <a:gd name="connsiteY10" fmla="*/ 81924 h 165139"/>
                <a:gd name="connsiteX11" fmla="*/ 44322 w 171600"/>
                <a:gd name="connsiteY11" fmla="*/ 82570 h 165139"/>
                <a:gd name="connsiteX12" fmla="*/ 86059 w 171600"/>
                <a:gd name="connsiteY12" fmla="*/ 126375 h 165139"/>
                <a:gd name="connsiteX13" fmla="*/ 127150 w 171600"/>
                <a:gd name="connsiteY13"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600" h="165139">
                  <a:moveTo>
                    <a:pt x="0" y="83216"/>
                  </a:moveTo>
                  <a:lnTo>
                    <a:pt x="0" y="82570"/>
                  </a:lnTo>
                  <a:cubicBezTo>
                    <a:pt x="0" y="36956"/>
                    <a:pt x="36698" y="0"/>
                    <a:pt x="86059" y="0"/>
                  </a:cubicBezTo>
                  <a:cubicBezTo>
                    <a:pt x="135420" y="0"/>
                    <a:pt x="171601" y="36439"/>
                    <a:pt x="171601" y="81924"/>
                  </a:cubicBezTo>
                  <a:lnTo>
                    <a:pt x="171601" y="82570"/>
                  </a:lnTo>
                  <a:cubicBezTo>
                    <a:pt x="171601" y="128184"/>
                    <a:pt x="134903" y="165140"/>
                    <a:pt x="85542" y="165140"/>
                  </a:cubicBezTo>
                  <a:cubicBezTo>
                    <a:pt x="36181" y="165140"/>
                    <a:pt x="0" y="128700"/>
                    <a:pt x="0" y="83216"/>
                  </a:cubicBezTo>
                  <a:moveTo>
                    <a:pt x="127150" y="83216"/>
                  </a:moveTo>
                  <a:lnTo>
                    <a:pt x="127150" y="82570"/>
                  </a:lnTo>
                  <a:cubicBezTo>
                    <a:pt x="127150" y="59182"/>
                    <a:pt x="110352" y="38765"/>
                    <a:pt x="85413" y="38765"/>
                  </a:cubicBezTo>
                  <a:cubicBezTo>
                    <a:pt x="60474" y="38765"/>
                    <a:pt x="44322" y="58665"/>
                    <a:pt x="44322" y="81924"/>
                  </a:cubicBezTo>
                  <a:lnTo>
                    <a:pt x="44322" y="82570"/>
                  </a:lnTo>
                  <a:cubicBezTo>
                    <a:pt x="44322" y="105958"/>
                    <a:pt x="61120" y="126375"/>
                    <a:pt x="86059" y="126375"/>
                  </a:cubicBezTo>
                  <a:cubicBezTo>
                    <a:pt x="110998" y="126375"/>
                    <a:pt x="127150" y="106604"/>
                    <a:pt x="127150" y="83216"/>
                  </a:cubicBezTo>
                </a:path>
              </a:pathLst>
            </a:custGeom>
            <a:solidFill>
              <a:schemeClr val="bg1"/>
            </a:solidFill>
            <a:ln w="12903"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AFE2F8BA-F212-6DCC-E27E-A191489D12D8}"/>
                </a:ext>
              </a:extLst>
            </p:cNvPr>
            <p:cNvSpPr/>
            <p:nvPr/>
          </p:nvSpPr>
          <p:spPr>
            <a:xfrm>
              <a:off x="7076171" y="-1831165"/>
              <a:ext cx="355476" cy="342721"/>
            </a:xfrm>
            <a:custGeom>
              <a:avLst/>
              <a:gdLst>
                <a:gd name="connsiteX0" fmla="*/ 0 w 165656"/>
                <a:gd name="connsiteY0" fmla="*/ 0 h 159712"/>
                <a:gd name="connsiteX1" fmla="*/ 47681 w 165656"/>
                <a:gd name="connsiteY1" fmla="*/ 0 h 159712"/>
                <a:gd name="connsiteX2" fmla="*/ 83087 w 165656"/>
                <a:gd name="connsiteY2" fmla="*/ 106217 h 159712"/>
                <a:gd name="connsiteX3" fmla="*/ 118880 w 165656"/>
                <a:gd name="connsiteY3" fmla="*/ 0 h 159712"/>
                <a:gd name="connsiteX4" fmla="*/ 165657 w 165656"/>
                <a:gd name="connsiteY4" fmla="*/ 0 h 159712"/>
                <a:gd name="connsiteX5" fmla="*/ 103245 w 165656"/>
                <a:gd name="connsiteY5" fmla="*/ 159713 h 159712"/>
                <a:gd name="connsiteX6" fmla="*/ 62412 w 165656"/>
                <a:gd name="connsiteY6" fmla="*/ 159713 h 159712"/>
                <a:gd name="connsiteX7" fmla="*/ 0 w 165656"/>
                <a:gd name="connsiteY7" fmla="*/ 0 h 15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5656" h="159712">
                  <a:moveTo>
                    <a:pt x="0" y="0"/>
                  </a:moveTo>
                  <a:lnTo>
                    <a:pt x="47681" y="0"/>
                  </a:lnTo>
                  <a:lnTo>
                    <a:pt x="83087" y="106217"/>
                  </a:lnTo>
                  <a:lnTo>
                    <a:pt x="118880" y="0"/>
                  </a:lnTo>
                  <a:lnTo>
                    <a:pt x="165657" y="0"/>
                  </a:lnTo>
                  <a:lnTo>
                    <a:pt x="103245" y="159713"/>
                  </a:lnTo>
                  <a:lnTo>
                    <a:pt x="62412" y="159713"/>
                  </a:lnTo>
                  <a:lnTo>
                    <a:pt x="0" y="0"/>
                  </a:lnTo>
                  <a:close/>
                </a:path>
              </a:pathLst>
            </a:custGeom>
            <a:solidFill>
              <a:schemeClr val="bg1"/>
            </a:solidFill>
            <a:ln w="12903"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D5DEA738-2EB4-1866-DC0F-28C75D3F386F}"/>
                </a:ext>
              </a:extLst>
            </p:cNvPr>
            <p:cNvSpPr/>
            <p:nvPr/>
          </p:nvSpPr>
          <p:spPr>
            <a:xfrm>
              <a:off x="7432203" y="-1835326"/>
              <a:ext cx="313329" cy="350485"/>
            </a:xfrm>
            <a:custGeom>
              <a:avLst/>
              <a:gdLst>
                <a:gd name="connsiteX0" fmla="*/ 0 w 146015"/>
                <a:gd name="connsiteY0" fmla="*/ 115003 h 163330"/>
                <a:gd name="connsiteX1" fmla="*/ 0 w 146015"/>
                <a:gd name="connsiteY1" fmla="*/ 114487 h 163330"/>
                <a:gd name="connsiteX2" fmla="*/ 63963 w 146015"/>
                <a:gd name="connsiteY2" fmla="*/ 63833 h 163330"/>
                <a:gd name="connsiteX3" fmla="*/ 102728 w 146015"/>
                <a:gd name="connsiteY3" fmla="*/ 70294 h 163330"/>
                <a:gd name="connsiteX4" fmla="*/ 102728 w 146015"/>
                <a:gd name="connsiteY4" fmla="*/ 67581 h 163330"/>
                <a:gd name="connsiteX5" fmla="*/ 68744 w 146015"/>
                <a:gd name="connsiteY5" fmla="*/ 38636 h 163330"/>
                <a:gd name="connsiteX6" fmla="*/ 24939 w 146015"/>
                <a:gd name="connsiteY6" fmla="*/ 47164 h 163330"/>
                <a:gd name="connsiteX7" fmla="*/ 13697 w 146015"/>
                <a:gd name="connsiteY7" fmla="*/ 12793 h 163330"/>
                <a:gd name="connsiteX8" fmla="*/ 75205 w 146015"/>
                <a:gd name="connsiteY8" fmla="*/ 0 h 163330"/>
                <a:gd name="connsiteX9" fmla="*/ 128830 w 146015"/>
                <a:gd name="connsiteY9" fmla="*/ 17703 h 163330"/>
                <a:gd name="connsiteX10" fmla="*/ 146016 w 146015"/>
                <a:gd name="connsiteY10" fmla="*/ 68356 h 163330"/>
                <a:gd name="connsiteX11" fmla="*/ 146016 w 146015"/>
                <a:gd name="connsiteY11" fmla="*/ 160359 h 163330"/>
                <a:gd name="connsiteX12" fmla="*/ 102469 w 146015"/>
                <a:gd name="connsiteY12" fmla="*/ 160359 h 163330"/>
                <a:gd name="connsiteX13" fmla="*/ 102469 w 146015"/>
                <a:gd name="connsiteY13" fmla="*/ 143173 h 163330"/>
                <a:gd name="connsiteX14" fmla="*/ 54530 w 146015"/>
                <a:gd name="connsiteY14" fmla="*/ 163331 h 163330"/>
                <a:gd name="connsiteX15" fmla="*/ 129 w 146015"/>
                <a:gd name="connsiteY15" fmla="*/ 114745 h 163330"/>
                <a:gd name="connsiteX16" fmla="*/ 103374 w 146015"/>
                <a:gd name="connsiteY16" fmla="*/ 104408 h 163330"/>
                <a:gd name="connsiteX17" fmla="*/ 103374 w 146015"/>
                <a:gd name="connsiteY17" fmla="*/ 96396 h 163330"/>
                <a:gd name="connsiteX18" fmla="*/ 74688 w 146015"/>
                <a:gd name="connsiteY18" fmla="*/ 90452 h 163330"/>
                <a:gd name="connsiteX19" fmla="*/ 43675 w 146015"/>
                <a:gd name="connsiteY19" fmla="*/ 112290 h 163330"/>
                <a:gd name="connsiteX20" fmla="*/ 43675 w 146015"/>
                <a:gd name="connsiteY20" fmla="*/ 112936 h 163330"/>
                <a:gd name="connsiteX21" fmla="*/ 68227 w 146015"/>
                <a:gd name="connsiteY21" fmla="*/ 132189 h 163330"/>
                <a:gd name="connsiteX22" fmla="*/ 103374 w 146015"/>
                <a:gd name="connsiteY22" fmla="*/ 104408 h 1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015" h="163330">
                  <a:moveTo>
                    <a:pt x="0" y="115003"/>
                  </a:moveTo>
                  <a:lnTo>
                    <a:pt x="0" y="114487"/>
                  </a:lnTo>
                  <a:cubicBezTo>
                    <a:pt x="0" y="79856"/>
                    <a:pt x="26360" y="63833"/>
                    <a:pt x="63963" y="63833"/>
                  </a:cubicBezTo>
                  <a:cubicBezTo>
                    <a:pt x="79985" y="63833"/>
                    <a:pt x="91486" y="66547"/>
                    <a:pt x="102728" y="70294"/>
                  </a:cubicBezTo>
                  <a:lnTo>
                    <a:pt x="102728" y="67581"/>
                  </a:lnTo>
                  <a:cubicBezTo>
                    <a:pt x="102728" y="48973"/>
                    <a:pt x="91227" y="38636"/>
                    <a:pt x="68744" y="38636"/>
                  </a:cubicBezTo>
                  <a:cubicBezTo>
                    <a:pt x="51558" y="38636"/>
                    <a:pt x="39411" y="41866"/>
                    <a:pt x="24939" y="47164"/>
                  </a:cubicBezTo>
                  <a:lnTo>
                    <a:pt x="13697" y="12793"/>
                  </a:lnTo>
                  <a:cubicBezTo>
                    <a:pt x="31141" y="5039"/>
                    <a:pt x="48327" y="0"/>
                    <a:pt x="75205" y="0"/>
                  </a:cubicBezTo>
                  <a:cubicBezTo>
                    <a:pt x="99756" y="0"/>
                    <a:pt x="117588" y="6461"/>
                    <a:pt x="128830" y="17703"/>
                  </a:cubicBezTo>
                  <a:cubicBezTo>
                    <a:pt x="140718" y="29591"/>
                    <a:pt x="146016" y="47035"/>
                    <a:pt x="146016" y="68356"/>
                  </a:cubicBezTo>
                  <a:lnTo>
                    <a:pt x="146016" y="160359"/>
                  </a:lnTo>
                  <a:lnTo>
                    <a:pt x="102469" y="160359"/>
                  </a:lnTo>
                  <a:lnTo>
                    <a:pt x="102469" y="143173"/>
                  </a:lnTo>
                  <a:cubicBezTo>
                    <a:pt x="91486" y="155319"/>
                    <a:pt x="76367" y="163331"/>
                    <a:pt x="54530" y="163331"/>
                  </a:cubicBezTo>
                  <a:cubicBezTo>
                    <a:pt x="24680" y="163331"/>
                    <a:pt x="129" y="146145"/>
                    <a:pt x="129" y="114745"/>
                  </a:cubicBezTo>
                  <a:moveTo>
                    <a:pt x="103374" y="104408"/>
                  </a:moveTo>
                  <a:lnTo>
                    <a:pt x="103374" y="96396"/>
                  </a:lnTo>
                  <a:cubicBezTo>
                    <a:pt x="95750" y="92907"/>
                    <a:pt x="85542" y="90452"/>
                    <a:pt x="74688" y="90452"/>
                  </a:cubicBezTo>
                  <a:cubicBezTo>
                    <a:pt x="55434" y="90452"/>
                    <a:pt x="43675" y="98205"/>
                    <a:pt x="43675" y="112290"/>
                  </a:cubicBezTo>
                  <a:lnTo>
                    <a:pt x="43675" y="112936"/>
                  </a:lnTo>
                  <a:cubicBezTo>
                    <a:pt x="43675" y="125082"/>
                    <a:pt x="53754" y="132189"/>
                    <a:pt x="68227" y="132189"/>
                  </a:cubicBezTo>
                  <a:cubicBezTo>
                    <a:pt x="89289" y="132189"/>
                    <a:pt x="103374" y="120689"/>
                    <a:pt x="103374" y="104408"/>
                  </a:cubicBezTo>
                </a:path>
              </a:pathLst>
            </a:custGeom>
            <a:solidFill>
              <a:schemeClr val="bg1"/>
            </a:solidFill>
            <a:ln w="12903"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6EC51827-063C-5802-7809-46A32F4E3260}"/>
                </a:ext>
              </a:extLst>
            </p:cNvPr>
            <p:cNvSpPr/>
            <p:nvPr/>
          </p:nvSpPr>
          <p:spPr>
            <a:xfrm>
              <a:off x="7781303" y="-1918510"/>
              <a:ext cx="217389" cy="433116"/>
            </a:xfrm>
            <a:custGeom>
              <a:avLst/>
              <a:gdLst>
                <a:gd name="connsiteX0" fmla="*/ 18995 w 101306"/>
                <a:gd name="connsiteY0" fmla="*/ 154285 h 201837"/>
                <a:gd name="connsiteX1" fmla="*/ 18995 w 101306"/>
                <a:gd name="connsiteY1" fmla="*/ 79081 h 201837"/>
                <a:gd name="connsiteX2" fmla="*/ 0 w 101306"/>
                <a:gd name="connsiteY2" fmla="*/ 79081 h 201837"/>
                <a:gd name="connsiteX3" fmla="*/ 0 w 101306"/>
                <a:gd name="connsiteY3" fmla="*/ 40574 h 201837"/>
                <a:gd name="connsiteX4" fmla="*/ 18995 w 101306"/>
                <a:gd name="connsiteY4" fmla="*/ 40574 h 201837"/>
                <a:gd name="connsiteX5" fmla="*/ 18995 w 101306"/>
                <a:gd name="connsiteY5" fmla="*/ 0 h 201837"/>
                <a:gd name="connsiteX6" fmla="*/ 63963 w 101306"/>
                <a:gd name="connsiteY6" fmla="*/ 0 h 201837"/>
                <a:gd name="connsiteX7" fmla="*/ 63963 w 101306"/>
                <a:gd name="connsiteY7" fmla="*/ 40574 h 201837"/>
                <a:gd name="connsiteX8" fmla="*/ 101306 w 101306"/>
                <a:gd name="connsiteY8" fmla="*/ 40574 h 201837"/>
                <a:gd name="connsiteX9" fmla="*/ 101306 w 101306"/>
                <a:gd name="connsiteY9" fmla="*/ 79081 h 201837"/>
                <a:gd name="connsiteX10" fmla="*/ 63963 w 101306"/>
                <a:gd name="connsiteY10" fmla="*/ 79081 h 201837"/>
                <a:gd name="connsiteX11" fmla="*/ 63963 w 101306"/>
                <a:gd name="connsiteY11" fmla="*/ 146791 h 201837"/>
                <a:gd name="connsiteX12" fmla="*/ 78435 w 101306"/>
                <a:gd name="connsiteY12" fmla="*/ 162168 h 201837"/>
                <a:gd name="connsiteX13" fmla="*/ 100660 w 101306"/>
                <a:gd name="connsiteY13" fmla="*/ 156611 h 201837"/>
                <a:gd name="connsiteX14" fmla="*/ 100660 w 101306"/>
                <a:gd name="connsiteY14" fmla="*/ 192663 h 201837"/>
                <a:gd name="connsiteX15" fmla="*/ 65125 w 101306"/>
                <a:gd name="connsiteY15" fmla="*/ 201837 h 201837"/>
                <a:gd name="connsiteX16" fmla="*/ 18995 w 101306"/>
                <a:gd name="connsiteY16" fmla="*/ 154156 h 20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306" h="201837">
                  <a:moveTo>
                    <a:pt x="18995" y="154285"/>
                  </a:moveTo>
                  <a:lnTo>
                    <a:pt x="18995" y="79081"/>
                  </a:lnTo>
                  <a:lnTo>
                    <a:pt x="0" y="79081"/>
                  </a:lnTo>
                  <a:lnTo>
                    <a:pt x="0" y="40574"/>
                  </a:lnTo>
                  <a:lnTo>
                    <a:pt x="18995" y="40574"/>
                  </a:lnTo>
                  <a:lnTo>
                    <a:pt x="18995" y="0"/>
                  </a:lnTo>
                  <a:lnTo>
                    <a:pt x="63963" y="0"/>
                  </a:lnTo>
                  <a:lnTo>
                    <a:pt x="63963" y="40574"/>
                  </a:lnTo>
                  <a:lnTo>
                    <a:pt x="101306" y="40574"/>
                  </a:lnTo>
                  <a:lnTo>
                    <a:pt x="101306" y="79081"/>
                  </a:lnTo>
                  <a:lnTo>
                    <a:pt x="63963" y="79081"/>
                  </a:lnTo>
                  <a:lnTo>
                    <a:pt x="63963" y="146791"/>
                  </a:lnTo>
                  <a:cubicBezTo>
                    <a:pt x="63963" y="157128"/>
                    <a:pt x="68356" y="162168"/>
                    <a:pt x="78435" y="162168"/>
                  </a:cubicBezTo>
                  <a:cubicBezTo>
                    <a:pt x="86705" y="162168"/>
                    <a:pt x="94070" y="160100"/>
                    <a:pt x="100660" y="156611"/>
                  </a:cubicBezTo>
                  <a:lnTo>
                    <a:pt x="100660" y="192663"/>
                  </a:lnTo>
                  <a:cubicBezTo>
                    <a:pt x="91227" y="198219"/>
                    <a:pt x="80244" y="201837"/>
                    <a:pt x="65125" y="201837"/>
                  </a:cubicBezTo>
                  <a:cubicBezTo>
                    <a:pt x="37602" y="201837"/>
                    <a:pt x="18995" y="190854"/>
                    <a:pt x="18995" y="154156"/>
                  </a:cubicBezTo>
                </a:path>
              </a:pathLst>
            </a:custGeom>
            <a:solidFill>
              <a:schemeClr val="bg1"/>
            </a:solidFill>
            <a:ln w="12903"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31AF0C20-0885-87CF-C0AC-24061B3B0BD3}"/>
                </a:ext>
              </a:extLst>
            </p:cNvPr>
            <p:cNvSpPr/>
            <p:nvPr/>
          </p:nvSpPr>
          <p:spPr>
            <a:xfrm>
              <a:off x="8052488" y="-1954280"/>
              <a:ext cx="101485" cy="463340"/>
            </a:xfrm>
            <a:custGeom>
              <a:avLst/>
              <a:gdLst>
                <a:gd name="connsiteX0" fmla="*/ 0 w 47293"/>
                <a:gd name="connsiteY0" fmla="*/ 0 h 215922"/>
                <a:gd name="connsiteX1" fmla="*/ 47293 w 47293"/>
                <a:gd name="connsiteY1" fmla="*/ 0 h 215922"/>
                <a:gd name="connsiteX2" fmla="*/ 47293 w 47293"/>
                <a:gd name="connsiteY2" fmla="*/ 39928 h 215922"/>
                <a:gd name="connsiteX3" fmla="*/ 0 w 47293"/>
                <a:gd name="connsiteY3" fmla="*/ 39928 h 215922"/>
                <a:gd name="connsiteX4" fmla="*/ 0 w 47293"/>
                <a:gd name="connsiteY4" fmla="*/ 0 h 215922"/>
                <a:gd name="connsiteX5" fmla="*/ 1163 w 47293"/>
                <a:gd name="connsiteY5" fmla="*/ 57372 h 215922"/>
                <a:gd name="connsiteX6" fmla="*/ 46131 w 47293"/>
                <a:gd name="connsiteY6" fmla="*/ 57372 h 215922"/>
                <a:gd name="connsiteX7" fmla="*/ 46131 w 47293"/>
                <a:gd name="connsiteY7" fmla="*/ 215922 h 215922"/>
                <a:gd name="connsiteX8" fmla="*/ 1163 w 47293"/>
                <a:gd name="connsiteY8" fmla="*/ 215922 h 215922"/>
                <a:gd name="connsiteX9" fmla="*/ 1163 w 47293"/>
                <a:gd name="connsiteY9" fmla="*/ 57372 h 2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293" h="215922">
                  <a:moveTo>
                    <a:pt x="0" y="0"/>
                  </a:moveTo>
                  <a:lnTo>
                    <a:pt x="47293" y="0"/>
                  </a:lnTo>
                  <a:lnTo>
                    <a:pt x="47293" y="39928"/>
                  </a:lnTo>
                  <a:lnTo>
                    <a:pt x="0" y="39928"/>
                  </a:lnTo>
                  <a:lnTo>
                    <a:pt x="0" y="0"/>
                  </a:lnTo>
                  <a:close/>
                  <a:moveTo>
                    <a:pt x="1163" y="57372"/>
                  </a:moveTo>
                  <a:lnTo>
                    <a:pt x="46131" y="57372"/>
                  </a:lnTo>
                  <a:lnTo>
                    <a:pt x="46131" y="215922"/>
                  </a:lnTo>
                  <a:lnTo>
                    <a:pt x="1163" y="215922"/>
                  </a:lnTo>
                  <a:lnTo>
                    <a:pt x="1163" y="57372"/>
                  </a:lnTo>
                  <a:close/>
                </a:path>
              </a:pathLst>
            </a:custGeom>
            <a:solidFill>
              <a:schemeClr val="bg1"/>
            </a:solidFill>
            <a:ln w="12903"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2592C627-36CE-AF18-DE78-B704CBCA47E9}"/>
                </a:ext>
              </a:extLst>
            </p:cNvPr>
            <p:cNvSpPr/>
            <p:nvPr/>
          </p:nvSpPr>
          <p:spPr>
            <a:xfrm>
              <a:off x="8206655" y="-1837821"/>
              <a:ext cx="368231" cy="354367"/>
            </a:xfrm>
            <a:custGeom>
              <a:avLst/>
              <a:gdLst>
                <a:gd name="connsiteX0" fmla="*/ 0 w 171600"/>
                <a:gd name="connsiteY0" fmla="*/ 83216 h 165139"/>
                <a:gd name="connsiteX1" fmla="*/ 0 w 171600"/>
                <a:gd name="connsiteY1" fmla="*/ 82570 h 165139"/>
                <a:gd name="connsiteX2" fmla="*/ 86059 w 171600"/>
                <a:gd name="connsiteY2" fmla="*/ 0 h 165139"/>
                <a:gd name="connsiteX3" fmla="*/ 171601 w 171600"/>
                <a:gd name="connsiteY3" fmla="*/ 81924 h 165139"/>
                <a:gd name="connsiteX4" fmla="*/ 171601 w 171600"/>
                <a:gd name="connsiteY4" fmla="*/ 82570 h 165139"/>
                <a:gd name="connsiteX5" fmla="*/ 85542 w 171600"/>
                <a:gd name="connsiteY5" fmla="*/ 165140 h 165139"/>
                <a:gd name="connsiteX6" fmla="*/ 0 w 171600"/>
                <a:gd name="connsiteY6" fmla="*/ 83216 h 165139"/>
                <a:gd name="connsiteX7" fmla="*/ 127279 w 171600"/>
                <a:gd name="connsiteY7" fmla="*/ 83216 h 165139"/>
                <a:gd name="connsiteX8" fmla="*/ 127279 w 171600"/>
                <a:gd name="connsiteY8" fmla="*/ 82570 h 165139"/>
                <a:gd name="connsiteX9" fmla="*/ 85542 w 171600"/>
                <a:gd name="connsiteY9" fmla="*/ 38765 h 165139"/>
                <a:gd name="connsiteX10" fmla="*/ 44451 w 171600"/>
                <a:gd name="connsiteY10" fmla="*/ 81924 h 165139"/>
                <a:gd name="connsiteX11" fmla="*/ 44451 w 171600"/>
                <a:gd name="connsiteY11" fmla="*/ 82570 h 165139"/>
                <a:gd name="connsiteX12" fmla="*/ 86188 w 171600"/>
                <a:gd name="connsiteY12" fmla="*/ 126375 h 165139"/>
                <a:gd name="connsiteX13" fmla="*/ 127279 w 171600"/>
                <a:gd name="connsiteY13"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600" h="165139">
                  <a:moveTo>
                    <a:pt x="0" y="83216"/>
                  </a:moveTo>
                  <a:lnTo>
                    <a:pt x="0" y="82570"/>
                  </a:lnTo>
                  <a:cubicBezTo>
                    <a:pt x="0" y="36956"/>
                    <a:pt x="36698" y="0"/>
                    <a:pt x="86059" y="0"/>
                  </a:cubicBezTo>
                  <a:cubicBezTo>
                    <a:pt x="135420" y="0"/>
                    <a:pt x="171601" y="36439"/>
                    <a:pt x="171601" y="81924"/>
                  </a:cubicBezTo>
                  <a:lnTo>
                    <a:pt x="171601" y="82570"/>
                  </a:lnTo>
                  <a:cubicBezTo>
                    <a:pt x="171601" y="128184"/>
                    <a:pt x="134903" y="165140"/>
                    <a:pt x="85542" y="165140"/>
                  </a:cubicBezTo>
                  <a:cubicBezTo>
                    <a:pt x="36181" y="165140"/>
                    <a:pt x="0" y="128700"/>
                    <a:pt x="0" y="83216"/>
                  </a:cubicBezTo>
                  <a:moveTo>
                    <a:pt x="127279" y="83216"/>
                  </a:moveTo>
                  <a:lnTo>
                    <a:pt x="127279" y="82570"/>
                  </a:lnTo>
                  <a:cubicBezTo>
                    <a:pt x="127279" y="59182"/>
                    <a:pt x="110352" y="38765"/>
                    <a:pt x="85542" y="38765"/>
                  </a:cubicBezTo>
                  <a:cubicBezTo>
                    <a:pt x="60732" y="38765"/>
                    <a:pt x="44451" y="58665"/>
                    <a:pt x="44451" y="81924"/>
                  </a:cubicBezTo>
                  <a:lnTo>
                    <a:pt x="44451" y="82570"/>
                  </a:lnTo>
                  <a:cubicBezTo>
                    <a:pt x="44451" y="105958"/>
                    <a:pt x="61249" y="126375"/>
                    <a:pt x="86188" y="126375"/>
                  </a:cubicBezTo>
                  <a:cubicBezTo>
                    <a:pt x="111127" y="126375"/>
                    <a:pt x="127279" y="106604"/>
                    <a:pt x="127279" y="83216"/>
                  </a:cubicBezTo>
                </a:path>
              </a:pathLst>
            </a:custGeom>
            <a:solidFill>
              <a:schemeClr val="bg1"/>
            </a:solidFill>
            <a:ln w="12903"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5BF9DCC9-5672-5213-9894-34419F432713}"/>
                </a:ext>
              </a:extLst>
            </p:cNvPr>
            <p:cNvSpPr/>
            <p:nvPr/>
          </p:nvSpPr>
          <p:spPr>
            <a:xfrm>
              <a:off x="8625632" y="-1837542"/>
              <a:ext cx="311943" cy="346880"/>
            </a:xfrm>
            <a:custGeom>
              <a:avLst/>
              <a:gdLst>
                <a:gd name="connsiteX0" fmla="*/ 0 w 145369"/>
                <a:gd name="connsiteY0" fmla="*/ 2972 h 161650"/>
                <a:gd name="connsiteX1" fmla="*/ 44968 w 145369"/>
                <a:gd name="connsiteY1" fmla="*/ 2972 h 161650"/>
                <a:gd name="connsiteX2" fmla="*/ 44968 w 145369"/>
                <a:gd name="connsiteY2" fmla="*/ 25456 h 161650"/>
                <a:gd name="connsiteX3" fmla="*/ 91486 w 145369"/>
                <a:gd name="connsiteY3" fmla="*/ 0 h 161650"/>
                <a:gd name="connsiteX4" fmla="*/ 145370 w 145369"/>
                <a:gd name="connsiteY4" fmla="*/ 58923 h 161650"/>
                <a:gd name="connsiteX5" fmla="*/ 145370 w 145369"/>
                <a:gd name="connsiteY5" fmla="*/ 161651 h 161650"/>
                <a:gd name="connsiteX6" fmla="*/ 100402 w 145369"/>
                <a:gd name="connsiteY6" fmla="*/ 161651 h 161650"/>
                <a:gd name="connsiteX7" fmla="*/ 100402 w 145369"/>
                <a:gd name="connsiteY7" fmla="*/ 73137 h 161650"/>
                <a:gd name="connsiteX8" fmla="*/ 73137 w 145369"/>
                <a:gd name="connsiteY8" fmla="*/ 40833 h 161650"/>
                <a:gd name="connsiteX9" fmla="*/ 44968 w 145369"/>
                <a:gd name="connsiteY9" fmla="*/ 73137 h 161650"/>
                <a:gd name="connsiteX10" fmla="*/ 44968 w 145369"/>
                <a:gd name="connsiteY10" fmla="*/ 161651 h 161650"/>
                <a:gd name="connsiteX11" fmla="*/ 0 w 145369"/>
                <a:gd name="connsiteY11" fmla="*/ 161651 h 161650"/>
                <a:gd name="connsiteX12" fmla="*/ 0 w 145369"/>
                <a:gd name="connsiteY12" fmla="*/ 3101 h 16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369" h="161650">
                  <a:moveTo>
                    <a:pt x="0" y="2972"/>
                  </a:moveTo>
                  <a:lnTo>
                    <a:pt x="44968" y="2972"/>
                  </a:lnTo>
                  <a:lnTo>
                    <a:pt x="44968" y="25456"/>
                  </a:lnTo>
                  <a:cubicBezTo>
                    <a:pt x="55305" y="12146"/>
                    <a:pt x="68614" y="0"/>
                    <a:pt x="91486" y="0"/>
                  </a:cubicBezTo>
                  <a:cubicBezTo>
                    <a:pt x="125470" y="0"/>
                    <a:pt x="145370" y="22484"/>
                    <a:pt x="145370" y="58923"/>
                  </a:cubicBezTo>
                  <a:lnTo>
                    <a:pt x="145370" y="161651"/>
                  </a:lnTo>
                  <a:lnTo>
                    <a:pt x="100402" y="161651"/>
                  </a:lnTo>
                  <a:lnTo>
                    <a:pt x="100402" y="73137"/>
                  </a:lnTo>
                  <a:cubicBezTo>
                    <a:pt x="100402" y="51816"/>
                    <a:pt x="90323" y="40833"/>
                    <a:pt x="73137" y="40833"/>
                  </a:cubicBezTo>
                  <a:cubicBezTo>
                    <a:pt x="55951" y="40833"/>
                    <a:pt x="44968" y="51816"/>
                    <a:pt x="44968" y="73137"/>
                  </a:cubicBezTo>
                  <a:lnTo>
                    <a:pt x="44968" y="161651"/>
                  </a:lnTo>
                  <a:lnTo>
                    <a:pt x="0" y="161651"/>
                  </a:lnTo>
                  <a:lnTo>
                    <a:pt x="0" y="3101"/>
                  </a:lnTo>
                  <a:close/>
                </a:path>
              </a:pathLst>
            </a:custGeom>
            <a:solidFill>
              <a:schemeClr val="bg1"/>
            </a:solidFill>
            <a:ln w="12903"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48A67673-BEA1-B87F-9B4F-1C5BF8221712}"/>
                </a:ext>
              </a:extLst>
            </p:cNvPr>
            <p:cNvSpPr/>
            <p:nvPr/>
          </p:nvSpPr>
          <p:spPr>
            <a:xfrm>
              <a:off x="5780980" y="-1285193"/>
              <a:ext cx="316378" cy="354367"/>
            </a:xfrm>
            <a:custGeom>
              <a:avLst/>
              <a:gdLst>
                <a:gd name="connsiteX0" fmla="*/ 129 w 147436"/>
                <a:gd name="connsiteY0" fmla="*/ 83216 h 165139"/>
                <a:gd name="connsiteX1" fmla="*/ 129 w 147436"/>
                <a:gd name="connsiteY1" fmla="*/ 82570 h 165139"/>
                <a:gd name="connsiteX2" fmla="*/ 83216 w 147436"/>
                <a:gd name="connsiteY2" fmla="*/ 0 h 165139"/>
                <a:gd name="connsiteX3" fmla="*/ 146532 w 147436"/>
                <a:gd name="connsiteY3" fmla="*/ 26619 h 165139"/>
                <a:gd name="connsiteX4" fmla="*/ 119009 w 147436"/>
                <a:gd name="connsiteY4" fmla="*/ 56210 h 165139"/>
                <a:gd name="connsiteX5" fmla="*/ 82958 w 147436"/>
                <a:gd name="connsiteY5" fmla="*/ 38765 h 165139"/>
                <a:gd name="connsiteX6" fmla="*/ 44451 w 147436"/>
                <a:gd name="connsiteY6" fmla="*/ 81924 h 165139"/>
                <a:gd name="connsiteX7" fmla="*/ 44451 w 147436"/>
                <a:gd name="connsiteY7" fmla="*/ 82570 h 165139"/>
                <a:gd name="connsiteX8" fmla="*/ 84637 w 147436"/>
                <a:gd name="connsiteY8" fmla="*/ 126375 h 165139"/>
                <a:gd name="connsiteX9" fmla="*/ 121077 w 147436"/>
                <a:gd name="connsiteY9" fmla="*/ 109576 h 165139"/>
                <a:gd name="connsiteX10" fmla="*/ 147437 w 147436"/>
                <a:gd name="connsiteY10" fmla="*/ 136195 h 165139"/>
                <a:gd name="connsiteX11" fmla="*/ 82570 w 147436"/>
                <a:gd name="connsiteY11" fmla="*/ 165140 h 165139"/>
                <a:gd name="connsiteX12" fmla="*/ 0 w 147436"/>
                <a:gd name="connsiteY12" fmla="*/ 83216 h 16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436" h="165139">
                  <a:moveTo>
                    <a:pt x="129" y="83216"/>
                  </a:moveTo>
                  <a:lnTo>
                    <a:pt x="129" y="82570"/>
                  </a:lnTo>
                  <a:cubicBezTo>
                    <a:pt x="129" y="37344"/>
                    <a:pt x="34759" y="0"/>
                    <a:pt x="83216" y="0"/>
                  </a:cubicBezTo>
                  <a:cubicBezTo>
                    <a:pt x="113065" y="0"/>
                    <a:pt x="131802" y="10079"/>
                    <a:pt x="146532" y="26619"/>
                  </a:cubicBezTo>
                  <a:lnTo>
                    <a:pt x="119009" y="56210"/>
                  </a:lnTo>
                  <a:cubicBezTo>
                    <a:pt x="108930" y="45614"/>
                    <a:pt x="98851" y="38765"/>
                    <a:pt x="82958" y="38765"/>
                  </a:cubicBezTo>
                  <a:cubicBezTo>
                    <a:pt x="60474" y="38765"/>
                    <a:pt x="44451" y="58665"/>
                    <a:pt x="44451" y="81924"/>
                  </a:cubicBezTo>
                  <a:lnTo>
                    <a:pt x="44451" y="82570"/>
                  </a:lnTo>
                  <a:cubicBezTo>
                    <a:pt x="44451" y="106863"/>
                    <a:pt x="60086" y="126375"/>
                    <a:pt x="84637" y="126375"/>
                  </a:cubicBezTo>
                  <a:cubicBezTo>
                    <a:pt x="99756" y="126375"/>
                    <a:pt x="110093" y="119914"/>
                    <a:pt x="121077" y="109576"/>
                  </a:cubicBezTo>
                  <a:lnTo>
                    <a:pt x="147437" y="136195"/>
                  </a:lnTo>
                  <a:cubicBezTo>
                    <a:pt x="132060" y="152993"/>
                    <a:pt x="114228" y="165140"/>
                    <a:pt x="82570" y="165140"/>
                  </a:cubicBezTo>
                  <a:cubicBezTo>
                    <a:pt x="34889" y="165140"/>
                    <a:pt x="0" y="128442"/>
                    <a:pt x="0" y="83216"/>
                  </a:cubicBezTo>
                </a:path>
              </a:pathLst>
            </a:custGeom>
            <a:solidFill>
              <a:schemeClr val="bg1"/>
            </a:solidFill>
            <a:ln w="12903"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D5A4C867-7D66-133E-036E-F21EC6553E9C}"/>
                </a:ext>
              </a:extLst>
            </p:cNvPr>
            <p:cNvSpPr/>
            <p:nvPr/>
          </p:nvSpPr>
          <p:spPr>
            <a:xfrm>
              <a:off x="6120928" y="-1282977"/>
              <a:ext cx="313329" cy="350485"/>
            </a:xfrm>
            <a:custGeom>
              <a:avLst/>
              <a:gdLst>
                <a:gd name="connsiteX0" fmla="*/ 0 w 146015"/>
                <a:gd name="connsiteY0" fmla="*/ 115003 h 163330"/>
                <a:gd name="connsiteX1" fmla="*/ 0 w 146015"/>
                <a:gd name="connsiteY1" fmla="*/ 114487 h 163330"/>
                <a:gd name="connsiteX2" fmla="*/ 63963 w 146015"/>
                <a:gd name="connsiteY2" fmla="*/ 63833 h 163330"/>
                <a:gd name="connsiteX3" fmla="*/ 102728 w 146015"/>
                <a:gd name="connsiteY3" fmla="*/ 70294 h 163330"/>
                <a:gd name="connsiteX4" fmla="*/ 102728 w 146015"/>
                <a:gd name="connsiteY4" fmla="*/ 67581 h 163330"/>
                <a:gd name="connsiteX5" fmla="*/ 68744 w 146015"/>
                <a:gd name="connsiteY5" fmla="*/ 38636 h 163330"/>
                <a:gd name="connsiteX6" fmla="*/ 24939 w 146015"/>
                <a:gd name="connsiteY6" fmla="*/ 47164 h 163330"/>
                <a:gd name="connsiteX7" fmla="*/ 13697 w 146015"/>
                <a:gd name="connsiteY7" fmla="*/ 12792 h 163330"/>
                <a:gd name="connsiteX8" fmla="*/ 75205 w 146015"/>
                <a:gd name="connsiteY8" fmla="*/ 0 h 163330"/>
                <a:gd name="connsiteX9" fmla="*/ 128830 w 146015"/>
                <a:gd name="connsiteY9" fmla="*/ 17703 h 163330"/>
                <a:gd name="connsiteX10" fmla="*/ 146016 w 146015"/>
                <a:gd name="connsiteY10" fmla="*/ 68356 h 163330"/>
                <a:gd name="connsiteX11" fmla="*/ 146016 w 146015"/>
                <a:gd name="connsiteY11" fmla="*/ 160359 h 163330"/>
                <a:gd name="connsiteX12" fmla="*/ 102469 w 146015"/>
                <a:gd name="connsiteY12" fmla="*/ 160359 h 163330"/>
                <a:gd name="connsiteX13" fmla="*/ 102469 w 146015"/>
                <a:gd name="connsiteY13" fmla="*/ 143173 h 163330"/>
                <a:gd name="connsiteX14" fmla="*/ 54530 w 146015"/>
                <a:gd name="connsiteY14" fmla="*/ 163331 h 163330"/>
                <a:gd name="connsiteX15" fmla="*/ 129 w 146015"/>
                <a:gd name="connsiteY15" fmla="*/ 114745 h 163330"/>
                <a:gd name="connsiteX16" fmla="*/ 103374 w 146015"/>
                <a:gd name="connsiteY16" fmla="*/ 104408 h 163330"/>
                <a:gd name="connsiteX17" fmla="*/ 103374 w 146015"/>
                <a:gd name="connsiteY17" fmla="*/ 96396 h 163330"/>
                <a:gd name="connsiteX18" fmla="*/ 74688 w 146015"/>
                <a:gd name="connsiteY18" fmla="*/ 90452 h 163330"/>
                <a:gd name="connsiteX19" fmla="*/ 43675 w 146015"/>
                <a:gd name="connsiteY19" fmla="*/ 112290 h 163330"/>
                <a:gd name="connsiteX20" fmla="*/ 43675 w 146015"/>
                <a:gd name="connsiteY20" fmla="*/ 112936 h 163330"/>
                <a:gd name="connsiteX21" fmla="*/ 68227 w 146015"/>
                <a:gd name="connsiteY21" fmla="*/ 132189 h 163330"/>
                <a:gd name="connsiteX22" fmla="*/ 103374 w 146015"/>
                <a:gd name="connsiteY22" fmla="*/ 104408 h 1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015" h="163330">
                  <a:moveTo>
                    <a:pt x="0" y="115003"/>
                  </a:moveTo>
                  <a:lnTo>
                    <a:pt x="0" y="114487"/>
                  </a:lnTo>
                  <a:cubicBezTo>
                    <a:pt x="0" y="79856"/>
                    <a:pt x="26360" y="63833"/>
                    <a:pt x="63963" y="63833"/>
                  </a:cubicBezTo>
                  <a:cubicBezTo>
                    <a:pt x="79985" y="63833"/>
                    <a:pt x="91486" y="66547"/>
                    <a:pt x="102728" y="70294"/>
                  </a:cubicBezTo>
                  <a:lnTo>
                    <a:pt x="102728" y="67581"/>
                  </a:lnTo>
                  <a:cubicBezTo>
                    <a:pt x="102728" y="48973"/>
                    <a:pt x="91227" y="38636"/>
                    <a:pt x="68744" y="38636"/>
                  </a:cubicBezTo>
                  <a:cubicBezTo>
                    <a:pt x="51558" y="38636"/>
                    <a:pt x="39411" y="41866"/>
                    <a:pt x="24939" y="47164"/>
                  </a:cubicBezTo>
                  <a:lnTo>
                    <a:pt x="13697" y="12792"/>
                  </a:lnTo>
                  <a:cubicBezTo>
                    <a:pt x="31141" y="5039"/>
                    <a:pt x="48327" y="0"/>
                    <a:pt x="75205" y="0"/>
                  </a:cubicBezTo>
                  <a:cubicBezTo>
                    <a:pt x="99756" y="0"/>
                    <a:pt x="117588" y="6461"/>
                    <a:pt x="128830" y="17703"/>
                  </a:cubicBezTo>
                  <a:cubicBezTo>
                    <a:pt x="140718" y="29591"/>
                    <a:pt x="146016" y="47035"/>
                    <a:pt x="146016" y="68356"/>
                  </a:cubicBezTo>
                  <a:lnTo>
                    <a:pt x="146016" y="160359"/>
                  </a:lnTo>
                  <a:lnTo>
                    <a:pt x="102469" y="160359"/>
                  </a:lnTo>
                  <a:lnTo>
                    <a:pt x="102469" y="143173"/>
                  </a:lnTo>
                  <a:cubicBezTo>
                    <a:pt x="91486" y="155319"/>
                    <a:pt x="76367" y="163331"/>
                    <a:pt x="54530" y="163331"/>
                  </a:cubicBezTo>
                  <a:cubicBezTo>
                    <a:pt x="24680" y="163331"/>
                    <a:pt x="129" y="146145"/>
                    <a:pt x="129" y="114745"/>
                  </a:cubicBezTo>
                  <a:moveTo>
                    <a:pt x="103374" y="104408"/>
                  </a:moveTo>
                  <a:lnTo>
                    <a:pt x="103374" y="96396"/>
                  </a:lnTo>
                  <a:cubicBezTo>
                    <a:pt x="95750" y="92907"/>
                    <a:pt x="85542" y="90452"/>
                    <a:pt x="74688" y="90452"/>
                  </a:cubicBezTo>
                  <a:cubicBezTo>
                    <a:pt x="55434" y="90452"/>
                    <a:pt x="43675" y="98205"/>
                    <a:pt x="43675" y="112290"/>
                  </a:cubicBezTo>
                  <a:lnTo>
                    <a:pt x="43675" y="112936"/>
                  </a:lnTo>
                  <a:cubicBezTo>
                    <a:pt x="43675" y="125082"/>
                    <a:pt x="53754" y="132189"/>
                    <a:pt x="68227" y="132189"/>
                  </a:cubicBezTo>
                  <a:cubicBezTo>
                    <a:pt x="89289" y="132189"/>
                    <a:pt x="103374" y="120689"/>
                    <a:pt x="103374" y="104408"/>
                  </a:cubicBezTo>
                </a:path>
              </a:pathLst>
            </a:custGeom>
            <a:solidFill>
              <a:schemeClr val="bg1"/>
            </a:solidFill>
            <a:ln w="12903"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26BF9473-9094-B200-20B8-2FD66E9CFA80}"/>
                </a:ext>
              </a:extLst>
            </p:cNvPr>
            <p:cNvSpPr/>
            <p:nvPr/>
          </p:nvSpPr>
          <p:spPr>
            <a:xfrm>
              <a:off x="6469752" y="-1365885"/>
              <a:ext cx="217389" cy="433116"/>
            </a:xfrm>
            <a:custGeom>
              <a:avLst/>
              <a:gdLst>
                <a:gd name="connsiteX0" fmla="*/ 18995 w 101306"/>
                <a:gd name="connsiteY0" fmla="*/ 154286 h 201837"/>
                <a:gd name="connsiteX1" fmla="*/ 18995 w 101306"/>
                <a:gd name="connsiteY1" fmla="*/ 79081 h 201837"/>
                <a:gd name="connsiteX2" fmla="*/ 0 w 101306"/>
                <a:gd name="connsiteY2" fmla="*/ 79081 h 201837"/>
                <a:gd name="connsiteX3" fmla="*/ 0 w 101306"/>
                <a:gd name="connsiteY3" fmla="*/ 40574 h 201837"/>
                <a:gd name="connsiteX4" fmla="*/ 18995 w 101306"/>
                <a:gd name="connsiteY4" fmla="*/ 40574 h 201837"/>
                <a:gd name="connsiteX5" fmla="*/ 18995 w 101306"/>
                <a:gd name="connsiteY5" fmla="*/ 0 h 201837"/>
                <a:gd name="connsiteX6" fmla="*/ 63963 w 101306"/>
                <a:gd name="connsiteY6" fmla="*/ 0 h 201837"/>
                <a:gd name="connsiteX7" fmla="*/ 63963 w 101306"/>
                <a:gd name="connsiteY7" fmla="*/ 40574 h 201837"/>
                <a:gd name="connsiteX8" fmla="*/ 101306 w 101306"/>
                <a:gd name="connsiteY8" fmla="*/ 40574 h 201837"/>
                <a:gd name="connsiteX9" fmla="*/ 101306 w 101306"/>
                <a:gd name="connsiteY9" fmla="*/ 79081 h 201837"/>
                <a:gd name="connsiteX10" fmla="*/ 63963 w 101306"/>
                <a:gd name="connsiteY10" fmla="*/ 79081 h 201837"/>
                <a:gd name="connsiteX11" fmla="*/ 63963 w 101306"/>
                <a:gd name="connsiteY11" fmla="*/ 146791 h 201837"/>
                <a:gd name="connsiteX12" fmla="*/ 78435 w 101306"/>
                <a:gd name="connsiteY12" fmla="*/ 162168 h 201837"/>
                <a:gd name="connsiteX13" fmla="*/ 100660 w 101306"/>
                <a:gd name="connsiteY13" fmla="*/ 156611 h 201837"/>
                <a:gd name="connsiteX14" fmla="*/ 100660 w 101306"/>
                <a:gd name="connsiteY14" fmla="*/ 192663 h 201837"/>
                <a:gd name="connsiteX15" fmla="*/ 65126 w 101306"/>
                <a:gd name="connsiteY15" fmla="*/ 201837 h 201837"/>
                <a:gd name="connsiteX16" fmla="*/ 18995 w 101306"/>
                <a:gd name="connsiteY16" fmla="*/ 154156 h 20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306" h="201837">
                  <a:moveTo>
                    <a:pt x="18995" y="154286"/>
                  </a:moveTo>
                  <a:lnTo>
                    <a:pt x="18995" y="79081"/>
                  </a:lnTo>
                  <a:lnTo>
                    <a:pt x="0" y="79081"/>
                  </a:lnTo>
                  <a:lnTo>
                    <a:pt x="0" y="40574"/>
                  </a:lnTo>
                  <a:lnTo>
                    <a:pt x="18995" y="40574"/>
                  </a:lnTo>
                  <a:lnTo>
                    <a:pt x="18995" y="0"/>
                  </a:lnTo>
                  <a:lnTo>
                    <a:pt x="63963" y="0"/>
                  </a:lnTo>
                  <a:lnTo>
                    <a:pt x="63963" y="40574"/>
                  </a:lnTo>
                  <a:lnTo>
                    <a:pt x="101306" y="40574"/>
                  </a:lnTo>
                  <a:lnTo>
                    <a:pt x="101306" y="79081"/>
                  </a:lnTo>
                  <a:lnTo>
                    <a:pt x="63963" y="79081"/>
                  </a:lnTo>
                  <a:lnTo>
                    <a:pt x="63963" y="146791"/>
                  </a:lnTo>
                  <a:cubicBezTo>
                    <a:pt x="63963" y="157128"/>
                    <a:pt x="68356" y="162168"/>
                    <a:pt x="78435" y="162168"/>
                  </a:cubicBezTo>
                  <a:cubicBezTo>
                    <a:pt x="86705" y="162168"/>
                    <a:pt x="94070" y="160100"/>
                    <a:pt x="100660" y="156611"/>
                  </a:cubicBezTo>
                  <a:lnTo>
                    <a:pt x="100660" y="192663"/>
                  </a:lnTo>
                  <a:cubicBezTo>
                    <a:pt x="91228" y="198219"/>
                    <a:pt x="80244" y="201837"/>
                    <a:pt x="65126" y="201837"/>
                  </a:cubicBezTo>
                  <a:cubicBezTo>
                    <a:pt x="37602" y="201837"/>
                    <a:pt x="18995" y="190854"/>
                    <a:pt x="18995" y="154156"/>
                  </a:cubicBezTo>
                </a:path>
              </a:pathLst>
            </a:custGeom>
            <a:solidFill>
              <a:schemeClr val="bg1"/>
            </a:solidFill>
            <a:ln w="12903"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E3E9AB68-964B-4BB7-3751-65056E8184F6}"/>
                </a:ext>
              </a:extLst>
            </p:cNvPr>
            <p:cNvSpPr/>
            <p:nvPr/>
          </p:nvSpPr>
          <p:spPr>
            <a:xfrm>
              <a:off x="6718753" y="-1282977"/>
              <a:ext cx="313329" cy="350485"/>
            </a:xfrm>
            <a:custGeom>
              <a:avLst/>
              <a:gdLst>
                <a:gd name="connsiteX0" fmla="*/ 0 w 146015"/>
                <a:gd name="connsiteY0" fmla="*/ 115003 h 163330"/>
                <a:gd name="connsiteX1" fmla="*/ 0 w 146015"/>
                <a:gd name="connsiteY1" fmla="*/ 114487 h 163330"/>
                <a:gd name="connsiteX2" fmla="*/ 63963 w 146015"/>
                <a:gd name="connsiteY2" fmla="*/ 63833 h 163330"/>
                <a:gd name="connsiteX3" fmla="*/ 102728 w 146015"/>
                <a:gd name="connsiteY3" fmla="*/ 70294 h 163330"/>
                <a:gd name="connsiteX4" fmla="*/ 102728 w 146015"/>
                <a:gd name="connsiteY4" fmla="*/ 67581 h 163330"/>
                <a:gd name="connsiteX5" fmla="*/ 68744 w 146015"/>
                <a:gd name="connsiteY5" fmla="*/ 38636 h 163330"/>
                <a:gd name="connsiteX6" fmla="*/ 24939 w 146015"/>
                <a:gd name="connsiteY6" fmla="*/ 47164 h 163330"/>
                <a:gd name="connsiteX7" fmla="*/ 13697 w 146015"/>
                <a:gd name="connsiteY7" fmla="*/ 12792 h 163330"/>
                <a:gd name="connsiteX8" fmla="*/ 75205 w 146015"/>
                <a:gd name="connsiteY8" fmla="*/ 0 h 163330"/>
                <a:gd name="connsiteX9" fmla="*/ 128830 w 146015"/>
                <a:gd name="connsiteY9" fmla="*/ 17703 h 163330"/>
                <a:gd name="connsiteX10" fmla="*/ 146016 w 146015"/>
                <a:gd name="connsiteY10" fmla="*/ 68356 h 163330"/>
                <a:gd name="connsiteX11" fmla="*/ 146016 w 146015"/>
                <a:gd name="connsiteY11" fmla="*/ 160359 h 163330"/>
                <a:gd name="connsiteX12" fmla="*/ 102469 w 146015"/>
                <a:gd name="connsiteY12" fmla="*/ 160359 h 163330"/>
                <a:gd name="connsiteX13" fmla="*/ 102469 w 146015"/>
                <a:gd name="connsiteY13" fmla="*/ 143173 h 163330"/>
                <a:gd name="connsiteX14" fmla="*/ 54530 w 146015"/>
                <a:gd name="connsiteY14" fmla="*/ 163331 h 163330"/>
                <a:gd name="connsiteX15" fmla="*/ 129 w 146015"/>
                <a:gd name="connsiteY15" fmla="*/ 114745 h 163330"/>
                <a:gd name="connsiteX16" fmla="*/ 103374 w 146015"/>
                <a:gd name="connsiteY16" fmla="*/ 104408 h 163330"/>
                <a:gd name="connsiteX17" fmla="*/ 103374 w 146015"/>
                <a:gd name="connsiteY17" fmla="*/ 96396 h 163330"/>
                <a:gd name="connsiteX18" fmla="*/ 74688 w 146015"/>
                <a:gd name="connsiteY18" fmla="*/ 90452 h 163330"/>
                <a:gd name="connsiteX19" fmla="*/ 43675 w 146015"/>
                <a:gd name="connsiteY19" fmla="*/ 112290 h 163330"/>
                <a:gd name="connsiteX20" fmla="*/ 43675 w 146015"/>
                <a:gd name="connsiteY20" fmla="*/ 112936 h 163330"/>
                <a:gd name="connsiteX21" fmla="*/ 68227 w 146015"/>
                <a:gd name="connsiteY21" fmla="*/ 132189 h 163330"/>
                <a:gd name="connsiteX22" fmla="*/ 103374 w 146015"/>
                <a:gd name="connsiteY22" fmla="*/ 104408 h 1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6015" h="163330">
                  <a:moveTo>
                    <a:pt x="0" y="115003"/>
                  </a:moveTo>
                  <a:lnTo>
                    <a:pt x="0" y="114487"/>
                  </a:lnTo>
                  <a:cubicBezTo>
                    <a:pt x="0" y="79856"/>
                    <a:pt x="26360" y="63833"/>
                    <a:pt x="63963" y="63833"/>
                  </a:cubicBezTo>
                  <a:cubicBezTo>
                    <a:pt x="79986" y="63833"/>
                    <a:pt x="91486" y="66547"/>
                    <a:pt x="102728" y="70294"/>
                  </a:cubicBezTo>
                  <a:lnTo>
                    <a:pt x="102728" y="67581"/>
                  </a:lnTo>
                  <a:cubicBezTo>
                    <a:pt x="102728" y="48973"/>
                    <a:pt x="91227" y="38636"/>
                    <a:pt x="68744" y="38636"/>
                  </a:cubicBezTo>
                  <a:cubicBezTo>
                    <a:pt x="51558" y="38636"/>
                    <a:pt x="39411" y="41866"/>
                    <a:pt x="24939" y="47164"/>
                  </a:cubicBezTo>
                  <a:lnTo>
                    <a:pt x="13697" y="12792"/>
                  </a:lnTo>
                  <a:cubicBezTo>
                    <a:pt x="31141" y="5039"/>
                    <a:pt x="48327" y="0"/>
                    <a:pt x="75205" y="0"/>
                  </a:cubicBezTo>
                  <a:cubicBezTo>
                    <a:pt x="99756" y="0"/>
                    <a:pt x="117588" y="6461"/>
                    <a:pt x="128830" y="17703"/>
                  </a:cubicBezTo>
                  <a:cubicBezTo>
                    <a:pt x="140718" y="29591"/>
                    <a:pt x="146016" y="47035"/>
                    <a:pt x="146016" y="68356"/>
                  </a:cubicBezTo>
                  <a:lnTo>
                    <a:pt x="146016" y="160359"/>
                  </a:lnTo>
                  <a:lnTo>
                    <a:pt x="102469" y="160359"/>
                  </a:lnTo>
                  <a:lnTo>
                    <a:pt x="102469" y="143173"/>
                  </a:lnTo>
                  <a:cubicBezTo>
                    <a:pt x="91486" y="155319"/>
                    <a:pt x="76368" y="163331"/>
                    <a:pt x="54530" y="163331"/>
                  </a:cubicBezTo>
                  <a:cubicBezTo>
                    <a:pt x="24681" y="163331"/>
                    <a:pt x="129" y="146145"/>
                    <a:pt x="129" y="114745"/>
                  </a:cubicBezTo>
                  <a:moveTo>
                    <a:pt x="103374" y="104408"/>
                  </a:moveTo>
                  <a:lnTo>
                    <a:pt x="103374" y="96396"/>
                  </a:lnTo>
                  <a:cubicBezTo>
                    <a:pt x="95750" y="92907"/>
                    <a:pt x="85542" y="90452"/>
                    <a:pt x="74688" y="90452"/>
                  </a:cubicBezTo>
                  <a:cubicBezTo>
                    <a:pt x="55434" y="90452"/>
                    <a:pt x="43675" y="98205"/>
                    <a:pt x="43675" y="112290"/>
                  </a:cubicBezTo>
                  <a:lnTo>
                    <a:pt x="43675" y="112936"/>
                  </a:lnTo>
                  <a:cubicBezTo>
                    <a:pt x="43675" y="125082"/>
                    <a:pt x="53754" y="132189"/>
                    <a:pt x="68227" y="132189"/>
                  </a:cubicBezTo>
                  <a:cubicBezTo>
                    <a:pt x="89289" y="132189"/>
                    <a:pt x="103374" y="120689"/>
                    <a:pt x="103374" y="104408"/>
                  </a:cubicBezTo>
                </a:path>
              </a:pathLst>
            </a:custGeom>
            <a:solidFill>
              <a:schemeClr val="bg1"/>
            </a:solidFill>
            <a:ln w="12903"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D88DF381-A323-7691-8431-713CD9869E0C}"/>
                </a:ext>
              </a:extLst>
            </p:cNvPr>
            <p:cNvSpPr/>
            <p:nvPr/>
          </p:nvSpPr>
          <p:spPr>
            <a:xfrm>
              <a:off x="7100295" y="-1401654"/>
              <a:ext cx="96493" cy="463340"/>
            </a:xfrm>
            <a:custGeom>
              <a:avLst/>
              <a:gdLst>
                <a:gd name="connsiteX0" fmla="*/ 0 w 44967"/>
                <a:gd name="connsiteY0" fmla="*/ 0 h 215922"/>
                <a:gd name="connsiteX1" fmla="*/ 44968 w 44967"/>
                <a:gd name="connsiteY1" fmla="*/ 0 h 215922"/>
                <a:gd name="connsiteX2" fmla="*/ 44968 w 44967"/>
                <a:gd name="connsiteY2" fmla="*/ 215922 h 215922"/>
                <a:gd name="connsiteX3" fmla="*/ 0 w 44967"/>
                <a:gd name="connsiteY3" fmla="*/ 215922 h 215922"/>
              </a:gdLst>
              <a:ahLst/>
              <a:cxnLst>
                <a:cxn ang="0">
                  <a:pos x="connsiteX0" y="connsiteY0"/>
                </a:cxn>
                <a:cxn ang="0">
                  <a:pos x="connsiteX1" y="connsiteY1"/>
                </a:cxn>
                <a:cxn ang="0">
                  <a:pos x="connsiteX2" y="connsiteY2"/>
                </a:cxn>
                <a:cxn ang="0">
                  <a:pos x="connsiteX3" y="connsiteY3"/>
                </a:cxn>
              </a:cxnLst>
              <a:rect l="l" t="t" r="r" b="b"/>
              <a:pathLst>
                <a:path w="44967" h="215922">
                  <a:moveTo>
                    <a:pt x="0" y="0"/>
                  </a:moveTo>
                  <a:lnTo>
                    <a:pt x="44968" y="0"/>
                  </a:lnTo>
                  <a:lnTo>
                    <a:pt x="44968" y="215922"/>
                  </a:lnTo>
                  <a:lnTo>
                    <a:pt x="0" y="215922"/>
                  </a:lnTo>
                  <a:close/>
                </a:path>
              </a:pathLst>
            </a:custGeom>
            <a:solidFill>
              <a:schemeClr val="bg1"/>
            </a:solidFill>
            <a:ln w="12903"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9E12903D-C96C-6418-7C29-0AFAB79081C4}"/>
                </a:ext>
              </a:extLst>
            </p:cNvPr>
            <p:cNvSpPr/>
            <p:nvPr/>
          </p:nvSpPr>
          <p:spPr>
            <a:xfrm>
              <a:off x="7238104" y="-1278816"/>
              <a:ext cx="354367" cy="443929"/>
            </a:xfrm>
            <a:custGeom>
              <a:avLst/>
              <a:gdLst>
                <a:gd name="connsiteX0" fmla="*/ 118363 w 165139"/>
                <a:gd name="connsiteY0" fmla="*/ 129 h 206876"/>
                <a:gd name="connsiteX1" fmla="*/ 165140 w 165139"/>
                <a:gd name="connsiteY1" fmla="*/ 129 h 206876"/>
                <a:gd name="connsiteX2" fmla="*/ 104149 w 165139"/>
                <a:gd name="connsiteY2" fmla="*/ 162555 h 206876"/>
                <a:gd name="connsiteX3" fmla="*/ 52075 w 165139"/>
                <a:gd name="connsiteY3" fmla="*/ 206877 h 206876"/>
                <a:gd name="connsiteX4" fmla="*/ 12146 w 165139"/>
                <a:gd name="connsiteY4" fmla="*/ 195893 h 206876"/>
                <a:gd name="connsiteX5" fmla="*/ 27265 w 165139"/>
                <a:gd name="connsiteY5" fmla="*/ 163331 h 206876"/>
                <a:gd name="connsiteX6" fmla="*/ 46518 w 165139"/>
                <a:gd name="connsiteY6" fmla="*/ 169533 h 206876"/>
                <a:gd name="connsiteX7" fmla="*/ 62154 w 165139"/>
                <a:gd name="connsiteY7" fmla="*/ 159196 h 206876"/>
                <a:gd name="connsiteX8" fmla="*/ 0 w 165139"/>
                <a:gd name="connsiteY8" fmla="*/ 0 h 206876"/>
                <a:gd name="connsiteX9" fmla="*/ 47681 w 165139"/>
                <a:gd name="connsiteY9" fmla="*/ 0 h 206876"/>
                <a:gd name="connsiteX10" fmla="*/ 83733 w 165139"/>
                <a:gd name="connsiteY10" fmla="*/ 108026 h 206876"/>
                <a:gd name="connsiteX11" fmla="*/ 118363 w 165139"/>
                <a:gd name="connsiteY11" fmla="*/ 0 h 206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139" h="206876">
                  <a:moveTo>
                    <a:pt x="118363" y="129"/>
                  </a:moveTo>
                  <a:lnTo>
                    <a:pt x="165140" y="129"/>
                  </a:lnTo>
                  <a:lnTo>
                    <a:pt x="104149" y="162555"/>
                  </a:lnTo>
                  <a:cubicBezTo>
                    <a:pt x="92003" y="194860"/>
                    <a:pt x="78952" y="206877"/>
                    <a:pt x="52075" y="206877"/>
                  </a:cubicBezTo>
                  <a:cubicBezTo>
                    <a:pt x="35793" y="206877"/>
                    <a:pt x="23647" y="202742"/>
                    <a:pt x="12146" y="195893"/>
                  </a:cubicBezTo>
                  <a:lnTo>
                    <a:pt x="27265" y="163331"/>
                  </a:lnTo>
                  <a:cubicBezTo>
                    <a:pt x="33209" y="166820"/>
                    <a:pt x="40574" y="169533"/>
                    <a:pt x="46518" y="169533"/>
                  </a:cubicBezTo>
                  <a:cubicBezTo>
                    <a:pt x="54271" y="169533"/>
                    <a:pt x="58406" y="167207"/>
                    <a:pt x="62154" y="159196"/>
                  </a:cubicBezTo>
                  <a:lnTo>
                    <a:pt x="0" y="0"/>
                  </a:lnTo>
                  <a:lnTo>
                    <a:pt x="47681" y="0"/>
                  </a:lnTo>
                  <a:lnTo>
                    <a:pt x="83733" y="108026"/>
                  </a:lnTo>
                  <a:lnTo>
                    <a:pt x="118363" y="0"/>
                  </a:lnTo>
                  <a:close/>
                </a:path>
              </a:pathLst>
            </a:custGeom>
            <a:solidFill>
              <a:schemeClr val="bg1"/>
            </a:solidFill>
            <a:ln w="12903"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EE0DFC53-A76F-8922-ABE6-05A7D9098F82}"/>
                </a:ext>
              </a:extLst>
            </p:cNvPr>
            <p:cNvSpPr/>
            <p:nvPr/>
          </p:nvSpPr>
          <p:spPr>
            <a:xfrm>
              <a:off x="7591087" y="-1283807"/>
              <a:ext cx="276727" cy="351871"/>
            </a:xfrm>
            <a:custGeom>
              <a:avLst/>
              <a:gdLst>
                <a:gd name="connsiteX0" fmla="*/ 0 w 128958"/>
                <a:gd name="connsiteY0" fmla="*/ 140072 h 163976"/>
                <a:gd name="connsiteX1" fmla="*/ 19253 w 128958"/>
                <a:gd name="connsiteY1" fmla="*/ 110481 h 163976"/>
                <a:gd name="connsiteX2" fmla="*/ 69261 w 128958"/>
                <a:gd name="connsiteY2" fmla="*/ 129476 h 163976"/>
                <a:gd name="connsiteX3" fmla="*/ 88255 w 128958"/>
                <a:gd name="connsiteY3" fmla="*/ 117588 h 163976"/>
                <a:gd name="connsiteX4" fmla="*/ 88255 w 128958"/>
                <a:gd name="connsiteY4" fmla="*/ 116942 h 163976"/>
                <a:gd name="connsiteX5" fmla="*/ 55434 w 128958"/>
                <a:gd name="connsiteY5" fmla="*/ 98593 h 163976"/>
                <a:gd name="connsiteX6" fmla="*/ 8141 w 128958"/>
                <a:gd name="connsiteY6" fmla="*/ 50912 h 163976"/>
                <a:gd name="connsiteX7" fmla="*/ 8141 w 128958"/>
                <a:gd name="connsiteY7" fmla="*/ 50266 h 163976"/>
                <a:gd name="connsiteX8" fmla="*/ 66159 w 128958"/>
                <a:gd name="connsiteY8" fmla="*/ 0 h 163976"/>
                <a:gd name="connsiteX9" fmla="*/ 125341 w 128958"/>
                <a:gd name="connsiteY9" fmla="*/ 18349 h 163976"/>
                <a:gd name="connsiteX10" fmla="*/ 108155 w 128958"/>
                <a:gd name="connsiteY10" fmla="*/ 49361 h 163976"/>
                <a:gd name="connsiteX11" fmla="*/ 65255 w 128958"/>
                <a:gd name="connsiteY11" fmla="*/ 34630 h 163976"/>
                <a:gd name="connsiteX12" fmla="*/ 48715 w 128958"/>
                <a:gd name="connsiteY12" fmla="*/ 45614 h 163976"/>
                <a:gd name="connsiteX13" fmla="*/ 48715 w 128958"/>
                <a:gd name="connsiteY13" fmla="*/ 46131 h 163976"/>
                <a:gd name="connsiteX14" fmla="*/ 81019 w 128958"/>
                <a:gd name="connsiteY14" fmla="*/ 65125 h 163976"/>
                <a:gd name="connsiteX15" fmla="*/ 128959 w 128958"/>
                <a:gd name="connsiteY15" fmla="*/ 112161 h 163976"/>
                <a:gd name="connsiteX16" fmla="*/ 128959 w 128958"/>
                <a:gd name="connsiteY16" fmla="*/ 112807 h 163976"/>
                <a:gd name="connsiteX17" fmla="*/ 68356 w 128958"/>
                <a:gd name="connsiteY17" fmla="*/ 163977 h 163976"/>
                <a:gd name="connsiteX18" fmla="*/ 258 w 128958"/>
                <a:gd name="connsiteY18" fmla="*/ 139942 h 1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8958" h="163976">
                  <a:moveTo>
                    <a:pt x="0" y="140072"/>
                  </a:moveTo>
                  <a:lnTo>
                    <a:pt x="19253" y="110481"/>
                  </a:lnTo>
                  <a:cubicBezTo>
                    <a:pt x="36439" y="122886"/>
                    <a:pt x="54401" y="129476"/>
                    <a:pt x="69261" y="129476"/>
                  </a:cubicBezTo>
                  <a:cubicBezTo>
                    <a:pt x="82312" y="129476"/>
                    <a:pt x="88255" y="124695"/>
                    <a:pt x="88255" y="117588"/>
                  </a:cubicBezTo>
                  <a:lnTo>
                    <a:pt x="88255" y="116942"/>
                  </a:lnTo>
                  <a:cubicBezTo>
                    <a:pt x="88255" y="107250"/>
                    <a:pt x="72879" y="103891"/>
                    <a:pt x="55434" y="98593"/>
                  </a:cubicBezTo>
                  <a:cubicBezTo>
                    <a:pt x="33209" y="92132"/>
                    <a:pt x="8141" y="81795"/>
                    <a:pt x="8141" y="50912"/>
                  </a:cubicBezTo>
                  <a:lnTo>
                    <a:pt x="8141" y="50266"/>
                  </a:lnTo>
                  <a:cubicBezTo>
                    <a:pt x="8141" y="17961"/>
                    <a:pt x="34243" y="0"/>
                    <a:pt x="66159" y="0"/>
                  </a:cubicBezTo>
                  <a:cubicBezTo>
                    <a:pt x="86317" y="0"/>
                    <a:pt x="108155" y="6849"/>
                    <a:pt x="125341" y="18349"/>
                  </a:cubicBezTo>
                  <a:lnTo>
                    <a:pt x="108155" y="49361"/>
                  </a:lnTo>
                  <a:cubicBezTo>
                    <a:pt x="92520" y="40187"/>
                    <a:pt x="76755" y="34630"/>
                    <a:pt x="65255" y="34630"/>
                  </a:cubicBezTo>
                  <a:cubicBezTo>
                    <a:pt x="54271" y="34630"/>
                    <a:pt x="48715" y="39411"/>
                    <a:pt x="48715" y="45614"/>
                  </a:cubicBezTo>
                  <a:lnTo>
                    <a:pt x="48715" y="46131"/>
                  </a:lnTo>
                  <a:cubicBezTo>
                    <a:pt x="48715" y="55047"/>
                    <a:pt x="63833" y="59182"/>
                    <a:pt x="81019" y="65125"/>
                  </a:cubicBezTo>
                  <a:cubicBezTo>
                    <a:pt x="103245" y="72491"/>
                    <a:pt x="128959" y="83216"/>
                    <a:pt x="128959" y="112161"/>
                  </a:cubicBezTo>
                  <a:lnTo>
                    <a:pt x="128959" y="112807"/>
                  </a:lnTo>
                  <a:cubicBezTo>
                    <a:pt x="128959" y="147954"/>
                    <a:pt x="102599" y="163977"/>
                    <a:pt x="68356" y="163977"/>
                  </a:cubicBezTo>
                  <a:cubicBezTo>
                    <a:pt x="46131" y="163977"/>
                    <a:pt x="21321" y="156611"/>
                    <a:pt x="258" y="139942"/>
                  </a:cubicBezTo>
                </a:path>
              </a:pathLst>
            </a:custGeom>
            <a:solidFill>
              <a:schemeClr val="bg1"/>
            </a:solidFill>
            <a:ln w="12903"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79084454-329E-1D39-00B2-E420B3DE5A7C}"/>
                </a:ext>
              </a:extLst>
            </p:cNvPr>
            <p:cNvSpPr/>
            <p:nvPr/>
          </p:nvSpPr>
          <p:spPr>
            <a:xfrm>
              <a:off x="7886116" y="-1365885"/>
              <a:ext cx="217389" cy="433116"/>
            </a:xfrm>
            <a:custGeom>
              <a:avLst/>
              <a:gdLst>
                <a:gd name="connsiteX0" fmla="*/ 18995 w 101306"/>
                <a:gd name="connsiteY0" fmla="*/ 154286 h 201837"/>
                <a:gd name="connsiteX1" fmla="*/ 18995 w 101306"/>
                <a:gd name="connsiteY1" fmla="*/ 79081 h 201837"/>
                <a:gd name="connsiteX2" fmla="*/ 0 w 101306"/>
                <a:gd name="connsiteY2" fmla="*/ 79081 h 201837"/>
                <a:gd name="connsiteX3" fmla="*/ 0 w 101306"/>
                <a:gd name="connsiteY3" fmla="*/ 40574 h 201837"/>
                <a:gd name="connsiteX4" fmla="*/ 18995 w 101306"/>
                <a:gd name="connsiteY4" fmla="*/ 40574 h 201837"/>
                <a:gd name="connsiteX5" fmla="*/ 18995 w 101306"/>
                <a:gd name="connsiteY5" fmla="*/ 0 h 201837"/>
                <a:gd name="connsiteX6" fmla="*/ 63963 w 101306"/>
                <a:gd name="connsiteY6" fmla="*/ 0 h 201837"/>
                <a:gd name="connsiteX7" fmla="*/ 63963 w 101306"/>
                <a:gd name="connsiteY7" fmla="*/ 40574 h 201837"/>
                <a:gd name="connsiteX8" fmla="*/ 101306 w 101306"/>
                <a:gd name="connsiteY8" fmla="*/ 40574 h 201837"/>
                <a:gd name="connsiteX9" fmla="*/ 101306 w 101306"/>
                <a:gd name="connsiteY9" fmla="*/ 79081 h 201837"/>
                <a:gd name="connsiteX10" fmla="*/ 63963 w 101306"/>
                <a:gd name="connsiteY10" fmla="*/ 79081 h 201837"/>
                <a:gd name="connsiteX11" fmla="*/ 63963 w 101306"/>
                <a:gd name="connsiteY11" fmla="*/ 146791 h 201837"/>
                <a:gd name="connsiteX12" fmla="*/ 78435 w 101306"/>
                <a:gd name="connsiteY12" fmla="*/ 162168 h 201837"/>
                <a:gd name="connsiteX13" fmla="*/ 100660 w 101306"/>
                <a:gd name="connsiteY13" fmla="*/ 156611 h 201837"/>
                <a:gd name="connsiteX14" fmla="*/ 100660 w 101306"/>
                <a:gd name="connsiteY14" fmla="*/ 192663 h 201837"/>
                <a:gd name="connsiteX15" fmla="*/ 65125 w 101306"/>
                <a:gd name="connsiteY15" fmla="*/ 201837 h 201837"/>
                <a:gd name="connsiteX16" fmla="*/ 18995 w 101306"/>
                <a:gd name="connsiteY16" fmla="*/ 154156 h 20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1306" h="201837">
                  <a:moveTo>
                    <a:pt x="18995" y="154286"/>
                  </a:moveTo>
                  <a:lnTo>
                    <a:pt x="18995" y="79081"/>
                  </a:lnTo>
                  <a:lnTo>
                    <a:pt x="0" y="79081"/>
                  </a:lnTo>
                  <a:lnTo>
                    <a:pt x="0" y="40574"/>
                  </a:lnTo>
                  <a:lnTo>
                    <a:pt x="18995" y="40574"/>
                  </a:lnTo>
                  <a:lnTo>
                    <a:pt x="18995" y="0"/>
                  </a:lnTo>
                  <a:lnTo>
                    <a:pt x="63963" y="0"/>
                  </a:lnTo>
                  <a:lnTo>
                    <a:pt x="63963" y="40574"/>
                  </a:lnTo>
                  <a:lnTo>
                    <a:pt x="101306" y="40574"/>
                  </a:lnTo>
                  <a:lnTo>
                    <a:pt x="101306" y="79081"/>
                  </a:lnTo>
                  <a:lnTo>
                    <a:pt x="63963" y="79081"/>
                  </a:lnTo>
                  <a:lnTo>
                    <a:pt x="63963" y="146791"/>
                  </a:lnTo>
                  <a:cubicBezTo>
                    <a:pt x="63963" y="157128"/>
                    <a:pt x="68356" y="162168"/>
                    <a:pt x="78435" y="162168"/>
                  </a:cubicBezTo>
                  <a:cubicBezTo>
                    <a:pt x="86705" y="162168"/>
                    <a:pt x="94070" y="160100"/>
                    <a:pt x="100660" y="156611"/>
                  </a:cubicBezTo>
                  <a:lnTo>
                    <a:pt x="100660" y="192663"/>
                  </a:lnTo>
                  <a:cubicBezTo>
                    <a:pt x="91227" y="198219"/>
                    <a:pt x="80244" y="201837"/>
                    <a:pt x="65125" y="201837"/>
                  </a:cubicBezTo>
                  <a:cubicBezTo>
                    <a:pt x="37602" y="201837"/>
                    <a:pt x="18995" y="190854"/>
                    <a:pt x="18995" y="154156"/>
                  </a:cubicBezTo>
                </a:path>
              </a:pathLst>
            </a:custGeom>
            <a:solidFill>
              <a:schemeClr val="bg1"/>
            </a:solidFill>
            <a:ln w="12903"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841DE054-F05B-2ACF-3078-96F188A8EA2E}"/>
                </a:ext>
              </a:extLst>
            </p:cNvPr>
            <p:cNvSpPr/>
            <p:nvPr/>
          </p:nvSpPr>
          <p:spPr>
            <a:xfrm>
              <a:off x="8128739" y="-1283807"/>
              <a:ext cx="276727" cy="351871"/>
            </a:xfrm>
            <a:custGeom>
              <a:avLst/>
              <a:gdLst>
                <a:gd name="connsiteX0" fmla="*/ 0 w 128958"/>
                <a:gd name="connsiteY0" fmla="*/ 140072 h 163976"/>
                <a:gd name="connsiteX1" fmla="*/ 19253 w 128958"/>
                <a:gd name="connsiteY1" fmla="*/ 110481 h 163976"/>
                <a:gd name="connsiteX2" fmla="*/ 69261 w 128958"/>
                <a:gd name="connsiteY2" fmla="*/ 129476 h 163976"/>
                <a:gd name="connsiteX3" fmla="*/ 88255 w 128958"/>
                <a:gd name="connsiteY3" fmla="*/ 117588 h 163976"/>
                <a:gd name="connsiteX4" fmla="*/ 88255 w 128958"/>
                <a:gd name="connsiteY4" fmla="*/ 116942 h 163976"/>
                <a:gd name="connsiteX5" fmla="*/ 55434 w 128958"/>
                <a:gd name="connsiteY5" fmla="*/ 98593 h 163976"/>
                <a:gd name="connsiteX6" fmla="*/ 8141 w 128958"/>
                <a:gd name="connsiteY6" fmla="*/ 50912 h 163976"/>
                <a:gd name="connsiteX7" fmla="*/ 8141 w 128958"/>
                <a:gd name="connsiteY7" fmla="*/ 50266 h 163976"/>
                <a:gd name="connsiteX8" fmla="*/ 66159 w 128958"/>
                <a:gd name="connsiteY8" fmla="*/ 0 h 163976"/>
                <a:gd name="connsiteX9" fmla="*/ 125341 w 128958"/>
                <a:gd name="connsiteY9" fmla="*/ 18349 h 163976"/>
                <a:gd name="connsiteX10" fmla="*/ 108155 w 128958"/>
                <a:gd name="connsiteY10" fmla="*/ 49361 h 163976"/>
                <a:gd name="connsiteX11" fmla="*/ 65255 w 128958"/>
                <a:gd name="connsiteY11" fmla="*/ 34630 h 163976"/>
                <a:gd name="connsiteX12" fmla="*/ 48715 w 128958"/>
                <a:gd name="connsiteY12" fmla="*/ 45614 h 163976"/>
                <a:gd name="connsiteX13" fmla="*/ 48715 w 128958"/>
                <a:gd name="connsiteY13" fmla="*/ 46131 h 163976"/>
                <a:gd name="connsiteX14" fmla="*/ 81019 w 128958"/>
                <a:gd name="connsiteY14" fmla="*/ 65125 h 163976"/>
                <a:gd name="connsiteX15" fmla="*/ 128959 w 128958"/>
                <a:gd name="connsiteY15" fmla="*/ 112161 h 163976"/>
                <a:gd name="connsiteX16" fmla="*/ 128959 w 128958"/>
                <a:gd name="connsiteY16" fmla="*/ 112807 h 163976"/>
                <a:gd name="connsiteX17" fmla="*/ 68356 w 128958"/>
                <a:gd name="connsiteY17" fmla="*/ 163977 h 163976"/>
                <a:gd name="connsiteX18" fmla="*/ 258 w 128958"/>
                <a:gd name="connsiteY18" fmla="*/ 139942 h 16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8958" h="163976">
                  <a:moveTo>
                    <a:pt x="0" y="140072"/>
                  </a:moveTo>
                  <a:lnTo>
                    <a:pt x="19253" y="110481"/>
                  </a:lnTo>
                  <a:cubicBezTo>
                    <a:pt x="36439" y="122886"/>
                    <a:pt x="54400" y="129476"/>
                    <a:pt x="69261" y="129476"/>
                  </a:cubicBezTo>
                  <a:cubicBezTo>
                    <a:pt x="82311" y="129476"/>
                    <a:pt x="88255" y="124695"/>
                    <a:pt x="88255" y="117588"/>
                  </a:cubicBezTo>
                  <a:lnTo>
                    <a:pt x="88255" y="116942"/>
                  </a:lnTo>
                  <a:cubicBezTo>
                    <a:pt x="88255" y="107250"/>
                    <a:pt x="72879" y="103891"/>
                    <a:pt x="55434" y="98593"/>
                  </a:cubicBezTo>
                  <a:cubicBezTo>
                    <a:pt x="33209" y="92132"/>
                    <a:pt x="8141" y="81795"/>
                    <a:pt x="8141" y="50912"/>
                  </a:cubicBezTo>
                  <a:lnTo>
                    <a:pt x="8141" y="50266"/>
                  </a:lnTo>
                  <a:cubicBezTo>
                    <a:pt x="8141" y="17961"/>
                    <a:pt x="34243" y="0"/>
                    <a:pt x="66159" y="0"/>
                  </a:cubicBezTo>
                  <a:cubicBezTo>
                    <a:pt x="86317" y="0"/>
                    <a:pt x="108155" y="6849"/>
                    <a:pt x="125341" y="18349"/>
                  </a:cubicBezTo>
                  <a:lnTo>
                    <a:pt x="108155" y="49361"/>
                  </a:lnTo>
                  <a:cubicBezTo>
                    <a:pt x="92520" y="40187"/>
                    <a:pt x="76755" y="34630"/>
                    <a:pt x="65255" y="34630"/>
                  </a:cubicBezTo>
                  <a:cubicBezTo>
                    <a:pt x="54271" y="34630"/>
                    <a:pt x="48715" y="39411"/>
                    <a:pt x="48715" y="45614"/>
                  </a:cubicBezTo>
                  <a:lnTo>
                    <a:pt x="48715" y="46131"/>
                  </a:lnTo>
                  <a:cubicBezTo>
                    <a:pt x="48715" y="55047"/>
                    <a:pt x="63833" y="59182"/>
                    <a:pt x="81019" y="65125"/>
                  </a:cubicBezTo>
                  <a:cubicBezTo>
                    <a:pt x="103245" y="72491"/>
                    <a:pt x="128959" y="83216"/>
                    <a:pt x="128959" y="112161"/>
                  </a:cubicBezTo>
                  <a:lnTo>
                    <a:pt x="128959" y="112807"/>
                  </a:lnTo>
                  <a:cubicBezTo>
                    <a:pt x="128959" y="147954"/>
                    <a:pt x="102598" y="163977"/>
                    <a:pt x="68356" y="163977"/>
                  </a:cubicBezTo>
                  <a:cubicBezTo>
                    <a:pt x="46131" y="163977"/>
                    <a:pt x="21321" y="156611"/>
                    <a:pt x="258" y="139942"/>
                  </a:cubicBezTo>
                </a:path>
              </a:pathLst>
            </a:custGeom>
            <a:solidFill>
              <a:schemeClr val="bg1"/>
            </a:solidFill>
            <a:ln w="12903"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308DC661-3FE9-BA2A-94DF-21F7CB565F26}"/>
                </a:ext>
              </a:extLst>
            </p:cNvPr>
            <p:cNvSpPr/>
            <p:nvPr/>
          </p:nvSpPr>
          <p:spPr>
            <a:xfrm>
              <a:off x="4876481" y="-2264283"/>
              <a:ext cx="632761" cy="1226424"/>
            </a:xfrm>
            <a:custGeom>
              <a:avLst/>
              <a:gdLst>
                <a:gd name="connsiteX0" fmla="*/ 294874 w 294874"/>
                <a:gd name="connsiteY0" fmla="*/ 571528 h 571528"/>
                <a:gd name="connsiteX1" fmla="*/ 294874 w 294874"/>
                <a:gd name="connsiteY1" fmla="*/ 356640 h 571528"/>
                <a:gd name="connsiteX2" fmla="*/ 285958 w 294874"/>
                <a:gd name="connsiteY2" fmla="*/ 357286 h 571528"/>
                <a:gd name="connsiteX3" fmla="*/ 214372 w 294874"/>
                <a:gd name="connsiteY3" fmla="*/ 285700 h 571528"/>
                <a:gd name="connsiteX4" fmla="*/ 285958 w 294874"/>
                <a:gd name="connsiteY4" fmla="*/ 214113 h 571528"/>
                <a:gd name="connsiteX5" fmla="*/ 294874 w 294874"/>
                <a:gd name="connsiteY5" fmla="*/ 214759 h 571528"/>
                <a:gd name="connsiteX6" fmla="*/ 294874 w 294874"/>
                <a:gd name="connsiteY6" fmla="*/ 0 h 571528"/>
                <a:gd name="connsiteX7" fmla="*/ 276913 w 294874"/>
                <a:gd name="connsiteY7" fmla="*/ 0 h 571528"/>
                <a:gd name="connsiteX8" fmla="*/ 276913 w 294874"/>
                <a:gd name="connsiteY8" fmla="*/ 196669 h 571528"/>
                <a:gd name="connsiteX9" fmla="*/ 274845 w 294874"/>
                <a:gd name="connsiteY9" fmla="*/ 196927 h 571528"/>
                <a:gd name="connsiteX10" fmla="*/ 231041 w 294874"/>
                <a:gd name="connsiteY10" fmla="*/ 5039 h 571528"/>
                <a:gd name="connsiteX11" fmla="*/ 213467 w 294874"/>
                <a:gd name="connsiteY11" fmla="*/ 9045 h 571528"/>
                <a:gd name="connsiteX12" fmla="*/ 257272 w 294874"/>
                <a:gd name="connsiteY12" fmla="*/ 200933 h 571528"/>
                <a:gd name="connsiteX13" fmla="*/ 255334 w 294874"/>
                <a:gd name="connsiteY13" fmla="*/ 201579 h 571528"/>
                <a:gd name="connsiteX14" fmla="*/ 169921 w 294874"/>
                <a:gd name="connsiteY14" fmla="*/ 24293 h 571528"/>
                <a:gd name="connsiteX15" fmla="*/ 153639 w 294874"/>
                <a:gd name="connsiteY15" fmla="*/ 32175 h 571528"/>
                <a:gd name="connsiteX16" fmla="*/ 239052 w 294874"/>
                <a:gd name="connsiteY16" fmla="*/ 209461 h 571528"/>
                <a:gd name="connsiteX17" fmla="*/ 237372 w 294874"/>
                <a:gd name="connsiteY17" fmla="*/ 210495 h 571528"/>
                <a:gd name="connsiteX18" fmla="*/ 114745 w 294874"/>
                <a:gd name="connsiteY18" fmla="*/ 56597 h 571528"/>
                <a:gd name="connsiteX19" fmla="*/ 100660 w 294874"/>
                <a:gd name="connsiteY19" fmla="*/ 67839 h 571528"/>
                <a:gd name="connsiteX20" fmla="*/ 223288 w 294874"/>
                <a:gd name="connsiteY20" fmla="*/ 221737 h 571528"/>
                <a:gd name="connsiteX21" fmla="*/ 221866 w 294874"/>
                <a:gd name="connsiteY21" fmla="*/ 223158 h 571528"/>
                <a:gd name="connsiteX22" fmla="*/ 67968 w 294874"/>
                <a:gd name="connsiteY22" fmla="*/ 100402 h 571528"/>
                <a:gd name="connsiteX23" fmla="*/ 56726 w 294874"/>
                <a:gd name="connsiteY23" fmla="*/ 114487 h 571528"/>
                <a:gd name="connsiteX24" fmla="*/ 210624 w 294874"/>
                <a:gd name="connsiteY24" fmla="*/ 237243 h 571528"/>
                <a:gd name="connsiteX25" fmla="*/ 209591 w 294874"/>
                <a:gd name="connsiteY25" fmla="*/ 238923 h 571528"/>
                <a:gd name="connsiteX26" fmla="*/ 32304 w 294874"/>
                <a:gd name="connsiteY26" fmla="*/ 153510 h 571528"/>
                <a:gd name="connsiteX27" fmla="*/ 24422 w 294874"/>
                <a:gd name="connsiteY27" fmla="*/ 169792 h 571528"/>
                <a:gd name="connsiteX28" fmla="*/ 201708 w 294874"/>
                <a:gd name="connsiteY28" fmla="*/ 255204 h 571528"/>
                <a:gd name="connsiteX29" fmla="*/ 201062 w 294874"/>
                <a:gd name="connsiteY29" fmla="*/ 257142 h 571528"/>
                <a:gd name="connsiteX30" fmla="*/ 9174 w 294874"/>
                <a:gd name="connsiteY30" fmla="*/ 213338 h 571528"/>
                <a:gd name="connsiteX31" fmla="*/ 5169 w 294874"/>
                <a:gd name="connsiteY31" fmla="*/ 230911 h 571528"/>
                <a:gd name="connsiteX32" fmla="*/ 196927 w 294874"/>
                <a:gd name="connsiteY32" fmla="*/ 274716 h 571528"/>
                <a:gd name="connsiteX33" fmla="*/ 196669 w 294874"/>
                <a:gd name="connsiteY33" fmla="*/ 276784 h 571528"/>
                <a:gd name="connsiteX34" fmla="*/ 0 w 294874"/>
                <a:gd name="connsiteY34" fmla="*/ 276784 h 571528"/>
                <a:gd name="connsiteX35" fmla="*/ 0 w 294874"/>
                <a:gd name="connsiteY35" fmla="*/ 294745 h 571528"/>
                <a:gd name="connsiteX36" fmla="*/ 196669 w 294874"/>
                <a:gd name="connsiteY36" fmla="*/ 294745 h 571528"/>
                <a:gd name="connsiteX37" fmla="*/ 196927 w 294874"/>
                <a:gd name="connsiteY37" fmla="*/ 296812 h 571528"/>
                <a:gd name="connsiteX38" fmla="*/ 5169 w 294874"/>
                <a:gd name="connsiteY38" fmla="*/ 340617 h 571528"/>
                <a:gd name="connsiteX39" fmla="*/ 9174 w 294874"/>
                <a:gd name="connsiteY39" fmla="*/ 358190 h 571528"/>
                <a:gd name="connsiteX40" fmla="*/ 201062 w 294874"/>
                <a:gd name="connsiteY40" fmla="*/ 314386 h 571528"/>
                <a:gd name="connsiteX41" fmla="*/ 201708 w 294874"/>
                <a:gd name="connsiteY41" fmla="*/ 316324 h 571528"/>
                <a:gd name="connsiteX42" fmla="*/ 24422 w 294874"/>
                <a:gd name="connsiteY42" fmla="*/ 401737 h 571528"/>
                <a:gd name="connsiteX43" fmla="*/ 32304 w 294874"/>
                <a:gd name="connsiteY43" fmla="*/ 418018 h 571528"/>
                <a:gd name="connsiteX44" fmla="*/ 209591 w 294874"/>
                <a:gd name="connsiteY44" fmla="*/ 332605 h 571528"/>
                <a:gd name="connsiteX45" fmla="*/ 210624 w 294874"/>
                <a:gd name="connsiteY45" fmla="*/ 334285 h 571528"/>
                <a:gd name="connsiteX46" fmla="*/ 56726 w 294874"/>
                <a:gd name="connsiteY46" fmla="*/ 456912 h 571528"/>
                <a:gd name="connsiteX47" fmla="*/ 67968 w 294874"/>
                <a:gd name="connsiteY47" fmla="*/ 470997 h 571528"/>
                <a:gd name="connsiteX48" fmla="*/ 221866 w 294874"/>
                <a:gd name="connsiteY48" fmla="*/ 348370 h 571528"/>
                <a:gd name="connsiteX49" fmla="*/ 223288 w 294874"/>
                <a:gd name="connsiteY49" fmla="*/ 349791 h 571528"/>
                <a:gd name="connsiteX50" fmla="*/ 100660 w 294874"/>
                <a:gd name="connsiteY50" fmla="*/ 503689 h 571528"/>
                <a:gd name="connsiteX51" fmla="*/ 114745 w 294874"/>
                <a:gd name="connsiteY51" fmla="*/ 514931 h 571528"/>
                <a:gd name="connsiteX52" fmla="*/ 237372 w 294874"/>
                <a:gd name="connsiteY52" fmla="*/ 361033 h 571528"/>
                <a:gd name="connsiteX53" fmla="*/ 239052 w 294874"/>
                <a:gd name="connsiteY53" fmla="*/ 362067 h 571528"/>
                <a:gd name="connsiteX54" fmla="*/ 153639 w 294874"/>
                <a:gd name="connsiteY54" fmla="*/ 539353 h 571528"/>
                <a:gd name="connsiteX55" fmla="*/ 169921 w 294874"/>
                <a:gd name="connsiteY55" fmla="*/ 547235 h 571528"/>
                <a:gd name="connsiteX56" fmla="*/ 255334 w 294874"/>
                <a:gd name="connsiteY56" fmla="*/ 369949 h 571528"/>
                <a:gd name="connsiteX57" fmla="*/ 257272 w 294874"/>
                <a:gd name="connsiteY57" fmla="*/ 370595 h 571528"/>
                <a:gd name="connsiteX58" fmla="*/ 213467 w 294874"/>
                <a:gd name="connsiteY58" fmla="*/ 562483 h 571528"/>
                <a:gd name="connsiteX59" fmla="*/ 231041 w 294874"/>
                <a:gd name="connsiteY59" fmla="*/ 566489 h 571528"/>
                <a:gd name="connsiteX60" fmla="*/ 274845 w 294874"/>
                <a:gd name="connsiteY60" fmla="*/ 374601 h 571528"/>
                <a:gd name="connsiteX61" fmla="*/ 276913 w 294874"/>
                <a:gd name="connsiteY61" fmla="*/ 374859 h 571528"/>
                <a:gd name="connsiteX62" fmla="*/ 276913 w 294874"/>
                <a:gd name="connsiteY62" fmla="*/ 571528 h 571528"/>
                <a:gd name="connsiteX63" fmla="*/ 294874 w 294874"/>
                <a:gd name="connsiteY63" fmla="*/ 571528 h 571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4874" h="571528">
                  <a:moveTo>
                    <a:pt x="294874" y="571528"/>
                  </a:moveTo>
                  <a:lnTo>
                    <a:pt x="294874" y="356640"/>
                  </a:lnTo>
                  <a:cubicBezTo>
                    <a:pt x="291902" y="357027"/>
                    <a:pt x="288930" y="357286"/>
                    <a:pt x="285958" y="357286"/>
                  </a:cubicBezTo>
                  <a:cubicBezTo>
                    <a:pt x="246547" y="357286"/>
                    <a:pt x="214372" y="325240"/>
                    <a:pt x="214372" y="285700"/>
                  </a:cubicBezTo>
                  <a:cubicBezTo>
                    <a:pt x="214372" y="246159"/>
                    <a:pt x="246418" y="214113"/>
                    <a:pt x="285958" y="214113"/>
                  </a:cubicBezTo>
                  <a:cubicBezTo>
                    <a:pt x="288930" y="214113"/>
                    <a:pt x="292031" y="214372"/>
                    <a:pt x="294874" y="214759"/>
                  </a:cubicBezTo>
                  <a:lnTo>
                    <a:pt x="294874" y="0"/>
                  </a:lnTo>
                  <a:lnTo>
                    <a:pt x="276913" y="0"/>
                  </a:lnTo>
                  <a:lnTo>
                    <a:pt x="276913" y="196669"/>
                  </a:lnTo>
                  <a:cubicBezTo>
                    <a:pt x="276267" y="196669"/>
                    <a:pt x="275621" y="196927"/>
                    <a:pt x="274845" y="196927"/>
                  </a:cubicBezTo>
                  <a:lnTo>
                    <a:pt x="231041" y="5039"/>
                  </a:lnTo>
                  <a:lnTo>
                    <a:pt x="213467" y="9045"/>
                  </a:lnTo>
                  <a:lnTo>
                    <a:pt x="257272" y="200933"/>
                  </a:lnTo>
                  <a:cubicBezTo>
                    <a:pt x="257272" y="200933"/>
                    <a:pt x="255980" y="201450"/>
                    <a:pt x="255334" y="201579"/>
                  </a:cubicBezTo>
                  <a:lnTo>
                    <a:pt x="169921" y="24293"/>
                  </a:lnTo>
                  <a:lnTo>
                    <a:pt x="153639" y="32175"/>
                  </a:lnTo>
                  <a:lnTo>
                    <a:pt x="239052" y="209461"/>
                  </a:lnTo>
                  <a:cubicBezTo>
                    <a:pt x="239052" y="209461"/>
                    <a:pt x="237889" y="210107"/>
                    <a:pt x="237372" y="210495"/>
                  </a:cubicBezTo>
                  <a:lnTo>
                    <a:pt x="114745" y="56597"/>
                  </a:lnTo>
                  <a:lnTo>
                    <a:pt x="100660" y="67839"/>
                  </a:lnTo>
                  <a:lnTo>
                    <a:pt x="223288" y="221737"/>
                  </a:lnTo>
                  <a:cubicBezTo>
                    <a:pt x="223288" y="221737"/>
                    <a:pt x="222383" y="222641"/>
                    <a:pt x="221866" y="223158"/>
                  </a:cubicBezTo>
                  <a:lnTo>
                    <a:pt x="67968" y="100402"/>
                  </a:lnTo>
                  <a:lnTo>
                    <a:pt x="56726" y="114487"/>
                  </a:lnTo>
                  <a:lnTo>
                    <a:pt x="210624" y="237243"/>
                  </a:lnTo>
                  <a:cubicBezTo>
                    <a:pt x="210624" y="237243"/>
                    <a:pt x="209978" y="238406"/>
                    <a:pt x="209591" y="238923"/>
                  </a:cubicBezTo>
                  <a:lnTo>
                    <a:pt x="32304" y="153510"/>
                  </a:lnTo>
                  <a:lnTo>
                    <a:pt x="24422" y="169792"/>
                  </a:lnTo>
                  <a:lnTo>
                    <a:pt x="201708" y="255204"/>
                  </a:lnTo>
                  <a:cubicBezTo>
                    <a:pt x="201708" y="255204"/>
                    <a:pt x="201191" y="256496"/>
                    <a:pt x="201062" y="257142"/>
                  </a:cubicBezTo>
                  <a:lnTo>
                    <a:pt x="9174" y="213338"/>
                  </a:lnTo>
                  <a:lnTo>
                    <a:pt x="5169" y="230911"/>
                  </a:lnTo>
                  <a:lnTo>
                    <a:pt x="196927" y="274716"/>
                  </a:lnTo>
                  <a:cubicBezTo>
                    <a:pt x="196927" y="275362"/>
                    <a:pt x="196669" y="276008"/>
                    <a:pt x="196669" y="276784"/>
                  </a:cubicBezTo>
                  <a:lnTo>
                    <a:pt x="0" y="276784"/>
                  </a:lnTo>
                  <a:lnTo>
                    <a:pt x="0" y="294745"/>
                  </a:lnTo>
                  <a:lnTo>
                    <a:pt x="196669" y="294745"/>
                  </a:lnTo>
                  <a:cubicBezTo>
                    <a:pt x="196669" y="295391"/>
                    <a:pt x="196927" y="296037"/>
                    <a:pt x="196927" y="296812"/>
                  </a:cubicBezTo>
                  <a:lnTo>
                    <a:pt x="5169" y="340617"/>
                  </a:lnTo>
                  <a:lnTo>
                    <a:pt x="9174" y="358190"/>
                  </a:lnTo>
                  <a:lnTo>
                    <a:pt x="201062" y="314386"/>
                  </a:lnTo>
                  <a:cubicBezTo>
                    <a:pt x="201062" y="314386"/>
                    <a:pt x="201579" y="315678"/>
                    <a:pt x="201708" y="316324"/>
                  </a:cubicBezTo>
                  <a:lnTo>
                    <a:pt x="24422" y="401737"/>
                  </a:lnTo>
                  <a:lnTo>
                    <a:pt x="32304" y="418018"/>
                  </a:lnTo>
                  <a:lnTo>
                    <a:pt x="209591" y="332605"/>
                  </a:lnTo>
                  <a:cubicBezTo>
                    <a:pt x="209591" y="332605"/>
                    <a:pt x="210237" y="333768"/>
                    <a:pt x="210624" y="334285"/>
                  </a:cubicBezTo>
                  <a:lnTo>
                    <a:pt x="56726" y="456912"/>
                  </a:lnTo>
                  <a:lnTo>
                    <a:pt x="67968" y="470997"/>
                  </a:lnTo>
                  <a:lnTo>
                    <a:pt x="221866" y="348370"/>
                  </a:lnTo>
                  <a:cubicBezTo>
                    <a:pt x="221866" y="348370"/>
                    <a:pt x="222771" y="349274"/>
                    <a:pt x="223288" y="349791"/>
                  </a:cubicBezTo>
                  <a:lnTo>
                    <a:pt x="100660" y="503689"/>
                  </a:lnTo>
                  <a:lnTo>
                    <a:pt x="114745" y="514931"/>
                  </a:lnTo>
                  <a:lnTo>
                    <a:pt x="237372" y="361033"/>
                  </a:lnTo>
                  <a:cubicBezTo>
                    <a:pt x="237372" y="361033"/>
                    <a:pt x="238535" y="361679"/>
                    <a:pt x="239052" y="362067"/>
                  </a:cubicBezTo>
                  <a:lnTo>
                    <a:pt x="153639" y="539353"/>
                  </a:lnTo>
                  <a:lnTo>
                    <a:pt x="169921" y="547235"/>
                  </a:lnTo>
                  <a:lnTo>
                    <a:pt x="255334" y="369949"/>
                  </a:lnTo>
                  <a:cubicBezTo>
                    <a:pt x="255334" y="369949"/>
                    <a:pt x="256626" y="370466"/>
                    <a:pt x="257272" y="370595"/>
                  </a:cubicBezTo>
                  <a:lnTo>
                    <a:pt x="213467" y="562483"/>
                  </a:lnTo>
                  <a:lnTo>
                    <a:pt x="231041" y="566489"/>
                  </a:lnTo>
                  <a:lnTo>
                    <a:pt x="274845" y="374601"/>
                  </a:lnTo>
                  <a:cubicBezTo>
                    <a:pt x="275491" y="374601"/>
                    <a:pt x="276138" y="374859"/>
                    <a:pt x="276913" y="374859"/>
                  </a:cubicBezTo>
                  <a:lnTo>
                    <a:pt x="276913" y="571528"/>
                  </a:lnTo>
                  <a:lnTo>
                    <a:pt x="294874" y="571528"/>
                  </a:lnTo>
                  <a:close/>
                </a:path>
              </a:pathLst>
            </a:custGeom>
            <a:solidFill>
              <a:srgbClr val="AABE3C"/>
            </a:solidFill>
            <a:ln w="12903" cap="flat">
              <a:noFill/>
              <a:prstDash val="solid"/>
              <a:miter/>
            </a:ln>
          </p:spPr>
          <p:txBody>
            <a:bodyPr rtlCol="0" anchor="ctr"/>
            <a:lstStyle/>
            <a:p>
              <a:endParaRPr lang="en-US"/>
            </a:p>
          </p:txBody>
        </p:sp>
      </p:grpSp>
      <p:sp>
        <p:nvSpPr>
          <p:cNvPr id="58" name="TextBox 57">
            <a:extLst>
              <a:ext uri="{FF2B5EF4-FFF2-40B4-BE49-F238E27FC236}">
                <a16:creationId xmlns:a16="http://schemas.microsoft.com/office/drawing/2014/main" id="{C30413DC-C250-298C-B02D-032C13E4774D}"/>
              </a:ext>
            </a:extLst>
          </p:cNvPr>
          <p:cNvSpPr txBox="1"/>
          <p:nvPr/>
        </p:nvSpPr>
        <p:spPr>
          <a:xfrm>
            <a:off x="726283" y="1489056"/>
            <a:ext cx="5989696" cy="1323439"/>
          </a:xfrm>
          <a:prstGeom prst="rect">
            <a:avLst/>
          </a:prstGeom>
          <a:noFill/>
        </p:spPr>
        <p:txBody>
          <a:bodyPr wrap="square" rtlCol="0">
            <a:spAutoFit/>
          </a:bodyPr>
          <a:lstStyle/>
          <a:p>
            <a:r>
              <a:rPr lang="en-GB" sz="4000" b="1">
                <a:solidFill>
                  <a:schemeClr val="bg1"/>
                </a:solidFill>
                <a:effectLst/>
                <a:latin typeface="Arial" panose="020B0604020202020204" pitchFamily="34" charset="0"/>
                <a:cs typeface="Arial" panose="020B0604020202020204" pitchFamily="34" charset="0"/>
              </a:rPr>
              <a:t>Let’s create the future</a:t>
            </a:r>
          </a:p>
          <a:p>
            <a:r>
              <a:rPr lang="en-GB" sz="4000" b="1">
                <a:solidFill>
                  <a:schemeClr val="bg1"/>
                </a:solidFill>
                <a:effectLst/>
                <a:latin typeface="Arial" panose="020B0604020202020204" pitchFamily="34" charset="0"/>
                <a:cs typeface="Arial" panose="020B0604020202020204" pitchFamily="34" charset="0"/>
              </a:rPr>
              <a:t>- together</a:t>
            </a:r>
            <a:endParaRPr lang="en-US" sz="4000" b="1">
              <a:solidFill>
                <a:schemeClr val="bg1"/>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BCDFB205-2BB1-EFC4-2652-1B84C593F84C}"/>
              </a:ext>
            </a:extLst>
          </p:cNvPr>
          <p:cNvSpPr txBox="1"/>
          <p:nvPr/>
        </p:nvSpPr>
        <p:spPr>
          <a:xfrm>
            <a:off x="707010" y="3978578"/>
            <a:ext cx="2423065" cy="954107"/>
          </a:xfrm>
          <a:prstGeom prst="rect">
            <a:avLst/>
          </a:prstGeom>
          <a:noFill/>
        </p:spPr>
        <p:txBody>
          <a:bodyPr wrap="square" rtlCol="0">
            <a:spAutoFit/>
          </a:bodyPr>
          <a:lstStyle/>
          <a:p>
            <a:r>
              <a:rPr lang="en-GB" sz="1400" b="1">
                <a:solidFill>
                  <a:schemeClr val="bg1"/>
                </a:solidFill>
                <a:effectLst/>
                <a:latin typeface="Arial" panose="020B0604020202020204" pitchFamily="34" charset="0"/>
                <a:cs typeface="Arial" panose="020B0604020202020204" pitchFamily="34" charset="0"/>
              </a:rPr>
              <a:t>To find out more</a:t>
            </a:r>
          </a:p>
          <a:p>
            <a:r>
              <a:rPr lang="en-GB" sz="1400" b="1">
                <a:solidFill>
                  <a:schemeClr val="bg1"/>
                </a:solidFill>
                <a:effectLst/>
                <a:latin typeface="Arial" panose="020B0604020202020204" pitchFamily="34" charset="0"/>
                <a:cs typeface="Arial" panose="020B0604020202020204" pitchFamily="34" charset="0"/>
              </a:rPr>
              <a:t>and join an</a:t>
            </a:r>
          </a:p>
          <a:p>
            <a:r>
              <a:rPr lang="en-GB" sz="1400" b="1">
                <a:solidFill>
                  <a:schemeClr val="bg1"/>
                </a:solidFill>
                <a:effectLst/>
                <a:latin typeface="Arial" panose="020B0604020202020204" pitchFamily="34" charset="0"/>
                <a:cs typeface="Arial" panose="020B0604020202020204" pitchFamily="34" charset="0"/>
              </a:rPr>
              <a:t>Open Innovation</a:t>
            </a:r>
          </a:p>
          <a:p>
            <a:r>
              <a:rPr lang="en-GB" sz="1400" b="1">
                <a:solidFill>
                  <a:schemeClr val="bg1"/>
                </a:solidFill>
                <a:effectLst/>
                <a:latin typeface="Arial" panose="020B0604020202020204" pitchFamily="34" charset="0"/>
                <a:cs typeface="Arial" panose="020B0604020202020204" pitchFamily="34" charset="0"/>
              </a:rPr>
              <a:t>or </a:t>
            </a:r>
            <a:r>
              <a:rPr lang="en-GB" sz="1400" b="1" err="1">
                <a:solidFill>
                  <a:schemeClr val="bg1"/>
                </a:solidFill>
                <a:effectLst/>
                <a:latin typeface="Arial" panose="020B0604020202020204" pitchFamily="34" charset="0"/>
                <a:cs typeface="Arial" panose="020B0604020202020204" pitchFamily="34" charset="0"/>
              </a:rPr>
              <a:t>Moonshot</a:t>
            </a:r>
            <a:r>
              <a:rPr lang="en-GB" sz="1400" b="1">
                <a:solidFill>
                  <a:schemeClr val="bg1"/>
                </a:solidFill>
                <a:effectLst/>
                <a:latin typeface="Arial" panose="020B0604020202020204" pitchFamily="34" charset="0"/>
                <a:cs typeface="Arial" panose="020B0604020202020204" pitchFamily="34" charset="0"/>
              </a:rPr>
              <a:t> Catalyst</a:t>
            </a:r>
            <a:endParaRPr lang="en-US" sz="1400" b="1">
              <a:solidFill>
                <a:schemeClr val="bg1"/>
              </a:solidFill>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57BD7554-DE7C-DF94-D223-FE6F9F9090D7}"/>
              </a:ext>
            </a:extLst>
          </p:cNvPr>
          <p:cNvSpPr txBox="1"/>
          <p:nvPr/>
        </p:nvSpPr>
        <p:spPr>
          <a:xfrm>
            <a:off x="707010" y="6090763"/>
            <a:ext cx="2948839" cy="307777"/>
          </a:xfrm>
          <a:prstGeom prst="rect">
            <a:avLst/>
          </a:prstGeom>
          <a:noFill/>
        </p:spPr>
        <p:txBody>
          <a:bodyPr wrap="square" rtlCol="0">
            <a:spAutoFit/>
          </a:bodyPr>
          <a:lstStyle/>
          <a:p>
            <a:r>
              <a:rPr lang="en-GB" sz="1400" b="1">
                <a:solidFill>
                  <a:schemeClr val="bg1"/>
                </a:solidFill>
                <a:effectLst/>
                <a:latin typeface="Arial" panose="020B0604020202020204" pitchFamily="34" charset="0"/>
                <a:cs typeface="Arial" panose="020B0604020202020204" pitchFamily="34" charset="0"/>
              </a:rPr>
              <a:t>visit: </a:t>
            </a:r>
            <a:r>
              <a:rPr lang="en-GB" sz="1400" b="1" err="1">
                <a:solidFill>
                  <a:schemeClr val="accent2"/>
                </a:solidFill>
                <a:effectLst/>
                <a:latin typeface="Arial" panose="020B0604020202020204" pitchFamily="34" charset="0"/>
                <a:cs typeface="Arial" panose="020B0604020202020204" pitchFamily="34" charset="0"/>
              </a:rPr>
              <a:t>tmforum.org</a:t>
            </a:r>
            <a:r>
              <a:rPr lang="en-GB" sz="1400" b="1">
                <a:solidFill>
                  <a:schemeClr val="accent2"/>
                </a:solidFill>
                <a:effectLst/>
                <a:latin typeface="Arial" panose="020B0604020202020204" pitchFamily="34" charset="0"/>
                <a:cs typeface="Arial" panose="020B0604020202020204" pitchFamily="34" charset="0"/>
              </a:rPr>
              <a:t>/catalysts</a:t>
            </a:r>
            <a:endParaRPr lang="en-US" sz="1400" b="1">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56089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ingle Corner of Rectangle 5">
            <a:extLst>
              <a:ext uri="{FF2B5EF4-FFF2-40B4-BE49-F238E27FC236}">
                <a16:creationId xmlns:a16="http://schemas.microsoft.com/office/drawing/2014/main" id="{372CBD60-B6B9-3FA2-90B7-27585A8FAFFF}"/>
              </a:ext>
            </a:extLst>
          </p:cNvPr>
          <p:cNvSpPr/>
          <p:nvPr/>
        </p:nvSpPr>
        <p:spPr>
          <a:xfrm>
            <a:off x="723384" y="3385553"/>
            <a:ext cx="5377878" cy="2229593"/>
          </a:xfrm>
          <a:prstGeom prst="round1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picture containing invertebrate&#10;&#10;Description automatically generated">
            <a:extLst>
              <a:ext uri="{FF2B5EF4-FFF2-40B4-BE49-F238E27FC236}">
                <a16:creationId xmlns:a16="http://schemas.microsoft.com/office/drawing/2014/main" id="{8EDFD80E-A089-5A8A-A79F-60E53C039318}"/>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546265" y="534391"/>
            <a:ext cx="7707086" cy="950026"/>
          </a:xfrm>
          <a:prstGeom prst="round1Rect">
            <a:avLst>
              <a:gd name="adj" fmla="val 50000"/>
            </a:avLst>
          </a:prstGeom>
          <a:noFill/>
        </p:spPr>
      </p:pic>
      <p:sp>
        <p:nvSpPr>
          <p:cNvPr id="3" name="TextBox 2">
            <a:extLst>
              <a:ext uri="{FF2B5EF4-FFF2-40B4-BE49-F238E27FC236}">
                <a16:creationId xmlns:a16="http://schemas.microsoft.com/office/drawing/2014/main" id="{43B4DFBC-923A-E1B7-6F8C-9D1D7DCADAE3}"/>
              </a:ext>
            </a:extLst>
          </p:cNvPr>
          <p:cNvSpPr txBox="1"/>
          <p:nvPr/>
        </p:nvSpPr>
        <p:spPr>
          <a:xfrm>
            <a:off x="628601" y="595351"/>
            <a:ext cx="7374968" cy="748154"/>
          </a:xfrm>
          <a:prstGeom prst="rect">
            <a:avLst/>
          </a:prstGeom>
          <a:noFill/>
        </p:spPr>
        <p:txBody>
          <a:bodyPr wrap="square" rtlCol="0">
            <a:spAutoFit/>
          </a:bodyPr>
          <a:lstStyle/>
          <a:p>
            <a:pPr>
              <a:lnSpc>
                <a:spcPct val="110000"/>
              </a:lnSpc>
            </a:pPr>
            <a:r>
              <a:rPr lang="en-GB" sz="4200" b="1">
                <a:solidFill>
                  <a:schemeClr val="bg1"/>
                </a:solidFill>
                <a:effectLst/>
                <a:latin typeface="Arial" panose="020B0604020202020204" pitchFamily="34" charset="0"/>
                <a:cs typeface="Arial" panose="020B0604020202020204" pitchFamily="34" charset="0"/>
              </a:rPr>
              <a:t>open innovation </a:t>
            </a:r>
            <a:r>
              <a:rPr lang="en-GB" sz="4200" b="1">
                <a:solidFill>
                  <a:schemeClr val="bg1"/>
                </a:solidFill>
                <a:latin typeface="Arial" panose="020B0604020202020204" pitchFamily="34" charset="0"/>
                <a:cs typeface="Arial" panose="020B0604020202020204" pitchFamily="34" charset="0"/>
              </a:rPr>
              <a:t>C</a:t>
            </a:r>
            <a:r>
              <a:rPr lang="en-GB" sz="4200" b="1">
                <a:solidFill>
                  <a:schemeClr val="bg1"/>
                </a:solidFill>
                <a:effectLst/>
                <a:latin typeface="Arial" panose="020B0604020202020204" pitchFamily="34" charset="0"/>
                <a:cs typeface="Arial" panose="020B0604020202020204" pitchFamily="34" charset="0"/>
              </a:rPr>
              <a:t>atalysts</a:t>
            </a:r>
            <a:endParaRPr lang="en-US" sz="4200" b="1">
              <a:solidFill>
                <a:schemeClr val="bg1"/>
              </a:solidFill>
              <a:latin typeface="Arial" panose="020B0604020202020204" pitchFamily="34" charset="0"/>
              <a:cs typeface="Arial" panose="020B0604020202020204" pitchFamily="34" charset="0"/>
            </a:endParaRPr>
          </a:p>
        </p:txBody>
      </p:sp>
      <p:pic>
        <p:nvPicPr>
          <p:cNvPr id="5" name="Graphic 4">
            <a:extLst>
              <a:ext uri="{FF2B5EF4-FFF2-40B4-BE49-F238E27FC236}">
                <a16:creationId xmlns:a16="http://schemas.microsoft.com/office/drawing/2014/main" id="{463D6982-5D58-99FC-0761-A19E2D5AD7D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69323" y="1002590"/>
            <a:ext cx="2430098" cy="2122057"/>
          </a:xfrm>
          <a:prstGeom prst="rect">
            <a:avLst/>
          </a:prstGeom>
        </p:spPr>
      </p:pic>
      <p:sp>
        <p:nvSpPr>
          <p:cNvPr id="7" name="TextBox 6">
            <a:extLst>
              <a:ext uri="{FF2B5EF4-FFF2-40B4-BE49-F238E27FC236}">
                <a16:creationId xmlns:a16="http://schemas.microsoft.com/office/drawing/2014/main" id="{8C6FD514-4D52-3D35-B4B8-3AC09D251D73}"/>
              </a:ext>
            </a:extLst>
          </p:cNvPr>
          <p:cNvSpPr txBox="1"/>
          <p:nvPr/>
        </p:nvSpPr>
        <p:spPr>
          <a:xfrm>
            <a:off x="721610" y="3420036"/>
            <a:ext cx="5371612" cy="2455280"/>
          </a:xfrm>
          <a:prstGeom prst="rect">
            <a:avLst/>
          </a:prstGeom>
          <a:noFill/>
        </p:spPr>
        <p:txBody>
          <a:bodyPr wrap="square" lIns="91440" tIns="45720" rIns="91440" bIns="45720" numCol="1" rtlCol="0" anchor="t">
            <a:noAutofit/>
          </a:bodyPr>
          <a:lstStyle/>
          <a:p>
            <a:pPr marL="171450" indent="-171450">
              <a:spcAft>
                <a:spcPts val="1000"/>
              </a:spcAft>
              <a:buClr>
                <a:schemeClr val="bg1"/>
              </a:buClr>
              <a:buFont typeface="Wingdings" pitchFamily="2" charset="2"/>
              <a:buChar char="ü"/>
            </a:pPr>
            <a:r>
              <a:rPr lang="en-GB" sz="1400" b="1">
                <a:solidFill>
                  <a:srgbClr val="1E2A48"/>
                </a:solidFill>
                <a:effectLst/>
              </a:rPr>
              <a:t>Solve challenges </a:t>
            </a:r>
            <a:r>
              <a:rPr lang="en-GB" sz="1400">
                <a:solidFill>
                  <a:srgbClr val="1E2A48"/>
                </a:solidFill>
                <a:effectLst/>
              </a:rPr>
              <a:t>behind real business needs</a:t>
            </a:r>
          </a:p>
          <a:p>
            <a:pPr marL="171450" indent="-171450">
              <a:spcAft>
                <a:spcPts val="1000"/>
              </a:spcAft>
              <a:buClr>
                <a:schemeClr val="bg1"/>
              </a:buClr>
              <a:buFont typeface="Wingdings" pitchFamily="2" charset="2"/>
              <a:buChar char="ü"/>
            </a:pPr>
            <a:r>
              <a:rPr lang="en-GB" sz="1400" b="1">
                <a:solidFill>
                  <a:srgbClr val="1E2A48"/>
                </a:solidFill>
                <a:effectLst/>
              </a:rPr>
              <a:t>Share the cost </a:t>
            </a:r>
            <a:r>
              <a:rPr lang="en-GB" sz="1400">
                <a:solidFill>
                  <a:srgbClr val="1E2A48"/>
                </a:solidFill>
                <a:effectLst/>
              </a:rPr>
              <a:t>of innovation and reduce the time </a:t>
            </a:r>
            <a:br>
              <a:rPr lang="en-GB" sz="1400">
                <a:effectLst/>
              </a:rPr>
            </a:br>
            <a:r>
              <a:rPr lang="en-GB" sz="1400">
                <a:solidFill>
                  <a:srgbClr val="1E2A48"/>
                </a:solidFill>
                <a:effectLst/>
              </a:rPr>
              <a:t>required to create new solutions</a:t>
            </a:r>
            <a:endParaRPr lang="en-GB" sz="1400">
              <a:solidFill>
                <a:srgbClr val="1E2A48"/>
              </a:solidFill>
              <a:effectLst/>
              <a:cs typeface="Arial"/>
            </a:endParaRPr>
          </a:p>
          <a:p>
            <a:pPr marL="171450" indent="-171450">
              <a:spcAft>
                <a:spcPts val="1000"/>
              </a:spcAft>
              <a:buClr>
                <a:schemeClr val="bg1"/>
              </a:buClr>
              <a:buFont typeface="Wingdings" pitchFamily="2" charset="2"/>
              <a:buChar char="ü"/>
            </a:pPr>
            <a:r>
              <a:rPr lang="en-GB" sz="1400" b="1">
                <a:solidFill>
                  <a:srgbClr val="1E2A48"/>
                </a:solidFill>
                <a:effectLst/>
              </a:rPr>
              <a:t>Prove new ideas </a:t>
            </a:r>
            <a:r>
              <a:rPr lang="en-GB" sz="1400">
                <a:solidFill>
                  <a:srgbClr val="1E2A48"/>
                </a:solidFill>
                <a:effectLst/>
              </a:rPr>
              <a:t>(and work with new suppliers) quickly and cost-effectively</a:t>
            </a:r>
            <a:endParaRPr lang="en-GB" sz="1400">
              <a:solidFill>
                <a:srgbClr val="1E2A48"/>
              </a:solidFill>
              <a:effectLst/>
              <a:cs typeface="Arial"/>
            </a:endParaRPr>
          </a:p>
          <a:p>
            <a:pPr marL="171450" indent="-171450">
              <a:spcAft>
                <a:spcPts val="1000"/>
              </a:spcAft>
              <a:buClr>
                <a:schemeClr val="bg1"/>
              </a:buClr>
              <a:buFont typeface="Wingdings" pitchFamily="2" charset="2"/>
              <a:buChar char="ü"/>
            </a:pPr>
            <a:r>
              <a:rPr lang="en-GB" sz="1400" b="1">
                <a:solidFill>
                  <a:srgbClr val="1E2A48"/>
                </a:solidFill>
                <a:effectLst/>
              </a:rPr>
              <a:t>Accelerate development </a:t>
            </a:r>
            <a:r>
              <a:rPr lang="en-GB" sz="1400">
                <a:solidFill>
                  <a:srgbClr val="1E2A48"/>
                </a:solidFill>
                <a:effectLst/>
              </a:rPr>
              <a:t>of TM Forum industry standards and best practice by leveraging the Open Digital </a:t>
            </a:r>
            <a:r>
              <a:rPr lang="en-GB" sz="1400">
                <a:solidFill>
                  <a:srgbClr val="1E2A48"/>
                </a:solidFill>
              </a:rPr>
              <a:t>Architecture</a:t>
            </a:r>
            <a:endParaRPr lang="en-US" sz="1400"/>
          </a:p>
        </p:txBody>
      </p:sp>
      <p:sp>
        <p:nvSpPr>
          <p:cNvPr id="9" name="TextBox 8">
            <a:extLst>
              <a:ext uri="{FF2B5EF4-FFF2-40B4-BE49-F238E27FC236}">
                <a16:creationId xmlns:a16="http://schemas.microsoft.com/office/drawing/2014/main" id="{207C27D3-02BE-AADA-0393-831F0EB16CEA}"/>
              </a:ext>
            </a:extLst>
          </p:cNvPr>
          <p:cNvSpPr txBox="1"/>
          <p:nvPr/>
        </p:nvSpPr>
        <p:spPr>
          <a:xfrm>
            <a:off x="546265" y="1721501"/>
            <a:ext cx="5688280" cy="1258871"/>
          </a:xfrm>
          <a:prstGeom prst="rect">
            <a:avLst/>
          </a:prstGeom>
          <a:noFill/>
        </p:spPr>
        <p:txBody>
          <a:bodyPr wrap="square" rtlCol="0">
            <a:spAutoFit/>
          </a:bodyPr>
          <a:lstStyle/>
          <a:p>
            <a:pPr>
              <a:lnSpc>
                <a:spcPct val="110000"/>
              </a:lnSpc>
            </a:pPr>
            <a:r>
              <a:rPr lang="en-GB" sz="1400" b="1">
                <a:solidFill>
                  <a:srgbClr val="1E2A48"/>
                </a:solidFill>
                <a:effectLst/>
                <a:latin typeface="Arial" panose="020B0604020202020204" pitchFamily="34" charset="0"/>
                <a:cs typeface="Arial" panose="020B0604020202020204" pitchFamily="34" charset="0"/>
              </a:rPr>
              <a:t>Identify your opportunity to co-create a solution that</a:t>
            </a:r>
          </a:p>
          <a:p>
            <a:pPr>
              <a:lnSpc>
                <a:spcPct val="110000"/>
              </a:lnSpc>
            </a:pPr>
            <a:r>
              <a:rPr lang="en-GB" sz="1400" b="1">
                <a:solidFill>
                  <a:srgbClr val="1E2A48"/>
                </a:solidFill>
                <a:effectLst/>
                <a:latin typeface="Arial" panose="020B0604020202020204" pitchFamily="34" charset="0"/>
                <a:cs typeface="Arial" panose="020B0604020202020204" pitchFamily="34" charset="0"/>
              </a:rPr>
              <a:t>can be readily adopted by businesses and is in line</a:t>
            </a:r>
          </a:p>
          <a:p>
            <a:pPr>
              <a:lnSpc>
                <a:spcPct val="110000"/>
              </a:lnSpc>
            </a:pPr>
            <a:r>
              <a:rPr lang="en-GB" sz="1400" b="1">
                <a:solidFill>
                  <a:srgbClr val="1E2A48"/>
                </a:solidFill>
                <a:effectLst/>
                <a:latin typeface="Arial" panose="020B0604020202020204" pitchFamily="34" charset="0"/>
                <a:cs typeface="Arial" panose="020B0604020202020204" pitchFamily="34" charset="0"/>
              </a:rPr>
              <a:t>with TM Forum best practices and industry standards.</a:t>
            </a:r>
          </a:p>
          <a:p>
            <a:pPr>
              <a:lnSpc>
                <a:spcPct val="110000"/>
              </a:lnSpc>
            </a:pPr>
            <a:r>
              <a:rPr lang="en-GB" sz="1400" b="1">
                <a:solidFill>
                  <a:srgbClr val="1E2A48"/>
                </a:solidFill>
                <a:effectLst/>
                <a:latin typeface="Arial" panose="020B0604020202020204" pitchFamily="34" charset="0"/>
                <a:cs typeface="Arial" panose="020B0604020202020204" pitchFamily="34" charset="0"/>
              </a:rPr>
              <a:t>Demonstrate your proof-of-concept including its</a:t>
            </a:r>
          </a:p>
          <a:p>
            <a:pPr>
              <a:lnSpc>
                <a:spcPct val="110000"/>
              </a:lnSpc>
            </a:pPr>
            <a:r>
              <a:rPr lang="en-GB" sz="1400" b="1">
                <a:solidFill>
                  <a:srgbClr val="1E2A48"/>
                </a:solidFill>
                <a:effectLst/>
                <a:latin typeface="Arial" panose="020B0604020202020204" pitchFamily="34" charset="0"/>
                <a:cs typeface="Arial" panose="020B0604020202020204" pitchFamily="34" charset="0"/>
              </a:rPr>
              <a:t>scalability and reuse potential.</a:t>
            </a:r>
            <a:endParaRPr lang="en-US" sz="1400" b="1">
              <a:latin typeface="Arial" panose="020B0604020202020204" pitchFamily="34" charset="0"/>
              <a:cs typeface="Arial" panose="020B0604020202020204" pitchFamily="34" charset="0"/>
            </a:endParaRPr>
          </a:p>
        </p:txBody>
      </p:sp>
      <p:pic>
        <p:nvPicPr>
          <p:cNvPr id="11" name="Graphic 10">
            <a:extLst>
              <a:ext uri="{FF2B5EF4-FFF2-40B4-BE49-F238E27FC236}">
                <a16:creationId xmlns:a16="http://schemas.microsoft.com/office/drawing/2014/main" id="{48CB9C2A-59A2-CC36-F03B-31CFF4FB040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99130" y="3552932"/>
            <a:ext cx="285750" cy="184897"/>
          </a:xfrm>
          <a:prstGeom prst="rect">
            <a:avLst/>
          </a:prstGeom>
        </p:spPr>
      </p:pic>
      <p:pic>
        <p:nvPicPr>
          <p:cNvPr id="14" name="Picture 13" descr="A person smiling for the camera&#10;&#10;Description automatically generated with medium confidence">
            <a:extLst>
              <a:ext uri="{FF2B5EF4-FFF2-40B4-BE49-F238E27FC236}">
                <a16:creationId xmlns:a16="http://schemas.microsoft.com/office/drawing/2014/main" id="{C759FFE9-4714-596D-B758-F3996A2F3D68}"/>
              </a:ext>
            </a:extLst>
          </p:cNvPr>
          <p:cNvPicPr>
            <a:picLocks noChangeAspect="1"/>
          </p:cNvPicPr>
          <p:nvPr/>
        </p:nvPicPr>
        <p:blipFill rotWithShape="1">
          <a:blip r:embed="rId7">
            <a:extLst>
              <a:ext uri="{28A0092B-C50C-407E-A947-70E740481C1C}">
                <a14:useLocalDpi xmlns:a14="http://schemas.microsoft.com/office/drawing/2010/main" val="0"/>
              </a:ext>
            </a:extLst>
          </a:blip>
          <a:srcRect t="12500" b="12500"/>
          <a:stretch/>
        </p:blipFill>
        <p:spPr>
          <a:xfrm>
            <a:off x="6278380" y="3529429"/>
            <a:ext cx="804503" cy="804503"/>
          </a:xfrm>
          <a:prstGeom prst="teardrop">
            <a:avLst/>
          </a:prstGeom>
        </p:spPr>
      </p:pic>
      <p:pic>
        <p:nvPicPr>
          <p:cNvPr id="16" name="Picture 15" descr="A person smiling for the camera&#10;&#10;Description automatically generated with medium confidence">
            <a:extLst>
              <a:ext uri="{FF2B5EF4-FFF2-40B4-BE49-F238E27FC236}">
                <a16:creationId xmlns:a16="http://schemas.microsoft.com/office/drawing/2014/main" id="{C6C6FD7E-1FE6-03BE-6F0F-809A9BF7273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78380" y="4711928"/>
            <a:ext cx="804503" cy="804503"/>
          </a:xfrm>
          <a:prstGeom prst="teardrop">
            <a:avLst/>
          </a:prstGeom>
        </p:spPr>
      </p:pic>
      <p:pic>
        <p:nvPicPr>
          <p:cNvPr id="18" name="Picture 17" descr="Logo&#10;&#10;Description automatically generated">
            <a:extLst>
              <a:ext uri="{FF2B5EF4-FFF2-40B4-BE49-F238E27FC236}">
                <a16:creationId xmlns:a16="http://schemas.microsoft.com/office/drawing/2014/main" id="{D8CAF2DC-6AFB-9B48-CBD9-C169393A77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98801" y="5424207"/>
            <a:ext cx="285750" cy="285750"/>
          </a:xfrm>
          <a:prstGeom prst="rect">
            <a:avLst/>
          </a:prstGeom>
        </p:spPr>
      </p:pic>
      <p:pic>
        <p:nvPicPr>
          <p:cNvPr id="20" name="Picture 19" descr="A picture containing graphical user interface&#10;&#10;Description automatically generated">
            <a:extLst>
              <a:ext uri="{FF2B5EF4-FFF2-40B4-BE49-F238E27FC236}">
                <a16:creationId xmlns:a16="http://schemas.microsoft.com/office/drawing/2014/main" id="{5312A560-C839-AD94-B7EE-28D73B4690D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99130" y="4048181"/>
            <a:ext cx="299816" cy="285751"/>
          </a:xfrm>
          <a:prstGeom prst="rect">
            <a:avLst/>
          </a:prstGeom>
        </p:spPr>
      </p:pic>
      <p:sp>
        <p:nvSpPr>
          <p:cNvPr id="21" name="TextBox 20">
            <a:extLst>
              <a:ext uri="{FF2B5EF4-FFF2-40B4-BE49-F238E27FC236}">
                <a16:creationId xmlns:a16="http://schemas.microsoft.com/office/drawing/2014/main" id="{4C504007-D4F4-9CAF-9150-3FE860D24407}"/>
              </a:ext>
            </a:extLst>
          </p:cNvPr>
          <p:cNvSpPr txBox="1"/>
          <p:nvPr/>
        </p:nvSpPr>
        <p:spPr>
          <a:xfrm>
            <a:off x="7437120" y="3316184"/>
            <a:ext cx="4458867" cy="690405"/>
          </a:xfrm>
          <a:prstGeom prst="rect">
            <a:avLst/>
          </a:prstGeom>
        </p:spPr>
        <p:txBody>
          <a:bodyPr wrap="square" numCol="1" rtlCol="0">
            <a:noAutofit/>
          </a:bodyPr>
          <a:lstStyle/>
          <a:p>
            <a:pPr indent="3175">
              <a:spcAft>
                <a:spcPts val="1000"/>
              </a:spcAft>
              <a:buClr>
                <a:schemeClr val="bg1"/>
              </a:buClr>
            </a:pPr>
            <a:r>
              <a:rPr lang="en-GB" sz="1000">
                <a:solidFill>
                  <a:srgbClr val="1E2A48"/>
                </a:solidFill>
                <a:effectLst/>
              </a:rPr>
              <a:t>We believe that participation in collaboration accelerates our R&amp;D and</a:t>
            </a:r>
            <a:br>
              <a:rPr lang="en-GB" sz="1000">
                <a:solidFill>
                  <a:srgbClr val="1E2A48"/>
                </a:solidFill>
                <a:effectLst/>
              </a:rPr>
            </a:br>
            <a:r>
              <a:rPr lang="en-GB" sz="1000">
                <a:solidFill>
                  <a:srgbClr val="1E2A48"/>
                </a:solidFill>
                <a:effectLst/>
              </a:rPr>
              <a:t>enables us to work with key business stakeholders. We also consider</a:t>
            </a:r>
            <a:br>
              <a:rPr lang="en-GB" sz="1000">
                <a:solidFill>
                  <a:srgbClr val="1E2A48"/>
                </a:solidFill>
                <a:effectLst/>
              </a:rPr>
            </a:br>
            <a:r>
              <a:rPr lang="en-GB" sz="1000">
                <a:solidFill>
                  <a:srgbClr val="1E2A48"/>
                </a:solidFill>
                <a:effectLst/>
              </a:rPr>
              <a:t>participation in Catalyst projects a very efficient way to showcase new initiatives.”</a:t>
            </a:r>
            <a:endParaRPr lang="en-US" sz="1000"/>
          </a:p>
        </p:txBody>
      </p:sp>
      <p:sp>
        <p:nvSpPr>
          <p:cNvPr id="22" name="TextBox 21">
            <a:extLst>
              <a:ext uri="{FF2B5EF4-FFF2-40B4-BE49-F238E27FC236}">
                <a16:creationId xmlns:a16="http://schemas.microsoft.com/office/drawing/2014/main" id="{E6B64DC2-34E5-81CA-B214-ED9BCA2F6825}"/>
              </a:ext>
            </a:extLst>
          </p:cNvPr>
          <p:cNvSpPr txBox="1"/>
          <p:nvPr/>
        </p:nvSpPr>
        <p:spPr>
          <a:xfrm>
            <a:off x="7484551" y="4029527"/>
            <a:ext cx="4458867" cy="690405"/>
          </a:xfrm>
          <a:prstGeom prst="rect">
            <a:avLst/>
          </a:prstGeom>
          <a:noFill/>
        </p:spPr>
        <p:txBody>
          <a:bodyPr wrap="square" numCol="1" rtlCol="0">
            <a:noAutofit/>
          </a:bodyPr>
          <a:lstStyle/>
          <a:p>
            <a:r>
              <a:rPr lang="en-GB" sz="1000" b="1">
                <a:solidFill>
                  <a:srgbClr val="1E2A48"/>
                </a:solidFill>
                <a:effectLst/>
                <a:latin typeface="Helvetica" pitchFamily="2" charset="0"/>
              </a:rPr>
              <a:t>Laurent </a:t>
            </a:r>
            <a:r>
              <a:rPr lang="en-GB" sz="1000" b="1" err="1">
                <a:solidFill>
                  <a:srgbClr val="1E2A48"/>
                </a:solidFill>
                <a:effectLst/>
                <a:latin typeface="Helvetica" pitchFamily="2" charset="0"/>
              </a:rPr>
              <a:t>Leboucher</a:t>
            </a:r>
            <a:endParaRPr lang="en-GB" sz="1000" b="1">
              <a:solidFill>
                <a:srgbClr val="1E2A48"/>
              </a:solidFill>
              <a:effectLst/>
              <a:latin typeface="Helvetica" pitchFamily="2" charset="0"/>
            </a:endParaRPr>
          </a:p>
          <a:p>
            <a:r>
              <a:rPr lang="en-GB" sz="1000">
                <a:solidFill>
                  <a:srgbClr val="1E2A48"/>
                </a:solidFill>
                <a:effectLst/>
                <a:latin typeface="Helvetica" pitchFamily="2" charset="0"/>
              </a:rPr>
              <a:t>Group CTO &amp; Senior Vice President, </a:t>
            </a:r>
            <a:r>
              <a:rPr lang="en-GB" sz="1000" b="1" i="1">
                <a:solidFill>
                  <a:srgbClr val="1E2A48"/>
                </a:solidFill>
                <a:effectLst/>
                <a:latin typeface="Helvetica" pitchFamily="2" charset="0"/>
              </a:rPr>
              <a:t>Orange Innovation Networks</a:t>
            </a:r>
          </a:p>
        </p:txBody>
      </p:sp>
      <p:pic>
        <p:nvPicPr>
          <p:cNvPr id="23" name="Graphic 22">
            <a:extLst>
              <a:ext uri="{FF2B5EF4-FFF2-40B4-BE49-F238E27FC236}">
                <a16:creationId xmlns:a16="http://schemas.microsoft.com/office/drawing/2014/main" id="{D50C45EE-F0CD-2464-9E26-303BFE01080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99130" y="4737098"/>
            <a:ext cx="285750" cy="184897"/>
          </a:xfrm>
          <a:prstGeom prst="rect">
            <a:avLst/>
          </a:prstGeom>
        </p:spPr>
      </p:pic>
      <p:sp>
        <p:nvSpPr>
          <p:cNvPr id="24" name="TextBox 23">
            <a:extLst>
              <a:ext uri="{FF2B5EF4-FFF2-40B4-BE49-F238E27FC236}">
                <a16:creationId xmlns:a16="http://schemas.microsoft.com/office/drawing/2014/main" id="{92079C84-C67D-1C5C-11DB-379A008C909B}"/>
              </a:ext>
            </a:extLst>
          </p:cNvPr>
          <p:cNvSpPr txBox="1"/>
          <p:nvPr/>
        </p:nvSpPr>
        <p:spPr>
          <a:xfrm>
            <a:off x="7437119" y="4508801"/>
            <a:ext cx="4458867" cy="690405"/>
          </a:xfrm>
          <a:prstGeom prst="rect">
            <a:avLst/>
          </a:prstGeom>
        </p:spPr>
        <p:txBody>
          <a:bodyPr wrap="square" numCol="1" rtlCol="0">
            <a:noAutofit/>
          </a:bodyPr>
          <a:lstStyle/>
          <a:p>
            <a:pPr indent="3175">
              <a:spcAft>
                <a:spcPts val="1000"/>
              </a:spcAft>
              <a:buClr>
                <a:schemeClr val="bg1"/>
              </a:buClr>
            </a:pPr>
            <a:r>
              <a:rPr lang="en-GB" sz="1000">
                <a:solidFill>
                  <a:srgbClr val="1E2A48"/>
                </a:solidFill>
                <a:effectLst/>
              </a:rPr>
              <a:t>TM Forum Catalyst projects are open-innovation rapid fire proof-of-concept projects </a:t>
            </a:r>
            <a:br>
              <a:rPr lang="en-GB" sz="1000">
                <a:solidFill>
                  <a:srgbClr val="1E2A48"/>
                </a:solidFill>
                <a:effectLst/>
              </a:rPr>
            </a:br>
            <a:r>
              <a:rPr lang="en-GB" sz="1000">
                <a:solidFill>
                  <a:srgbClr val="1E2A48"/>
                </a:solidFill>
                <a:effectLst/>
              </a:rPr>
              <a:t>which offer unique collaboration opportunities. An essential experience for telecom executives shaping the future in a 5G / Platform Economy driven world.”</a:t>
            </a:r>
            <a:endParaRPr lang="en-US" sz="1000"/>
          </a:p>
        </p:txBody>
      </p:sp>
      <p:sp>
        <p:nvSpPr>
          <p:cNvPr id="25" name="TextBox 24">
            <a:extLst>
              <a:ext uri="{FF2B5EF4-FFF2-40B4-BE49-F238E27FC236}">
                <a16:creationId xmlns:a16="http://schemas.microsoft.com/office/drawing/2014/main" id="{EEC3524A-F041-FA65-DB8E-47E4FC832FED}"/>
              </a:ext>
            </a:extLst>
          </p:cNvPr>
          <p:cNvSpPr txBox="1"/>
          <p:nvPr/>
        </p:nvSpPr>
        <p:spPr>
          <a:xfrm>
            <a:off x="7484552" y="5379195"/>
            <a:ext cx="4458867" cy="690405"/>
          </a:xfrm>
          <a:prstGeom prst="rect">
            <a:avLst/>
          </a:prstGeom>
        </p:spPr>
        <p:txBody>
          <a:bodyPr wrap="square" numCol="1" rtlCol="0">
            <a:noAutofit/>
          </a:bodyPr>
          <a:lstStyle/>
          <a:p>
            <a:r>
              <a:rPr lang="en-GB" sz="1000" b="1">
                <a:solidFill>
                  <a:srgbClr val="1E2A48"/>
                </a:solidFill>
                <a:effectLst/>
                <a:latin typeface="Helvetica" pitchFamily="2" charset="0"/>
              </a:rPr>
              <a:t>Erik Meijer</a:t>
            </a:r>
          </a:p>
          <a:p>
            <a:r>
              <a:rPr lang="en-GB" sz="1000">
                <a:solidFill>
                  <a:srgbClr val="1E2A48"/>
                </a:solidFill>
                <a:effectLst/>
                <a:latin typeface="Helvetica" pitchFamily="2" charset="0"/>
              </a:rPr>
              <a:t>Senior Vice President Europe and Global Customer Specialist, </a:t>
            </a:r>
            <a:r>
              <a:rPr lang="en-GB" sz="1000" b="1" i="1">
                <a:solidFill>
                  <a:srgbClr val="1E2A48"/>
                </a:solidFill>
                <a:effectLst/>
                <a:latin typeface="Helvetica" pitchFamily="2" charset="0"/>
              </a:rPr>
              <a:t>MACH49</a:t>
            </a:r>
          </a:p>
        </p:txBody>
      </p:sp>
      <p:sp>
        <p:nvSpPr>
          <p:cNvPr id="28" name="Slide Number Placeholder 27">
            <a:extLst>
              <a:ext uri="{FF2B5EF4-FFF2-40B4-BE49-F238E27FC236}">
                <a16:creationId xmlns:a16="http://schemas.microsoft.com/office/drawing/2014/main" id="{61BCE33D-CB81-294A-1259-C3BD6E183A33}"/>
              </a:ext>
            </a:extLst>
          </p:cNvPr>
          <p:cNvSpPr>
            <a:spLocks noGrp="1"/>
          </p:cNvSpPr>
          <p:nvPr>
            <p:ph type="sldNum" sz="quarter" idx="10"/>
          </p:nvPr>
        </p:nvSpPr>
        <p:spPr/>
        <p:txBody>
          <a:bodyPr/>
          <a:lstStyle/>
          <a:p>
            <a:fld id="{93814408-5831-49B7-BF84-9D4EB0FEE077}" type="slidenum">
              <a:rPr lang="en-GB" smtClean="0"/>
              <a:pPr/>
              <a:t>3</a:t>
            </a:fld>
            <a:endParaRPr lang="en-GB"/>
          </a:p>
        </p:txBody>
      </p:sp>
    </p:spTree>
    <p:extLst>
      <p:ext uri="{BB962C8B-B14F-4D97-AF65-F5344CB8AC3E}">
        <p14:creationId xmlns:p14="http://schemas.microsoft.com/office/powerpoint/2010/main" val="3278714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 Single Corner of Rectangle 19">
            <a:extLst>
              <a:ext uri="{FF2B5EF4-FFF2-40B4-BE49-F238E27FC236}">
                <a16:creationId xmlns:a16="http://schemas.microsoft.com/office/drawing/2014/main" id="{59C5696B-661D-5B5C-EE07-9E9E1AE7B5C3}"/>
              </a:ext>
            </a:extLst>
          </p:cNvPr>
          <p:cNvSpPr/>
          <p:nvPr/>
        </p:nvSpPr>
        <p:spPr>
          <a:xfrm>
            <a:off x="7808182" y="3870019"/>
            <a:ext cx="3279890" cy="2704829"/>
          </a:xfrm>
          <a:prstGeom prst="round1Rect">
            <a:avLst>
              <a:gd name="adj" fmla="val 2746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94E523D8-2C76-7A2D-B044-7AC380C6C05A}"/>
              </a:ext>
            </a:extLst>
          </p:cNvPr>
          <p:cNvPicPr>
            <a:picLocks noChangeAspect="1"/>
          </p:cNvPicPr>
          <p:nvPr/>
        </p:nvPicPr>
        <p:blipFill>
          <a:blip r:embed="rId2"/>
          <a:stretch>
            <a:fillRect/>
          </a:stretch>
        </p:blipFill>
        <p:spPr>
          <a:xfrm>
            <a:off x="549964" y="519072"/>
            <a:ext cx="7872051" cy="961858"/>
          </a:xfrm>
          <a:prstGeom prst="round1Rect">
            <a:avLst>
              <a:gd name="adj" fmla="val 50000"/>
            </a:avLst>
          </a:prstGeom>
        </p:spPr>
      </p:pic>
      <p:sp>
        <p:nvSpPr>
          <p:cNvPr id="6" name="TextBox 5">
            <a:extLst>
              <a:ext uri="{FF2B5EF4-FFF2-40B4-BE49-F238E27FC236}">
                <a16:creationId xmlns:a16="http://schemas.microsoft.com/office/drawing/2014/main" id="{B9764DA4-7452-4885-EB76-2FF6A6C6A6A0}"/>
              </a:ext>
            </a:extLst>
          </p:cNvPr>
          <p:cNvSpPr txBox="1"/>
          <p:nvPr/>
        </p:nvSpPr>
        <p:spPr>
          <a:xfrm>
            <a:off x="732662" y="1721332"/>
            <a:ext cx="5688280" cy="784895"/>
          </a:xfrm>
          <a:prstGeom prst="rect">
            <a:avLst/>
          </a:prstGeom>
          <a:noFill/>
        </p:spPr>
        <p:txBody>
          <a:bodyPr wrap="square" rtlCol="0">
            <a:spAutoFit/>
          </a:bodyPr>
          <a:lstStyle/>
          <a:p>
            <a:pPr>
              <a:lnSpc>
                <a:spcPct val="110000"/>
              </a:lnSpc>
            </a:pPr>
            <a:r>
              <a:rPr lang="en-GB" sz="1400" b="1" err="1">
                <a:solidFill>
                  <a:srgbClr val="1E2A48"/>
                </a:solidFill>
                <a:effectLst/>
                <a:latin typeface="Arial" panose="020B0604020202020204" pitchFamily="34" charset="0"/>
                <a:cs typeface="Arial" panose="020B0604020202020204" pitchFamily="34" charset="0"/>
              </a:rPr>
              <a:t>Moonshot</a:t>
            </a:r>
            <a:r>
              <a:rPr lang="en-GB" sz="1400" b="1">
                <a:solidFill>
                  <a:srgbClr val="1E2A48"/>
                </a:solidFill>
                <a:effectLst/>
                <a:latin typeface="Arial" panose="020B0604020202020204" pitchFamily="34" charset="0"/>
                <a:cs typeface="Arial" panose="020B0604020202020204" pitchFamily="34" charset="0"/>
              </a:rPr>
              <a:t> Catalyst projects are a new way to meet the</a:t>
            </a:r>
          </a:p>
          <a:p>
            <a:pPr>
              <a:lnSpc>
                <a:spcPct val="110000"/>
              </a:lnSpc>
            </a:pPr>
            <a:r>
              <a:rPr lang="en-GB" sz="1400" b="1">
                <a:solidFill>
                  <a:srgbClr val="1E2A48"/>
                </a:solidFill>
                <a:effectLst/>
                <a:latin typeface="Arial" panose="020B0604020202020204" pitchFamily="34" charset="0"/>
                <a:cs typeface="Arial" panose="020B0604020202020204" pitchFamily="34" charset="0"/>
              </a:rPr>
              <a:t>ultimate challenges of our industry head-on, as we strive</a:t>
            </a:r>
          </a:p>
          <a:p>
            <a:pPr>
              <a:lnSpc>
                <a:spcPct val="110000"/>
              </a:lnSpc>
            </a:pPr>
            <a:r>
              <a:rPr lang="en-GB" sz="1400" b="1">
                <a:solidFill>
                  <a:srgbClr val="1E2A48"/>
                </a:solidFill>
                <a:effectLst/>
                <a:latin typeface="Arial" panose="020B0604020202020204" pitchFamily="34" charset="0"/>
                <a:cs typeface="Arial" panose="020B0604020202020204" pitchFamily="34" charset="0"/>
              </a:rPr>
              <a:t>for truly sustainable growth.</a:t>
            </a:r>
            <a:endParaRPr lang="en-US" sz="1400" b="1">
              <a:latin typeface="Arial" panose="020B0604020202020204" pitchFamily="34" charset="0"/>
              <a:cs typeface="Arial" panose="020B0604020202020204" pitchFamily="34" charset="0"/>
            </a:endParaRPr>
          </a:p>
        </p:txBody>
      </p:sp>
      <p:pic>
        <p:nvPicPr>
          <p:cNvPr id="9" name="Graphic 8">
            <a:extLst>
              <a:ext uri="{FF2B5EF4-FFF2-40B4-BE49-F238E27FC236}">
                <a16:creationId xmlns:a16="http://schemas.microsoft.com/office/drawing/2014/main" id="{B24B73AD-BC6A-C97B-7D68-3A98C8BCE9E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41647" y="1814708"/>
            <a:ext cx="4919411" cy="2704830"/>
          </a:xfrm>
          <a:prstGeom prst="rect">
            <a:avLst/>
          </a:prstGeom>
        </p:spPr>
      </p:pic>
      <p:sp>
        <p:nvSpPr>
          <p:cNvPr id="10" name="TextBox 9">
            <a:extLst>
              <a:ext uri="{FF2B5EF4-FFF2-40B4-BE49-F238E27FC236}">
                <a16:creationId xmlns:a16="http://schemas.microsoft.com/office/drawing/2014/main" id="{E56E65D8-A349-7E7D-0176-BFA350EFB693}"/>
              </a:ext>
            </a:extLst>
          </p:cNvPr>
          <p:cNvSpPr txBox="1"/>
          <p:nvPr/>
        </p:nvSpPr>
        <p:spPr>
          <a:xfrm>
            <a:off x="732662" y="4495400"/>
            <a:ext cx="5688280" cy="310919"/>
          </a:xfrm>
          <a:prstGeom prst="rect">
            <a:avLst/>
          </a:prstGeom>
          <a:noFill/>
        </p:spPr>
        <p:txBody>
          <a:bodyPr wrap="square" lIns="91440" tIns="45720" rIns="91440" bIns="45720" rtlCol="0" anchor="t">
            <a:spAutoFit/>
          </a:bodyPr>
          <a:lstStyle/>
          <a:p>
            <a:pPr>
              <a:lnSpc>
                <a:spcPct val="110000"/>
              </a:lnSpc>
            </a:pPr>
            <a:r>
              <a:rPr lang="en-GB" sz="1400" b="1">
                <a:solidFill>
                  <a:srgbClr val="1E2A48"/>
                </a:solidFill>
                <a:effectLst/>
                <a:latin typeface="Arial"/>
                <a:cs typeface="Arial"/>
              </a:rPr>
              <a:t>Innovate</a:t>
            </a:r>
            <a:r>
              <a:rPr lang="zh-CN" altLang="en-US" sz="1400" b="1">
                <a:solidFill>
                  <a:srgbClr val="1E2A48"/>
                </a:solidFill>
                <a:effectLst/>
                <a:latin typeface="Arial"/>
                <a:cs typeface="Arial"/>
              </a:rPr>
              <a:t> </a:t>
            </a:r>
            <a:r>
              <a:rPr lang="en-US" altLang="zh-CN" sz="1400" b="1">
                <a:solidFill>
                  <a:srgbClr val="1E2A48"/>
                </a:solidFill>
                <a:effectLst/>
                <a:latin typeface="Arial"/>
                <a:cs typeface="Arial"/>
              </a:rPr>
              <a:t>Asia</a:t>
            </a:r>
            <a:r>
              <a:rPr lang="zh-CN" altLang="en-US" sz="1400" b="1">
                <a:solidFill>
                  <a:srgbClr val="1E2A48"/>
                </a:solidFill>
                <a:effectLst/>
                <a:latin typeface="Arial"/>
                <a:cs typeface="Arial"/>
              </a:rPr>
              <a:t> </a:t>
            </a:r>
            <a:r>
              <a:rPr lang="en-GB" sz="1400" b="1">
                <a:solidFill>
                  <a:srgbClr val="1E2A48"/>
                </a:solidFill>
                <a:effectLst/>
                <a:latin typeface="Arial"/>
                <a:cs typeface="Arial"/>
              </a:rPr>
              <a:t>2024 Moonshot </a:t>
            </a:r>
            <a:r>
              <a:rPr lang="en-GB" sz="1400" b="1">
                <a:solidFill>
                  <a:srgbClr val="1E2A48"/>
                </a:solidFill>
                <a:latin typeface="Arial"/>
                <a:cs typeface="Arial"/>
              </a:rPr>
              <a:t>Challenge</a:t>
            </a:r>
            <a:r>
              <a:rPr lang="en-GB" sz="1400" b="1">
                <a:solidFill>
                  <a:srgbClr val="1E2A48"/>
                </a:solidFill>
                <a:effectLst/>
                <a:latin typeface="Arial"/>
                <a:cs typeface="Arial"/>
              </a:rPr>
              <a:t>:</a:t>
            </a:r>
          </a:p>
        </p:txBody>
      </p:sp>
      <p:sp>
        <p:nvSpPr>
          <p:cNvPr id="11" name="TextBox 10">
            <a:extLst>
              <a:ext uri="{FF2B5EF4-FFF2-40B4-BE49-F238E27FC236}">
                <a16:creationId xmlns:a16="http://schemas.microsoft.com/office/drawing/2014/main" id="{1CF3E6C1-E605-14A4-6B3B-416149DB7663}"/>
              </a:ext>
            </a:extLst>
          </p:cNvPr>
          <p:cNvSpPr txBox="1"/>
          <p:nvPr/>
        </p:nvSpPr>
        <p:spPr>
          <a:xfrm>
            <a:off x="1460025" y="5035748"/>
            <a:ext cx="4398237" cy="373372"/>
          </a:xfrm>
          <a:prstGeom prst="rect">
            <a:avLst/>
          </a:prstGeom>
          <a:noFill/>
        </p:spPr>
        <p:txBody>
          <a:bodyPr wrap="square" rtlCol="0">
            <a:spAutoFit/>
          </a:bodyPr>
          <a:lstStyle/>
          <a:p>
            <a:pPr>
              <a:lnSpc>
                <a:spcPct val="110000"/>
              </a:lnSpc>
            </a:pPr>
            <a:r>
              <a:rPr lang="en-GB" b="1">
                <a:solidFill>
                  <a:srgbClr val="1E2A48"/>
                </a:solidFill>
                <a:latin typeface="Arial" panose="020B0604020202020204" pitchFamily="34" charset="0"/>
                <a:cs typeface="Arial" panose="020B0604020202020204" pitchFamily="34" charset="0"/>
              </a:rPr>
              <a:t>AI</a:t>
            </a:r>
            <a:r>
              <a:rPr lang="en-GB" b="1">
                <a:solidFill>
                  <a:srgbClr val="1E2A48"/>
                </a:solidFill>
                <a:effectLst/>
                <a:latin typeface="Arial" panose="020B0604020202020204" pitchFamily="34" charset="0"/>
                <a:cs typeface="Arial" panose="020B0604020202020204" pitchFamily="34" charset="0"/>
              </a:rPr>
              <a:t> Challenge - </a:t>
            </a:r>
          </a:p>
        </p:txBody>
      </p:sp>
      <p:pic>
        <p:nvPicPr>
          <p:cNvPr id="14" name="Graphic 13">
            <a:extLst>
              <a:ext uri="{FF2B5EF4-FFF2-40B4-BE49-F238E27FC236}">
                <a16:creationId xmlns:a16="http://schemas.microsoft.com/office/drawing/2014/main" id="{7B7F3E17-6E13-B6A4-A676-3077D650210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91973" y="5211911"/>
            <a:ext cx="656030" cy="656030"/>
          </a:xfrm>
          <a:prstGeom prst="rect">
            <a:avLst/>
          </a:prstGeom>
        </p:spPr>
      </p:pic>
      <p:sp>
        <p:nvSpPr>
          <p:cNvPr id="17" name="TextBox 16">
            <a:extLst>
              <a:ext uri="{FF2B5EF4-FFF2-40B4-BE49-F238E27FC236}">
                <a16:creationId xmlns:a16="http://schemas.microsoft.com/office/drawing/2014/main" id="{057BA41E-7FC0-7968-5817-6B7C7C53F46F}"/>
              </a:ext>
            </a:extLst>
          </p:cNvPr>
          <p:cNvSpPr txBox="1"/>
          <p:nvPr/>
        </p:nvSpPr>
        <p:spPr>
          <a:xfrm>
            <a:off x="732662" y="2544640"/>
            <a:ext cx="5688280" cy="1287468"/>
          </a:xfrm>
          <a:prstGeom prst="rect">
            <a:avLst/>
          </a:prstGeom>
          <a:noFill/>
        </p:spPr>
        <p:txBody>
          <a:bodyPr wrap="square" rtlCol="0">
            <a:spAutoFit/>
          </a:bodyPr>
          <a:lstStyle/>
          <a:p>
            <a:pPr>
              <a:lnSpc>
                <a:spcPct val="110000"/>
              </a:lnSpc>
            </a:pPr>
            <a:r>
              <a:rPr lang="en-GB">
                <a:solidFill>
                  <a:srgbClr val="1E2A48"/>
                </a:solidFill>
                <a:effectLst/>
                <a:latin typeface="Arial" panose="020B0604020202020204" pitchFamily="34" charset="0"/>
                <a:cs typeface="Arial" panose="020B0604020202020204" pitchFamily="34" charset="0"/>
              </a:rPr>
              <a:t>In addition to the advantages of joining an Open Innovation Catalyst, your project team will receive enhanced backing every step of the way, and solutions with the most significant impact.</a:t>
            </a:r>
            <a:endParaRPr lang="en-US">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87949CB8-23D1-B32C-9AFF-8A040D98315C}"/>
              </a:ext>
            </a:extLst>
          </p:cNvPr>
          <p:cNvSpPr txBox="1"/>
          <p:nvPr/>
        </p:nvSpPr>
        <p:spPr>
          <a:xfrm>
            <a:off x="1460025" y="5409120"/>
            <a:ext cx="4398237" cy="612988"/>
          </a:xfrm>
          <a:prstGeom prst="rect">
            <a:avLst/>
          </a:prstGeom>
          <a:noFill/>
        </p:spPr>
        <p:txBody>
          <a:bodyPr wrap="square" rtlCol="0">
            <a:spAutoFit/>
          </a:bodyPr>
          <a:lstStyle/>
          <a:p>
            <a:pPr>
              <a:lnSpc>
                <a:spcPct val="110000"/>
              </a:lnSpc>
            </a:pPr>
            <a:r>
              <a:rPr lang="en-US" sz="1600">
                <a:solidFill>
                  <a:srgbClr val="1E2A48"/>
                </a:solidFill>
                <a:effectLst/>
                <a:latin typeface="Arial" panose="020B0604020202020204" pitchFamily="34" charset="0"/>
                <a:cs typeface="Arial" panose="020B0604020202020204" pitchFamily="34" charset="0"/>
              </a:rPr>
              <a:t>Leverage </a:t>
            </a:r>
            <a:r>
              <a:rPr lang="en-US" sz="1600" err="1">
                <a:solidFill>
                  <a:srgbClr val="1E2A48"/>
                </a:solidFill>
                <a:effectLst/>
                <a:latin typeface="Arial" panose="020B0604020202020204" pitchFamily="34" charset="0"/>
                <a:cs typeface="Arial" panose="020B0604020202020204" pitchFamily="34" charset="0"/>
              </a:rPr>
              <a:t>GenAI</a:t>
            </a:r>
            <a:r>
              <a:rPr lang="en-US" sz="1600">
                <a:solidFill>
                  <a:srgbClr val="1E2A48"/>
                </a:solidFill>
                <a:effectLst/>
                <a:latin typeface="Arial" panose="020B0604020202020204" pitchFamily="34" charset="0"/>
                <a:cs typeface="Arial" panose="020B0604020202020204" pitchFamily="34" charset="0"/>
              </a:rPr>
              <a:t> to drive a 30% increase in EBITDA and operational efficiency.</a:t>
            </a:r>
            <a:endParaRPr lang="en-US" sz="160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A9E0CEB2-25E6-324F-25F4-04F5DD89CC1A}"/>
              </a:ext>
            </a:extLst>
          </p:cNvPr>
          <p:cNvSpPr txBox="1"/>
          <p:nvPr/>
        </p:nvSpPr>
        <p:spPr>
          <a:xfrm>
            <a:off x="7856488" y="4001425"/>
            <a:ext cx="3062099" cy="2481935"/>
          </a:xfrm>
          <a:prstGeom prst="rect">
            <a:avLst/>
          </a:prstGeom>
          <a:noFill/>
        </p:spPr>
        <p:txBody>
          <a:bodyPr wrap="square" numCol="1" rtlCol="0">
            <a:noAutofit/>
          </a:bodyPr>
          <a:lstStyle/>
          <a:p>
            <a:pPr marL="171450" indent="-171450">
              <a:spcAft>
                <a:spcPts val="1000"/>
              </a:spcAft>
              <a:buClr>
                <a:schemeClr val="bg1"/>
              </a:buClr>
              <a:buFont typeface="Wingdings" pitchFamily="2" charset="2"/>
              <a:buChar char="ü"/>
            </a:pPr>
            <a:r>
              <a:rPr lang="en-GB" sz="1200" b="1">
                <a:solidFill>
                  <a:srgbClr val="1E2A48"/>
                </a:solidFill>
                <a:effectLst/>
              </a:rPr>
              <a:t>Create innovation at scale </a:t>
            </a:r>
            <a:r>
              <a:rPr lang="en-GB" sz="1200">
                <a:solidFill>
                  <a:srgbClr val="1E2A48"/>
                </a:solidFill>
                <a:effectLst/>
              </a:rPr>
              <a:t>and</a:t>
            </a:r>
            <a:br>
              <a:rPr lang="en-GB" sz="1200">
                <a:solidFill>
                  <a:srgbClr val="1E2A48"/>
                </a:solidFill>
                <a:effectLst/>
              </a:rPr>
            </a:br>
            <a:r>
              <a:rPr lang="en-GB" sz="1200">
                <a:solidFill>
                  <a:srgbClr val="1E2A48"/>
                </a:solidFill>
                <a:effectLst/>
              </a:rPr>
              <a:t>sustainable growth with a fail-fast</a:t>
            </a:r>
            <a:br>
              <a:rPr lang="en-GB" sz="1200">
                <a:solidFill>
                  <a:srgbClr val="1E2A48"/>
                </a:solidFill>
                <a:effectLst/>
              </a:rPr>
            </a:br>
            <a:r>
              <a:rPr lang="en-GB" sz="1200">
                <a:solidFill>
                  <a:srgbClr val="1E2A48"/>
                </a:solidFill>
                <a:effectLst/>
              </a:rPr>
              <a:t>philosophy and the guidance of top</a:t>
            </a:r>
            <a:br>
              <a:rPr lang="en-GB" sz="1200">
                <a:solidFill>
                  <a:srgbClr val="1E2A48"/>
                </a:solidFill>
                <a:effectLst/>
              </a:rPr>
            </a:br>
            <a:r>
              <a:rPr lang="en-GB" sz="1200">
                <a:solidFill>
                  <a:srgbClr val="1E2A48"/>
                </a:solidFill>
                <a:effectLst/>
              </a:rPr>
              <a:t>industry figures</a:t>
            </a:r>
          </a:p>
          <a:p>
            <a:pPr marL="171450" indent="-171450">
              <a:spcAft>
                <a:spcPts val="1000"/>
              </a:spcAft>
              <a:buClr>
                <a:schemeClr val="bg1"/>
              </a:buClr>
              <a:buFont typeface="Wingdings" pitchFamily="2" charset="2"/>
              <a:buChar char="ü"/>
            </a:pPr>
            <a:r>
              <a:rPr lang="en-GB" sz="1200" b="1">
                <a:solidFill>
                  <a:srgbClr val="1E2A48"/>
                </a:solidFill>
              </a:rPr>
              <a:t>Executive Coaching: </a:t>
            </a:r>
            <a:r>
              <a:rPr lang="en-GB" sz="1200">
                <a:solidFill>
                  <a:srgbClr val="1E2A48"/>
                </a:solidFill>
              </a:rPr>
              <a:t>Each team will receive exclusive access to an executive coach before the event, enabling them to refine their messaging for maximum impact.</a:t>
            </a:r>
          </a:p>
          <a:p>
            <a:pPr marL="171450" indent="-171450">
              <a:spcAft>
                <a:spcPts val="1000"/>
              </a:spcAft>
              <a:buClr>
                <a:schemeClr val="bg1"/>
              </a:buClr>
              <a:buFont typeface="Wingdings" pitchFamily="2" charset="2"/>
              <a:buChar char="ü"/>
            </a:pPr>
            <a:r>
              <a:rPr lang="en-GB" sz="1200" b="1">
                <a:solidFill>
                  <a:srgbClr val="1E2A48"/>
                </a:solidFill>
                <a:effectLst/>
              </a:rPr>
              <a:t>Win </a:t>
            </a:r>
            <a:r>
              <a:rPr lang="en-GB" sz="1200" b="1" err="1">
                <a:solidFill>
                  <a:srgbClr val="1E2A48"/>
                </a:solidFill>
                <a:effectLst/>
              </a:rPr>
              <a:t>Moonshot</a:t>
            </a:r>
            <a:r>
              <a:rPr lang="en-GB" sz="1200" b="1">
                <a:solidFill>
                  <a:srgbClr val="1E2A48"/>
                </a:solidFill>
                <a:effectLst/>
              </a:rPr>
              <a:t> awards </a:t>
            </a:r>
            <a:r>
              <a:rPr lang="en-GB" sz="1200">
                <a:solidFill>
                  <a:srgbClr val="1E2A48"/>
                </a:solidFill>
                <a:effectLst/>
              </a:rPr>
              <a:t>for technically excellent solutions with game-changing innovations</a:t>
            </a:r>
          </a:p>
        </p:txBody>
      </p:sp>
      <p:sp>
        <p:nvSpPr>
          <p:cNvPr id="22" name="Slide Number Placeholder 21">
            <a:extLst>
              <a:ext uri="{FF2B5EF4-FFF2-40B4-BE49-F238E27FC236}">
                <a16:creationId xmlns:a16="http://schemas.microsoft.com/office/drawing/2014/main" id="{0920B082-FEEB-B815-0A45-D3438EC882F8}"/>
              </a:ext>
            </a:extLst>
          </p:cNvPr>
          <p:cNvSpPr>
            <a:spLocks noGrp="1"/>
          </p:cNvSpPr>
          <p:nvPr>
            <p:ph type="sldNum" sz="quarter" idx="10"/>
          </p:nvPr>
        </p:nvSpPr>
        <p:spPr/>
        <p:txBody>
          <a:bodyPr/>
          <a:lstStyle/>
          <a:p>
            <a:fld id="{93814408-5831-49B7-BF84-9D4EB0FEE077}" type="slidenum">
              <a:rPr lang="en-GB" smtClean="0"/>
              <a:pPr/>
              <a:t>4</a:t>
            </a:fld>
            <a:endParaRPr lang="en-GB"/>
          </a:p>
        </p:txBody>
      </p:sp>
      <p:sp>
        <p:nvSpPr>
          <p:cNvPr id="25" name="TextBox 24">
            <a:extLst>
              <a:ext uri="{FF2B5EF4-FFF2-40B4-BE49-F238E27FC236}">
                <a16:creationId xmlns:a16="http://schemas.microsoft.com/office/drawing/2014/main" id="{4E87E7E0-0B65-79DB-2E42-D916FA148307}"/>
              </a:ext>
            </a:extLst>
          </p:cNvPr>
          <p:cNvSpPr txBox="1"/>
          <p:nvPr/>
        </p:nvSpPr>
        <p:spPr>
          <a:xfrm>
            <a:off x="691973" y="5222434"/>
            <a:ext cx="651199" cy="638829"/>
          </a:xfrm>
          <a:prstGeom prst="rect">
            <a:avLst/>
          </a:prstGeom>
          <a:noFill/>
        </p:spPr>
        <p:txBody>
          <a:bodyPr wrap="square" rtlCol="0">
            <a:spAutoFit/>
          </a:bodyPr>
          <a:lstStyle/>
          <a:p>
            <a:pPr algn="ctr">
              <a:lnSpc>
                <a:spcPct val="110000"/>
              </a:lnSpc>
            </a:pPr>
            <a:r>
              <a:rPr lang="en-GB" sz="3500">
                <a:solidFill>
                  <a:schemeClr val="bg1"/>
                </a:solidFill>
                <a:effectLst/>
                <a:latin typeface="Arial" panose="020B0604020202020204" pitchFamily="34" charset="0"/>
                <a:cs typeface="Arial" panose="020B0604020202020204" pitchFamily="34" charset="0"/>
              </a:rPr>
              <a:t>1</a:t>
            </a:r>
          </a:p>
        </p:txBody>
      </p:sp>
      <p:sp>
        <p:nvSpPr>
          <p:cNvPr id="7" name="TextBox 6">
            <a:extLst>
              <a:ext uri="{FF2B5EF4-FFF2-40B4-BE49-F238E27FC236}">
                <a16:creationId xmlns:a16="http://schemas.microsoft.com/office/drawing/2014/main" id="{BD105349-8A15-5908-62A4-42E8B4DF945A}"/>
              </a:ext>
            </a:extLst>
          </p:cNvPr>
          <p:cNvSpPr txBox="1"/>
          <p:nvPr/>
        </p:nvSpPr>
        <p:spPr>
          <a:xfrm>
            <a:off x="628601" y="595351"/>
            <a:ext cx="7374968" cy="748154"/>
          </a:xfrm>
          <a:prstGeom prst="rect">
            <a:avLst/>
          </a:prstGeom>
          <a:noFill/>
        </p:spPr>
        <p:txBody>
          <a:bodyPr wrap="square" lIns="91440" tIns="45720" rIns="91440" bIns="45720" rtlCol="0" anchor="t">
            <a:spAutoFit/>
          </a:bodyPr>
          <a:lstStyle/>
          <a:p>
            <a:pPr>
              <a:lnSpc>
                <a:spcPct val="110000"/>
              </a:lnSpc>
            </a:pPr>
            <a:r>
              <a:rPr lang="en-GB" sz="4200" b="1">
                <a:solidFill>
                  <a:schemeClr val="bg1"/>
                </a:solidFill>
                <a:latin typeface="Arial"/>
                <a:cs typeface="Arial"/>
              </a:rPr>
              <a:t>moonshot Catalysts</a:t>
            </a:r>
            <a:endParaRPr lang="en-US" sz="4200" b="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93918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08CCE3CA-1109-89C6-12A3-4E5BDFF3880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27259" y="1532464"/>
            <a:ext cx="6041671" cy="2848216"/>
          </a:xfrm>
          <a:prstGeom prst="rect">
            <a:avLst/>
          </a:prstGeom>
        </p:spPr>
      </p:pic>
      <p:sp>
        <p:nvSpPr>
          <p:cNvPr id="5" name="Round Single Corner of Rectangle 4">
            <a:extLst>
              <a:ext uri="{FF2B5EF4-FFF2-40B4-BE49-F238E27FC236}">
                <a16:creationId xmlns:a16="http://schemas.microsoft.com/office/drawing/2014/main" id="{BB1BD956-6A7F-14BC-4BA5-594B5F151F0F}"/>
              </a:ext>
            </a:extLst>
          </p:cNvPr>
          <p:cNvSpPr/>
          <p:nvPr/>
        </p:nvSpPr>
        <p:spPr>
          <a:xfrm>
            <a:off x="342900" y="1928191"/>
            <a:ext cx="10015537" cy="4635170"/>
          </a:xfrm>
          <a:prstGeom prst="round1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148B0E5F-DCE1-A6E9-F7F7-5E004ADF0102}"/>
              </a:ext>
            </a:extLst>
          </p:cNvPr>
          <p:cNvPicPr>
            <a:picLocks noChangeAspect="1"/>
          </p:cNvPicPr>
          <p:nvPr/>
        </p:nvPicPr>
        <p:blipFill>
          <a:blip r:embed="rId4"/>
          <a:stretch>
            <a:fillRect/>
          </a:stretch>
        </p:blipFill>
        <p:spPr>
          <a:xfrm>
            <a:off x="549965" y="519072"/>
            <a:ext cx="4210294" cy="961858"/>
          </a:xfrm>
          <a:prstGeom prst="round1Rect">
            <a:avLst>
              <a:gd name="adj" fmla="val 50000"/>
            </a:avLst>
          </a:prstGeom>
        </p:spPr>
      </p:pic>
      <p:sp>
        <p:nvSpPr>
          <p:cNvPr id="4" name="TextBox 3">
            <a:extLst>
              <a:ext uri="{FF2B5EF4-FFF2-40B4-BE49-F238E27FC236}">
                <a16:creationId xmlns:a16="http://schemas.microsoft.com/office/drawing/2014/main" id="{909999CB-CE71-FCCE-19D5-7F7F6233F839}"/>
              </a:ext>
            </a:extLst>
          </p:cNvPr>
          <p:cNvSpPr txBox="1"/>
          <p:nvPr/>
        </p:nvSpPr>
        <p:spPr>
          <a:xfrm>
            <a:off x="676069" y="629169"/>
            <a:ext cx="3771620" cy="716928"/>
          </a:xfrm>
          <a:prstGeom prst="rect">
            <a:avLst/>
          </a:prstGeom>
          <a:noFill/>
        </p:spPr>
        <p:txBody>
          <a:bodyPr wrap="square" rtlCol="0">
            <a:spAutoFit/>
          </a:bodyPr>
          <a:lstStyle/>
          <a:p>
            <a:pPr>
              <a:lnSpc>
                <a:spcPct val="110000"/>
              </a:lnSpc>
            </a:pPr>
            <a:r>
              <a:rPr lang="en-GB" sz="4000" b="1">
                <a:solidFill>
                  <a:schemeClr val="bg1"/>
                </a:solidFill>
                <a:effectLst/>
                <a:latin typeface="Arial" panose="020B0604020202020204" pitchFamily="34" charset="0"/>
                <a:cs typeface="Arial" panose="020B0604020202020204" pitchFamily="34" charset="0"/>
              </a:rPr>
              <a:t>get onboard</a:t>
            </a:r>
            <a:endParaRPr lang="en-US" sz="4000" b="1">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6885A378-3BD2-FB9C-E225-75563C8DA913}"/>
              </a:ext>
            </a:extLst>
          </p:cNvPr>
          <p:cNvSpPr txBox="1"/>
          <p:nvPr/>
        </p:nvSpPr>
        <p:spPr>
          <a:xfrm>
            <a:off x="702896" y="2870032"/>
            <a:ext cx="4120116" cy="3817154"/>
          </a:xfrm>
          <a:prstGeom prst="rect">
            <a:avLst/>
          </a:prstGeom>
          <a:noFill/>
        </p:spPr>
        <p:txBody>
          <a:bodyPr wrap="square" lIns="91440" tIns="45720" rIns="91440" bIns="45720" numCol="1" rtlCol="0" anchor="t">
            <a:noAutofit/>
          </a:bodyPr>
          <a:lstStyle/>
          <a:p>
            <a:pPr marL="171450" indent="-171450">
              <a:spcAft>
                <a:spcPts val="1000"/>
              </a:spcAft>
              <a:buClr>
                <a:schemeClr val="bg1"/>
              </a:buClr>
              <a:buFont typeface="Wingdings" pitchFamily="2" charset="2"/>
              <a:buChar char="ü"/>
            </a:pPr>
            <a:r>
              <a:rPr lang="en-GB" sz="1400">
                <a:solidFill>
                  <a:srgbClr val="1E2A48"/>
                </a:solidFill>
                <a:effectLst/>
              </a:rPr>
              <a:t>Defines the problem statement and validates</a:t>
            </a:r>
            <a:br>
              <a:rPr lang="en-GB" sz="1400">
                <a:effectLst/>
              </a:rPr>
            </a:br>
            <a:r>
              <a:rPr lang="en-GB" sz="1400">
                <a:solidFill>
                  <a:srgbClr val="1E2A48"/>
                </a:solidFill>
                <a:effectLst/>
              </a:rPr>
              <a:t>the commercial significance to the industry</a:t>
            </a:r>
          </a:p>
          <a:p>
            <a:pPr marL="171450" indent="-171450">
              <a:spcAft>
                <a:spcPts val="1000"/>
              </a:spcAft>
              <a:buClr>
                <a:schemeClr val="bg1"/>
              </a:buClr>
              <a:buFont typeface="Wingdings" pitchFamily="2" charset="2"/>
              <a:buChar char="ü"/>
            </a:pPr>
            <a:r>
              <a:rPr lang="en-GB" sz="1400">
                <a:solidFill>
                  <a:srgbClr val="1E2A48"/>
                </a:solidFill>
                <a:effectLst/>
              </a:rPr>
              <a:t>Inspires, contributes to the requirements, and curates the development for a proposed solution</a:t>
            </a:r>
            <a:endParaRPr lang="en-GB" sz="1400">
              <a:solidFill>
                <a:srgbClr val="1E2A48"/>
              </a:solidFill>
              <a:effectLst/>
              <a:cs typeface="Arial"/>
            </a:endParaRPr>
          </a:p>
          <a:p>
            <a:pPr marL="171450" indent="-171450">
              <a:spcAft>
                <a:spcPts val="1000"/>
              </a:spcAft>
              <a:buClr>
                <a:schemeClr val="bg1"/>
              </a:buClr>
              <a:buFont typeface="Wingdings" pitchFamily="2" charset="2"/>
              <a:buChar char="ü"/>
            </a:pPr>
            <a:r>
              <a:rPr lang="en-GB" sz="1400">
                <a:solidFill>
                  <a:srgbClr val="1E2A48"/>
                </a:solidFill>
                <a:effectLst/>
              </a:rPr>
              <a:t>Provides feedback,  on proposed</a:t>
            </a:r>
            <a:br>
              <a:rPr lang="en-GB" sz="1400">
                <a:effectLst/>
              </a:rPr>
            </a:br>
            <a:r>
              <a:rPr lang="en-GB" sz="1400">
                <a:solidFill>
                  <a:srgbClr val="1E2A48"/>
                </a:solidFill>
                <a:effectLst/>
              </a:rPr>
              <a:t>solutions</a:t>
            </a:r>
            <a:endParaRPr lang="en-GB" sz="1400">
              <a:solidFill>
                <a:srgbClr val="1E2A48"/>
              </a:solidFill>
              <a:effectLst/>
              <a:cs typeface="Arial"/>
            </a:endParaRPr>
          </a:p>
          <a:p>
            <a:pPr marL="171450" indent="-171450">
              <a:spcAft>
                <a:spcPts val="1000"/>
              </a:spcAft>
              <a:buClr>
                <a:schemeClr val="bg1"/>
              </a:buClr>
              <a:buFont typeface="Wingdings" pitchFamily="2" charset="2"/>
              <a:buChar char="ü"/>
            </a:pPr>
            <a:r>
              <a:rPr lang="en-GB" sz="1400">
                <a:solidFill>
                  <a:srgbClr val="1E2A48"/>
                </a:solidFill>
              </a:rPr>
              <a:t>Is</a:t>
            </a:r>
            <a:r>
              <a:rPr lang="en-GB" sz="1400">
                <a:solidFill>
                  <a:srgbClr val="1E2A48"/>
                </a:solidFill>
                <a:effectLst/>
              </a:rPr>
              <a:t> the backer and business</a:t>
            </a:r>
            <a:br>
              <a:rPr lang="en-GB" sz="1400">
                <a:effectLst/>
              </a:rPr>
            </a:br>
            <a:r>
              <a:rPr lang="en-GB" sz="1400">
                <a:solidFill>
                  <a:srgbClr val="1E2A48"/>
                </a:solidFill>
                <a:effectLst/>
              </a:rPr>
              <a:t>sponsor for the team</a:t>
            </a:r>
            <a:endParaRPr lang="en-GB" sz="1400">
              <a:solidFill>
                <a:srgbClr val="1E2A48"/>
              </a:solidFill>
              <a:effectLst/>
              <a:cs typeface="Arial"/>
            </a:endParaRPr>
          </a:p>
          <a:p>
            <a:pPr marL="171450" indent="-171450">
              <a:spcAft>
                <a:spcPts val="1000"/>
              </a:spcAft>
              <a:buClr>
                <a:srgbClr val="FFFFFF"/>
              </a:buClr>
              <a:buFont typeface="Wingdings" pitchFamily="2" charset="2"/>
              <a:buChar char="ü"/>
            </a:pPr>
            <a:r>
              <a:rPr lang="en-GB" sz="1400">
                <a:solidFill>
                  <a:srgbClr val="1E2A48"/>
                </a:solidFill>
                <a:cs typeface="Arial"/>
              </a:rPr>
              <a:t>Pays no fee</a:t>
            </a:r>
            <a:endParaRPr lang="en-GB" sz="1400">
              <a:solidFill>
                <a:srgbClr val="1E2A48"/>
              </a:solidFill>
            </a:endParaRPr>
          </a:p>
          <a:p>
            <a:pPr>
              <a:spcAft>
                <a:spcPts val="1000"/>
              </a:spcAft>
              <a:buClr>
                <a:schemeClr val="bg1"/>
              </a:buClr>
            </a:pPr>
            <a:r>
              <a:rPr lang="en-GB" sz="1400" b="1">
                <a:solidFill>
                  <a:srgbClr val="1E2A48"/>
                </a:solidFill>
                <a:effectLst/>
              </a:rPr>
              <a:t>*Min 2 Champions per project.</a:t>
            </a:r>
            <a:endParaRPr lang="en-GB" sz="1400" b="1">
              <a:solidFill>
                <a:srgbClr val="1E2A48"/>
              </a:solidFill>
              <a:effectLst/>
              <a:cs typeface="Arial"/>
            </a:endParaRPr>
          </a:p>
        </p:txBody>
      </p:sp>
      <p:sp>
        <p:nvSpPr>
          <p:cNvPr id="9" name="TextBox 8">
            <a:extLst>
              <a:ext uri="{FF2B5EF4-FFF2-40B4-BE49-F238E27FC236}">
                <a16:creationId xmlns:a16="http://schemas.microsoft.com/office/drawing/2014/main" id="{B98D1C45-762E-FE77-50A1-BCD1BA150352}"/>
              </a:ext>
            </a:extLst>
          </p:cNvPr>
          <p:cNvSpPr txBox="1"/>
          <p:nvPr/>
        </p:nvSpPr>
        <p:spPr>
          <a:xfrm>
            <a:off x="814656" y="1928191"/>
            <a:ext cx="3088054" cy="784895"/>
          </a:xfrm>
          <a:prstGeom prst="rect">
            <a:avLst/>
          </a:prstGeom>
          <a:noFill/>
        </p:spPr>
        <p:txBody>
          <a:bodyPr wrap="square" rtlCol="0">
            <a:spAutoFit/>
          </a:bodyPr>
          <a:lstStyle/>
          <a:p>
            <a:pPr>
              <a:lnSpc>
                <a:spcPct val="110000"/>
              </a:lnSpc>
            </a:pPr>
            <a:r>
              <a:rPr lang="en-GB" sz="1400" b="1">
                <a:solidFill>
                  <a:srgbClr val="1E2A48"/>
                </a:solidFill>
                <a:effectLst/>
                <a:latin typeface="Arial" panose="020B0604020202020204" pitchFamily="34" charset="0"/>
                <a:cs typeface="Arial" panose="020B0604020202020204" pitchFamily="34" charset="0"/>
              </a:rPr>
              <a:t>Become a Project Champion*</a:t>
            </a:r>
          </a:p>
          <a:p>
            <a:pPr>
              <a:lnSpc>
                <a:spcPct val="110000"/>
              </a:lnSpc>
            </a:pPr>
            <a:r>
              <a:rPr lang="en-GB" sz="1400">
                <a:solidFill>
                  <a:srgbClr val="1E2A48"/>
                </a:solidFill>
                <a:latin typeface="Arial" panose="020B0604020202020204" pitchFamily="34" charset="0"/>
                <a:cs typeface="Arial" panose="020B0604020202020204" pitchFamily="34" charset="0"/>
              </a:rPr>
              <a:t>As the potential customer for the solution, a Champion:</a:t>
            </a:r>
            <a:endParaRPr lang="en-US" sz="140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FF1EC9CB-DA89-1234-3A51-93A34520AFC1}"/>
              </a:ext>
            </a:extLst>
          </p:cNvPr>
          <p:cNvSpPr txBox="1"/>
          <p:nvPr/>
        </p:nvSpPr>
        <p:spPr>
          <a:xfrm>
            <a:off x="4961914" y="2889082"/>
            <a:ext cx="3616825" cy="3280967"/>
          </a:xfrm>
          <a:prstGeom prst="rect">
            <a:avLst/>
          </a:prstGeom>
          <a:noFill/>
        </p:spPr>
        <p:txBody>
          <a:bodyPr wrap="square" numCol="1" rtlCol="0">
            <a:noAutofit/>
          </a:bodyPr>
          <a:lstStyle/>
          <a:p>
            <a:pPr marL="171450" indent="-171450">
              <a:spcAft>
                <a:spcPts val="1000"/>
              </a:spcAft>
              <a:buClr>
                <a:schemeClr val="bg1"/>
              </a:buClr>
              <a:buFont typeface="Wingdings" pitchFamily="2" charset="2"/>
              <a:buChar char="ü"/>
            </a:pPr>
            <a:r>
              <a:rPr lang="en-GB" sz="1400">
                <a:solidFill>
                  <a:srgbClr val="1E2A48"/>
                </a:solidFill>
                <a:effectLst/>
              </a:rPr>
              <a:t>Develops the solution and designs</a:t>
            </a:r>
            <a:br>
              <a:rPr lang="en-GB" sz="1400">
                <a:solidFill>
                  <a:srgbClr val="1E2A48"/>
                </a:solidFill>
                <a:effectLst/>
              </a:rPr>
            </a:br>
            <a:r>
              <a:rPr lang="en-GB" sz="1400">
                <a:solidFill>
                  <a:srgbClr val="1E2A48"/>
                </a:solidFill>
                <a:effectLst/>
              </a:rPr>
              <a:t>and delivers a proof-of-concept demonstration</a:t>
            </a:r>
          </a:p>
          <a:p>
            <a:pPr marL="171450" indent="-171450">
              <a:spcAft>
                <a:spcPts val="1000"/>
              </a:spcAft>
              <a:buClr>
                <a:schemeClr val="bg1"/>
              </a:buClr>
              <a:buFont typeface="Wingdings" pitchFamily="2" charset="2"/>
              <a:buChar char="ü"/>
            </a:pPr>
            <a:r>
              <a:rPr lang="en-GB" sz="1400">
                <a:solidFill>
                  <a:srgbClr val="1E2A48"/>
                </a:solidFill>
                <a:effectLst/>
              </a:rPr>
              <a:t>Defines and leads project plans and</a:t>
            </a:r>
            <a:br>
              <a:rPr lang="en-GB" sz="1400">
                <a:solidFill>
                  <a:srgbClr val="1E2A48"/>
                </a:solidFill>
                <a:effectLst/>
              </a:rPr>
            </a:br>
            <a:r>
              <a:rPr lang="en-GB" sz="1400">
                <a:solidFill>
                  <a:srgbClr val="1E2A48"/>
                </a:solidFill>
                <a:effectLst/>
              </a:rPr>
              <a:t>timelines</a:t>
            </a:r>
          </a:p>
          <a:p>
            <a:pPr marL="171450" indent="-171450">
              <a:spcAft>
                <a:spcPts val="1000"/>
              </a:spcAft>
              <a:buClr>
                <a:schemeClr val="bg1"/>
              </a:buClr>
              <a:buFont typeface="Wingdings" pitchFamily="2" charset="2"/>
              <a:buChar char="ü"/>
            </a:pPr>
            <a:r>
              <a:rPr lang="en-GB" sz="1400">
                <a:solidFill>
                  <a:srgbClr val="1E2A48"/>
                </a:solidFill>
                <a:effectLst/>
              </a:rPr>
              <a:t>Explores &amp; develops the solution and</a:t>
            </a:r>
            <a:br>
              <a:rPr lang="en-GB" sz="1400">
                <a:solidFill>
                  <a:srgbClr val="1E2A48"/>
                </a:solidFill>
                <a:effectLst/>
              </a:rPr>
            </a:br>
            <a:r>
              <a:rPr lang="en-GB" sz="1400">
                <a:solidFill>
                  <a:srgbClr val="1E2A48"/>
                </a:solidFill>
                <a:effectLst/>
              </a:rPr>
              <a:t>designs and delivers a proof-of-concept demonstration</a:t>
            </a:r>
          </a:p>
          <a:p>
            <a:pPr marL="171450" indent="-171450">
              <a:spcAft>
                <a:spcPts val="1000"/>
              </a:spcAft>
              <a:buClr>
                <a:schemeClr val="bg1"/>
              </a:buClr>
              <a:buFont typeface="Wingdings" pitchFamily="2" charset="2"/>
              <a:buChar char="ü"/>
            </a:pPr>
            <a:r>
              <a:rPr lang="en-GB" sz="1400">
                <a:solidFill>
                  <a:srgbClr val="1E2A48"/>
                </a:solidFill>
                <a:effectLst/>
              </a:rPr>
              <a:t>Documents learnings and</a:t>
            </a:r>
            <a:br>
              <a:rPr lang="en-GB" sz="1400">
                <a:solidFill>
                  <a:srgbClr val="1E2A48"/>
                </a:solidFill>
                <a:effectLst/>
              </a:rPr>
            </a:br>
            <a:r>
              <a:rPr lang="en-GB" sz="1400">
                <a:solidFill>
                  <a:srgbClr val="1E2A48"/>
                </a:solidFill>
                <a:effectLst/>
              </a:rPr>
              <a:t>contributes these back to the industry</a:t>
            </a:r>
          </a:p>
          <a:p>
            <a:pPr marL="171450" indent="-171450">
              <a:spcAft>
                <a:spcPts val="1000"/>
              </a:spcAft>
              <a:buClr>
                <a:schemeClr val="bg1"/>
              </a:buClr>
              <a:buFont typeface="Wingdings" pitchFamily="2" charset="2"/>
              <a:buChar char="ü"/>
            </a:pPr>
            <a:r>
              <a:rPr lang="en-GB" sz="1400">
                <a:solidFill>
                  <a:srgbClr val="1E2A48"/>
                </a:solidFill>
              </a:rPr>
              <a:t>Pays fee (see fee scale, exclusions may apply)</a:t>
            </a:r>
            <a:endParaRPr lang="en-GB" sz="1400">
              <a:solidFill>
                <a:srgbClr val="1E2A48"/>
              </a:solidFill>
              <a:effectLst/>
            </a:endParaRPr>
          </a:p>
          <a:p>
            <a:pPr>
              <a:spcAft>
                <a:spcPts val="1000"/>
              </a:spcAft>
              <a:buClr>
                <a:schemeClr val="bg1"/>
              </a:buClr>
            </a:pPr>
            <a:r>
              <a:rPr lang="en-GB" sz="1400" b="1">
                <a:solidFill>
                  <a:srgbClr val="1E2A48"/>
                </a:solidFill>
                <a:effectLst/>
              </a:rPr>
              <a:t>**Min 3 paying Participants per project.</a:t>
            </a:r>
            <a:endParaRPr lang="en-US" sz="1400" b="1"/>
          </a:p>
        </p:txBody>
      </p:sp>
      <p:sp>
        <p:nvSpPr>
          <p:cNvPr id="14" name="TextBox 13">
            <a:extLst>
              <a:ext uri="{FF2B5EF4-FFF2-40B4-BE49-F238E27FC236}">
                <a16:creationId xmlns:a16="http://schemas.microsoft.com/office/drawing/2014/main" id="{568B707C-2B62-3697-7176-FAF48355890C}"/>
              </a:ext>
            </a:extLst>
          </p:cNvPr>
          <p:cNvSpPr txBox="1"/>
          <p:nvPr/>
        </p:nvSpPr>
        <p:spPr>
          <a:xfrm>
            <a:off x="5104791" y="1928191"/>
            <a:ext cx="3296261" cy="784895"/>
          </a:xfrm>
          <a:prstGeom prst="rect">
            <a:avLst/>
          </a:prstGeom>
          <a:noFill/>
        </p:spPr>
        <p:txBody>
          <a:bodyPr wrap="square" lIns="91440" tIns="45720" rIns="91440" bIns="45720" rtlCol="0" anchor="t">
            <a:spAutoFit/>
          </a:bodyPr>
          <a:lstStyle/>
          <a:p>
            <a:pPr>
              <a:lnSpc>
                <a:spcPct val="110000"/>
              </a:lnSpc>
            </a:pPr>
            <a:r>
              <a:rPr lang="en-GB" sz="1400" b="1">
                <a:solidFill>
                  <a:srgbClr val="1E2A48"/>
                </a:solidFill>
                <a:effectLst/>
                <a:latin typeface="Arial"/>
                <a:cs typeface="Arial"/>
              </a:rPr>
              <a:t>Innovate as a Project Participant**</a:t>
            </a:r>
          </a:p>
          <a:p>
            <a:pPr>
              <a:lnSpc>
                <a:spcPct val="110000"/>
              </a:lnSpc>
            </a:pPr>
            <a:r>
              <a:rPr lang="en-GB" sz="1400">
                <a:solidFill>
                  <a:srgbClr val="1E2A48"/>
                </a:solidFill>
                <a:latin typeface="Arial"/>
                <a:cs typeface="Arial"/>
              </a:rPr>
              <a:t>As the potential supplier of the solution, a Participant: </a:t>
            </a:r>
            <a:endParaRPr lang="en-US" sz="1400">
              <a:latin typeface="Arial" panose="020B060402020202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4FD2CB5A-DEA4-47CC-A80A-E21608A8AE1B}"/>
              </a:ext>
            </a:extLst>
          </p:cNvPr>
          <p:cNvSpPr>
            <a:spLocks noGrp="1"/>
          </p:cNvSpPr>
          <p:nvPr>
            <p:ph type="sldNum" sz="quarter" idx="10"/>
          </p:nvPr>
        </p:nvSpPr>
        <p:spPr/>
        <p:txBody>
          <a:bodyPr/>
          <a:lstStyle/>
          <a:p>
            <a:fld id="{93814408-5831-49B7-BF84-9D4EB0FEE077}" type="slidenum">
              <a:rPr lang="en-GB" smtClean="0"/>
              <a:pPr/>
              <a:t>5</a:t>
            </a:fld>
            <a:endParaRPr lang="en-GB"/>
          </a:p>
        </p:txBody>
      </p:sp>
      <p:pic>
        <p:nvPicPr>
          <p:cNvPr id="7" name="Picture 6">
            <a:extLst>
              <a:ext uri="{FF2B5EF4-FFF2-40B4-BE49-F238E27FC236}">
                <a16:creationId xmlns:a16="http://schemas.microsoft.com/office/drawing/2014/main" id="{59719EBF-76B2-0C49-4E2B-CF1429B375FD}"/>
              </a:ext>
            </a:extLst>
          </p:cNvPr>
          <p:cNvPicPr>
            <a:picLocks noChangeAspect="1"/>
          </p:cNvPicPr>
          <p:nvPr/>
        </p:nvPicPr>
        <p:blipFill>
          <a:blip r:embed="rId5">
            <a:extLst>
              <a:ext uri="{28A0092B-C50C-407E-A947-70E740481C1C}">
                <a14:useLocalDpi xmlns:a14="http://schemas.microsoft.com/office/drawing/2010/main" val="0"/>
              </a:ext>
            </a:extLst>
          </a:blip>
          <a:srcRect t="11960" b="11960"/>
          <a:stretch/>
        </p:blipFill>
        <p:spPr>
          <a:xfrm>
            <a:off x="8538979" y="4728927"/>
            <a:ext cx="3616825" cy="1834434"/>
          </a:xfrm>
          <a:prstGeom prst="round2DiagRect">
            <a:avLst>
              <a:gd name="adj1" fmla="val 50000"/>
              <a:gd name="adj2" fmla="val 0"/>
            </a:avLst>
          </a:prstGeom>
        </p:spPr>
      </p:pic>
      <p:pic>
        <p:nvPicPr>
          <p:cNvPr id="8" name="Picture 7">
            <a:extLst>
              <a:ext uri="{FF2B5EF4-FFF2-40B4-BE49-F238E27FC236}">
                <a16:creationId xmlns:a16="http://schemas.microsoft.com/office/drawing/2014/main" id="{08D30C04-6408-63BB-554C-D91679AC5C3A}"/>
              </a:ext>
            </a:extLst>
          </p:cNvPr>
          <p:cNvPicPr>
            <a:picLocks noChangeAspect="1"/>
          </p:cNvPicPr>
          <p:nvPr/>
        </p:nvPicPr>
        <p:blipFill>
          <a:blip r:embed="rId6">
            <a:extLst>
              <a:ext uri="{28A0092B-C50C-407E-A947-70E740481C1C}">
                <a14:useLocalDpi xmlns:a14="http://schemas.microsoft.com/office/drawing/2010/main" val="0"/>
              </a:ext>
            </a:extLst>
          </a:blip>
          <a:srcRect t="15858" b="15858"/>
          <a:stretch/>
        </p:blipFill>
        <p:spPr>
          <a:xfrm>
            <a:off x="7916616" y="179804"/>
            <a:ext cx="804503" cy="804503"/>
          </a:xfrm>
          <a:prstGeom prst="teardrop">
            <a:avLst/>
          </a:prstGeom>
        </p:spPr>
      </p:pic>
      <p:pic>
        <p:nvPicPr>
          <p:cNvPr id="10" name="Picture 9">
            <a:extLst>
              <a:ext uri="{FF2B5EF4-FFF2-40B4-BE49-F238E27FC236}">
                <a16:creationId xmlns:a16="http://schemas.microsoft.com/office/drawing/2014/main" id="{82ED2BD9-BBD6-A69C-1474-DFC438E400A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837366" y="1256865"/>
            <a:ext cx="792755" cy="146948"/>
          </a:xfrm>
          <a:prstGeom prst="rect">
            <a:avLst/>
          </a:prstGeom>
        </p:spPr>
      </p:pic>
      <p:sp>
        <p:nvSpPr>
          <p:cNvPr id="11" name="TextBox 10">
            <a:extLst>
              <a:ext uri="{FF2B5EF4-FFF2-40B4-BE49-F238E27FC236}">
                <a16:creationId xmlns:a16="http://schemas.microsoft.com/office/drawing/2014/main" id="{0A715AF1-1F96-72D9-429B-B15E6E6635B4}"/>
              </a:ext>
            </a:extLst>
          </p:cNvPr>
          <p:cNvSpPr txBox="1"/>
          <p:nvPr/>
        </p:nvSpPr>
        <p:spPr>
          <a:xfrm>
            <a:off x="9075356" y="110493"/>
            <a:ext cx="4458867" cy="546471"/>
          </a:xfrm>
          <a:prstGeom prst="rect">
            <a:avLst/>
          </a:prstGeom>
        </p:spPr>
        <p:txBody>
          <a:bodyPr wrap="square" numCol="1" rtlCol="0">
            <a:noAutofit/>
          </a:bodyPr>
          <a:lstStyle/>
          <a:p>
            <a:pPr indent="3175">
              <a:spcAft>
                <a:spcPts val="1000"/>
              </a:spcAft>
              <a:buClr>
                <a:schemeClr val="bg1"/>
              </a:buClr>
            </a:pPr>
            <a:r>
              <a:rPr lang="en-GB" sz="900">
                <a:solidFill>
                  <a:srgbClr val="1E2A48"/>
                </a:solidFill>
                <a:effectLst/>
              </a:rPr>
              <a:t>The main benefit that </a:t>
            </a:r>
            <a:r>
              <a:rPr lang="en-GB" sz="900" err="1">
                <a:solidFill>
                  <a:srgbClr val="1E2A48"/>
                </a:solidFill>
                <a:effectLst/>
              </a:rPr>
              <a:t>Ubiqube</a:t>
            </a:r>
            <a:r>
              <a:rPr lang="en-GB" sz="900">
                <a:solidFill>
                  <a:srgbClr val="1E2A48"/>
                </a:solidFill>
                <a:effectLst/>
              </a:rPr>
              <a:t> has got</a:t>
            </a:r>
            <a:br>
              <a:rPr lang="en-GB" sz="900">
                <a:solidFill>
                  <a:srgbClr val="1E2A48"/>
                </a:solidFill>
                <a:effectLst/>
              </a:rPr>
            </a:br>
            <a:r>
              <a:rPr lang="en-GB" sz="900">
                <a:solidFill>
                  <a:srgbClr val="1E2A48"/>
                </a:solidFill>
                <a:effectLst/>
              </a:rPr>
              <a:t>from participating in Catalysts is being able</a:t>
            </a:r>
            <a:br>
              <a:rPr lang="en-GB" sz="900">
                <a:solidFill>
                  <a:srgbClr val="1E2A48"/>
                </a:solidFill>
                <a:effectLst/>
              </a:rPr>
            </a:br>
            <a:r>
              <a:rPr lang="en-GB" sz="900">
                <a:solidFill>
                  <a:srgbClr val="1E2A48"/>
                </a:solidFill>
                <a:effectLst/>
              </a:rPr>
              <a:t>to work with experts in the industry, to partner</a:t>
            </a:r>
            <a:br>
              <a:rPr lang="en-GB" sz="900">
                <a:solidFill>
                  <a:srgbClr val="1E2A48"/>
                </a:solidFill>
                <a:effectLst/>
              </a:rPr>
            </a:br>
            <a:r>
              <a:rPr lang="en-GB" sz="900">
                <a:solidFill>
                  <a:srgbClr val="1E2A48"/>
                </a:solidFill>
                <a:effectLst/>
              </a:rPr>
              <a:t>together, share knowledge, put competition aside,</a:t>
            </a:r>
            <a:br>
              <a:rPr lang="en-GB" sz="900">
                <a:solidFill>
                  <a:srgbClr val="1E2A48"/>
                </a:solidFill>
                <a:effectLst/>
              </a:rPr>
            </a:br>
            <a:r>
              <a:rPr lang="en-GB" sz="900">
                <a:solidFill>
                  <a:srgbClr val="1E2A48"/>
                </a:solidFill>
                <a:effectLst/>
              </a:rPr>
              <a:t>and try to envision the future of the industry to</a:t>
            </a:r>
            <a:br>
              <a:rPr lang="en-GB" sz="900">
                <a:solidFill>
                  <a:srgbClr val="1E2A48"/>
                </a:solidFill>
                <a:effectLst/>
              </a:rPr>
            </a:br>
            <a:r>
              <a:rPr lang="en-GB" sz="900">
                <a:solidFill>
                  <a:srgbClr val="1E2A48"/>
                </a:solidFill>
                <a:effectLst/>
              </a:rPr>
              <a:t>help our customers with their transformation</a:t>
            </a:r>
            <a:br>
              <a:rPr lang="en-GB" sz="900">
                <a:solidFill>
                  <a:srgbClr val="1E2A48"/>
                </a:solidFill>
                <a:effectLst/>
              </a:rPr>
            </a:br>
            <a:r>
              <a:rPr lang="en-GB" sz="900">
                <a:solidFill>
                  <a:srgbClr val="1E2A48"/>
                </a:solidFill>
                <a:effectLst/>
              </a:rPr>
              <a:t>journey. It’s a great place to innovate!</a:t>
            </a:r>
            <a:endParaRPr lang="en-US" sz="900"/>
          </a:p>
        </p:txBody>
      </p:sp>
      <p:sp>
        <p:nvSpPr>
          <p:cNvPr id="15" name="TextBox 14">
            <a:extLst>
              <a:ext uri="{FF2B5EF4-FFF2-40B4-BE49-F238E27FC236}">
                <a16:creationId xmlns:a16="http://schemas.microsoft.com/office/drawing/2014/main" id="{59AE169F-E3F2-8150-6232-488B14E98218}"/>
              </a:ext>
            </a:extLst>
          </p:cNvPr>
          <p:cNvSpPr txBox="1"/>
          <p:nvPr/>
        </p:nvSpPr>
        <p:spPr>
          <a:xfrm>
            <a:off x="9620597" y="1145586"/>
            <a:ext cx="1952192" cy="546471"/>
          </a:xfrm>
          <a:prstGeom prst="rect">
            <a:avLst/>
          </a:prstGeom>
          <a:noFill/>
        </p:spPr>
        <p:txBody>
          <a:bodyPr wrap="square" numCol="1" rtlCol="0">
            <a:noAutofit/>
          </a:bodyPr>
          <a:lstStyle/>
          <a:p>
            <a:r>
              <a:rPr lang="en-GB" sz="900" b="1">
                <a:solidFill>
                  <a:srgbClr val="1E2A48"/>
                </a:solidFill>
                <a:effectLst/>
                <a:latin typeface="Helvetica" pitchFamily="2" charset="0"/>
              </a:rPr>
              <a:t>Herve </a:t>
            </a:r>
            <a:r>
              <a:rPr lang="en-GB" sz="900" b="1" err="1">
                <a:solidFill>
                  <a:srgbClr val="1E2A48"/>
                </a:solidFill>
                <a:effectLst/>
                <a:latin typeface="Helvetica" pitchFamily="2" charset="0"/>
              </a:rPr>
              <a:t>Guesdon</a:t>
            </a:r>
            <a:endParaRPr lang="en-GB" sz="900" b="1">
              <a:solidFill>
                <a:srgbClr val="1E2A48"/>
              </a:solidFill>
              <a:effectLst/>
              <a:latin typeface="Helvetica" pitchFamily="2" charset="0"/>
            </a:endParaRPr>
          </a:p>
          <a:p>
            <a:r>
              <a:rPr lang="en-GB" sz="900">
                <a:solidFill>
                  <a:srgbClr val="1E2A48"/>
                </a:solidFill>
                <a:effectLst/>
                <a:latin typeface="Helvetica" pitchFamily="2" charset="0"/>
              </a:rPr>
              <a:t>CTO</a:t>
            </a:r>
            <a:r>
              <a:rPr lang="en-GB" sz="900" b="1">
                <a:solidFill>
                  <a:srgbClr val="1E2A48"/>
                </a:solidFill>
                <a:effectLst/>
                <a:latin typeface="Helvetica" pitchFamily="2" charset="0"/>
              </a:rPr>
              <a:t>, </a:t>
            </a:r>
            <a:r>
              <a:rPr lang="en-GB" sz="900" b="1" i="1" err="1">
                <a:solidFill>
                  <a:srgbClr val="1E2A48"/>
                </a:solidFill>
                <a:effectLst/>
                <a:latin typeface="Helvetica" pitchFamily="2" charset="0"/>
              </a:rPr>
              <a:t>Ubiqube</a:t>
            </a:r>
            <a:endParaRPr lang="en-GB" sz="900" b="1" i="1">
              <a:solidFill>
                <a:srgbClr val="1E2A48"/>
              </a:solidFill>
              <a:effectLst/>
              <a:latin typeface="Helvetica" pitchFamily="2" charset="0"/>
            </a:endParaRPr>
          </a:p>
        </p:txBody>
      </p:sp>
    </p:spTree>
    <p:extLst>
      <p:ext uri="{BB962C8B-B14F-4D97-AF65-F5344CB8AC3E}">
        <p14:creationId xmlns:p14="http://schemas.microsoft.com/office/powerpoint/2010/main" val="256251898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1">
            <a:extLst>
              <a:ext uri="{FF2B5EF4-FFF2-40B4-BE49-F238E27FC236}">
                <a16:creationId xmlns:a16="http://schemas.microsoft.com/office/drawing/2014/main" id="{65680DA7-9962-972C-AEB8-D5271C9FC097}"/>
              </a:ext>
            </a:extLst>
          </p:cNvPr>
          <p:cNvSpPr txBox="1">
            <a:spLocks/>
          </p:cNvSpPr>
          <p:nvPr/>
        </p:nvSpPr>
        <p:spPr>
          <a:xfrm rot="10800000">
            <a:off x="6020039" y="2235621"/>
            <a:ext cx="5560479" cy="4187530"/>
          </a:xfrm>
          <a:prstGeom prst="round2DiagRect">
            <a:avLst>
              <a:gd name="adj1" fmla="val 0"/>
              <a:gd name="adj2" fmla="val 30571"/>
            </a:avLst>
          </a:prstGeom>
          <a:solidFill>
            <a:srgbClr val="1A2645"/>
          </a:solidFill>
        </p:spPr>
        <p:txBody>
          <a:bodyPr vert="horz" lIns="0" tIns="45720" rIns="216000" bIns="45720" rtlCol="0">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bg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32" name="Content Placeholder 1">
            <a:extLst>
              <a:ext uri="{FF2B5EF4-FFF2-40B4-BE49-F238E27FC236}">
                <a16:creationId xmlns:a16="http://schemas.microsoft.com/office/drawing/2014/main" id="{71FDA3DE-1040-4956-E0E0-39F57828B6E9}"/>
              </a:ext>
            </a:extLst>
          </p:cNvPr>
          <p:cNvSpPr txBox="1">
            <a:spLocks/>
          </p:cNvSpPr>
          <p:nvPr/>
        </p:nvSpPr>
        <p:spPr>
          <a:xfrm>
            <a:off x="191191" y="2235622"/>
            <a:ext cx="5560479" cy="4187529"/>
          </a:xfrm>
          <a:prstGeom prst="round2DiagRect">
            <a:avLst>
              <a:gd name="adj1" fmla="val 0"/>
              <a:gd name="adj2" fmla="val 31030"/>
            </a:avLst>
          </a:prstGeom>
          <a:solidFill>
            <a:srgbClr val="AABE3A"/>
          </a:solidFill>
        </p:spPr>
        <p:txBody>
          <a:bodyPr vert="horz" lIns="0" tIns="45720" rIns="216000" bIns="45720" rtlCol="0">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bg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grpSp>
        <p:nvGrpSpPr>
          <p:cNvPr id="7" name="Group 6">
            <a:extLst>
              <a:ext uri="{FF2B5EF4-FFF2-40B4-BE49-F238E27FC236}">
                <a16:creationId xmlns:a16="http://schemas.microsoft.com/office/drawing/2014/main" id="{69769D5C-1717-4161-927E-8DBD6FF95696}"/>
              </a:ext>
            </a:extLst>
          </p:cNvPr>
          <p:cNvGrpSpPr/>
          <p:nvPr/>
        </p:nvGrpSpPr>
        <p:grpSpPr>
          <a:xfrm>
            <a:off x="795636" y="2840821"/>
            <a:ext cx="913600" cy="1210166"/>
            <a:chOff x="4121557" y="1808251"/>
            <a:chExt cx="767764" cy="1016989"/>
          </a:xfrm>
        </p:grpSpPr>
        <p:pic>
          <p:nvPicPr>
            <p:cNvPr id="9" name="Picture 2" descr="C:\Users\ANDYTI~1\AppData\Local\Temp\SNAGHTML6b3790e7.PNG">
              <a:extLst>
                <a:ext uri="{FF2B5EF4-FFF2-40B4-BE49-F238E27FC236}">
                  <a16:creationId xmlns:a16="http://schemas.microsoft.com/office/drawing/2014/main" id="{D1AF08B7-B668-41B3-986F-9EB6505D4B9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21557" y="1808251"/>
              <a:ext cx="767764" cy="76349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004C29A-6AE8-4392-B995-4B4AA99A8C58}"/>
                </a:ext>
              </a:extLst>
            </p:cNvPr>
            <p:cNvSpPr txBox="1"/>
            <p:nvPr/>
          </p:nvSpPr>
          <p:spPr>
            <a:xfrm>
              <a:off x="4182565" y="2566593"/>
              <a:ext cx="514869" cy="258647"/>
            </a:xfrm>
            <a:prstGeom prst="rect">
              <a:avLst/>
            </a:prstGeom>
            <a:noFill/>
          </p:spPr>
          <p:txBody>
            <a:bodyPr wrap="none" rtlCol="0">
              <a:spAutoFit/>
            </a:bodyPr>
            <a:lstStyle/>
            <a:p>
              <a:pPr algn="ctr"/>
              <a:r>
                <a:rPr lang="en-US" sz="1400">
                  <a:solidFill>
                    <a:schemeClr val="bg1"/>
                  </a:solidFill>
                </a:rPr>
                <a:t>CTIO</a:t>
              </a:r>
            </a:p>
          </p:txBody>
        </p:sp>
      </p:grpSp>
      <p:grpSp>
        <p:nvGrpSpPr>
          <p:cNvPr id="19" name="Group 18">
            <a:extLst>
              <a:ext uri="{FF2B5EF4-FFF2-40B4-BE49-F238E27FC236}">
                <a16:creationId xmlns:a16="http://schemas.microsoft.com/office/drawing/2014/main" id="{E938CC5D-F5FB-49BE-952E-FE2601988C83}"/>
              </a:ext>
            </a:extLst>
          </p:cNvPr>
          <p:cNvGrpSpPr/>
          <p:nvPr/>
        </p:nvGrpSpPr>
        <p:grpSpPr>
          <a:xfrm>
            <a:off x="491993" y="4576110"/>
            <a:ext cx="1493945" cy="1446147"/>
            <a:chOff x="682510" y="2456166"/>
            <a:chExt cx="1241117" cy="1201408"/>
          </a:xfrm>
        </p:grpSpPr>
        <p:pic>
          <p:nvPicPr>
            <p:cNvPr id="20" name="Picture 10" descr="C:\Users\ANDYTI~1\AppData\Local\Temp\SNAGHTML6b426f40.PNG">
              <a:extLst>
                <a:ext uri="{FF2B5EF4-FFF2-40B4-BE49-F238E27FC236}">
                  <a16:creationId xmlns:a16="http://schemas.microsoft.com/office/drawing/2014/main" id="{2CFD2441-7F6A-4F74-9FE9-A23688AA66F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23786" y="2456166"/>
              <a:ext cx="758566" cy="762827"/>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FCA24A14-6784-414A-983C-DDA79B5718B6}"/>
                </a:ext>
              </a:extLst>
            </p:cNvPr>
            <p:cNvSpPr txBox="1"/>
            <p:nvPr/>
          </p:nvSpPr>
          <p:spPr>
            <a:xfrm>
              <a:off x="682510" y="3218993"/>
              <a:ext cx="1241117" cy="438581"/>
            </a:xfrm>
            <a:prstGeom prst="rect">
              <a:avLst/>
            </a:prstGeom>
            <a:noFill/>
          </p:spPr>
          <p:txBody>
            <a:bodyPr wrap="square" rtlCol="0">
              <a:spAutoFit/>
            </a:bodyPr>
            <a:lstStyle/>
            <a:p>
              <a:pPr algn="ctr"/>
              <a:r>
                <a:rPr lang="en-US" sz="1400">
                  <a:solidFill>
                    <a:schemeClr val="bg1"/>
                  </a:solidFill>
                </a:rPr>
                <a:t>VP Strategy</a:t>
              </a:r>
              <a:br>
                <a:rPr lang="en-US" sz="1400">
                  <a:solidFill>
                    <a:schemeClr val="bg1"/>
                  </a:solidFill>
                </a:rPr>
              </a:br>
              <a:r>
                <a:rPr lang="en-US" sz="1400">
                  <a:solidFill>
                    <a:schemeClr val="bg1"/>
                  </a:solidFill>
                </a:rPr>
                <a:t>&amp; Innovation</a:t>
              </a:r>
            </a:p>
          </p:txBody>
        </p:sp>
      </p:grpSp>
      <p:grpSp>
        <p:nvGrpSpPr>
          <p:cNvPr id="15" name="Group 14">
            <a:extLst>
              <a:ext uri="{FF2B5EF4-FFF2-40B4-BE49-F238E27FC236}">
                <a16:creationId xmlns:a16="http://schemas.microsoft.com/office/drawing/2014/main" id="{6C74DD11-67C1-591D-2ED8-62BDBA9E333D}"/>
              </a:ext>
            </a:extLst>
          </p:cNvPr>
          <p:cNvGrpSpPr/>
          <p:nvPr/>
        </p:nvGrpSpPr>
        <p:grpSpPr>
          <a:xfrm>
            <a:off x="6414380" y="4627799"/>
            <a:ext cx="1113643" cy="1245176"/>
            <a:chOff x="6175022" y="4451199"/>
            <a:chExt cx="1331756" cy="1489050"/>
          </a:xfrm>
        </p:grpSpPr>
        <p:pic>
          <p:nvPicPr>
            <p:cNvPr id="24" name="Picture 23" descr="A person posing for the camera&#10;&#10;Description automatically generated">
              <a:extLst>
                <a:ext uri="{FF2B5EF4-FFF2-40B4-BE49-F238E27FC236}">
                  <a16:creationId xmlns:a16="http://schemas.microsoft.com/office/drawing/2014/main" id="{81C3106F-B180-45C5-A837-0AD803E9D54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11854" y="4578217"/>
              <a:ext cx="1136195" cy="1136194"/>
            </a:xfrm>
            <a:prstGeom prst="rect">
              <a:avLst/>
            </a:prstGeom>
          </p:spPr>
        </p:pic>
        <p:pic>
          <p:nvPicPr>
            <p:cNvPr id="14" name="Picture 13">
              <a:extLst>
                <a:ext uri="{FF2B5EF4-FFF2-40B4-BE49-F238E27FC236}">
                  <a16:creationId xmlns:a16="http://schemas.microsoft.com/office/drawing/2014/main" id="{84B1184E-BCB7-89B4-0041-3B7933197BEA}"/>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175022" y="4451199"/>
              <a:ext cx="1331756" cy="1489050"/>
            </a:xfrm>
            <a:prstGeom prst="rect">
              <a:avLst/>
            </a:prstGeom>
          </p:spPr>
        </p:pic>
      </p:grpSp>
      <p:sp>
        <p:nvSpPr>
          <p:cNvPr id="23" name="TextBox 22">
            <a:extLst>
              <a:ext uri="{FF2B5EF4-FFF2-40B4-BE49-F238E27FC236}">
                <a16:creationId xmlns:a16="http://schemas.microsoft.com/office/drawing/2014/main" id="{8064FBBC-2170-47A7-8A11-2A4EDB2F4812}"/>
              </a:ext>
            </a:extLst>
          </p:cNvPr>
          <p:cNvSpPr txBox="1"/>
          <p:nvPr/>
        </p:nvSpPr>
        <p:spPr>
          <a:xfrm>
            <a:off x="6511392" y="5699934"/>
            <a:ext cx="877323" cy="307777"/>
          </a:xfrm>
          <a:prstGeom prst="rect">
            <a:avLst/>
          </a:prstGeom>
          <a:noFill/>
        </p:spPr>
        <p:txBody>
          <a:bodyPr wrap="square" rtlCol="0">
            <a:spAutoFit/>
          </a:bodyPr>
          <a:lstStyle/>
          <a:p>
            <a:pPr algn="ctr"/>
            <a:r>
              <a:rPr lang="en-US" sz="1400">
                <a:solidFill>
                  <a:schemeClr val="bg1"/>
                </a:solidFill>
              </a:rPr>
              <a:t>CMO</a:t>
            </a:r>
          </a:p>
        </p:txBody>
      </p:sp>
      <p:sp>
        <p:nvSpPr>
          <p:cNvPr id="17" name="Round Diagonal Corner of Rectangle 16">
            <a:extLst>
              <a:ext uri="{FF2B5EF4-FFF2-40B4-BE49-F238E27FC236}">
                <a16:creationId xmlns:a16="http://schemas.microsoft.com/office/drawing/2014/main" id="{97A81AFF-3412-CF0E-7387-D5D6199A469F}"/>
              </a:ext>
            </a:extLst>
          </p:cNvPr>
          <p:cNvSpPr/>
          <p:nvPr/>
        </p:nvSpPr>
        <p:spPr>
          <a:xfrm>
            <a:off x="191191" y="1759141"/>
            <a:ext cx="5560479" cy="493272"/>
          </a:xfrm>
          <a:prstGeom prst="round2DiagRect">
            <a:avLst>
              <a:gd name="adj1" fmla="val 50000"/>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ea typeface="Microsoft Sans Serif" panose="020B0604020202020204" pitchFamily="34" charset="0"/>
                <a:cs typeface="Microsoft Sans Serif" panose="020B0604020202020204" pitchFamily="34" charset="0"/>
              </a:rPr>
              <a:t>Champion</a:t>
            </a:r>
          </a:p>
        </p:txBody>
      </p:sp>
      <p:sp>
        <p:nvSpPr>
          <p:cNvPr id="3" name="TextBox 2">
            <a:extLst>
              <a:ext uri="{FF2B5EF4-FFF2-40B4-BE49-F238E27FC236}">
                <a16:creationId xmlns:a16="http://schemas.microsoft.com/office/drawing/2014/main" id="{C6A12AFF-11AB-4438-BF1B-0053BE269DE6}"/>
              </a:ext>
            </a:extLst>
          </p:cNvPr>
          <p:cNvSpPr txBox="1"/>
          <p:nvPr/>
        </p:nvSpPr>
        <p:spPr>
          <a:xfrm>
            <a:off x="6120937" y="2356462"/>
            <a:ext cx="4255097" cy="338554"/>
          </a:xfrm>
          <a:prstGeom prst="rect">
            <a:avLst/>
          </a:prstGeom>
          <a:noFill/>
        </p:spPr>
        <p:txBody>
          <a:bodyPr wrap="square" rtlCol="0">
            <a:spAutoFit/>
          </a:bodyPr>
          <a:lstStyle/>
          <a:p>
            <a:r>
              <a:rPr lang="en-GB" altLang="zh-CN" sz="1600" b="1">
                <a:solidFill>
                  <a:schemeClr val="bg1"/>
                </a:solidFill>
                <a:cs typeface="Arial" charset="0"/>
              </a:rPr>
              <a:t>Know the industry </a:t>
            </a:r>
            <a:r>
              <a:rPr lang="en-GB" altLang="zh-CN" sz="1600">
                <a:solidFill>
                  <a:schemeClr val="bg1"/>
                </a:solidFill>
                <a:cs typeface="Arial" charset="0"/>
              </a:rPr>
              <a:t>(relationship building)</a:t>
            </a:r>
            <a:endParaRPr lang="en-US"/>
          </a:p>
        </p:txBody>
      </p:sp>
      <p:grpSp>
        <p:nvGrpSpPr>
          <p:cNvPr id="27" name="Group 26">
            <a:extLst>
              <a:ext uri="{FF2B5EF4-FFF2-40B4-BE49-F238E27FC236}">
                <a16:creationId xmlns:a16="http://schemas.microsoft.com/office/drawing/2014/main" id="{442744D4-5C89-49E6-B63C-4E4355876BA3}"/>
              </a:ext>
            </a:extLst>
          </p:cNvPr>
          <p:cNvGrpSpPr/>
          <p:nvPr/>
        </p:nvGrpSpPr>
        <p:grpSpPr>
          <a:xfrm>
            <a:off x="6137487" y="2813753"/>
            <a:ext cx="1381937" cy="1439410"/>
            <a:chOff x="4960680" y="3566735"/>
            <a:chExt cx="1036453" cy="1079557"/>
          </a:xfrm>
        </p:grpSpPr>
        <p:pic>
          <p:nvPicPr>
            <p:cNvPr id="28" name="Picture 2" descr="C:\Users\ANDYTI~1\AppData\Local\Temp\SNAGHTML6b5a6170.PNG">
              <a:extLst>
                <a:ext uri="{FF2B5EF4-FFF2-40B4-BE49-F238E27FC236}">
                  <a16:creationId xmlns:a16="http://schemas.microsoft.com/office/drawing/2014/main" id="{2AA6F1FF-4BAD-4ABD-A53D-73084EE60A51}"/>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185801" y="3566735"/>
              <a:ext cx="680702" cy="680703"/>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687E4A29-27B3-48D1-A64C-08E0B96555D0}"/>
                </a:ext>
              </a:extLst>
            </p:cNvPr>
            <p:cNvSpPr txBox="1"/>
            <p:nvPr/>
          </p:nvSpPr>
          <p:spPr>
            <a:xfrm>
              <a:off x="4960680" y="4253877"/>
              <a:ext cx="1036453" cy="392415"/>
            </a:xfrm>
            <a:prstGeom prst="rect">
              <a:avLst/>
            </a:prstGeom>
            <a:noFill/>
          </p:spPr>
          <p:txBody>
            <a:bodyPr wrap="square" rtlCol="0">
              <a:spAutoFit/>
            </a:bodyPr>
            <a:lstStyle/>
            <a:p>
              <a:pPr algn="ctr"/>
              <a:r>
                <a:rPr lang="en-US" sz="1400">
                  <a:solidFill>
                    <a:schemeClr val="bg1"/>
                  </a:solidFill>
                </a:rPr>
                <a:t>Product Management</a:t>
              </a:r>
            </a:p>
          </p:txBody>
        </p:sp>
      </p:grpSp>
      <p:sp>
        <p:nvSpPr>
          <p:cNvPr id="35" name="Round Diagonal Corner of Rectangle 34">
            <a:extLst>
              <a:ext uri="{FF2B5EF4-FFF2-40B4-BE49-F238E27FC236}">
                <a16:creationId xmlns:a16="http://schemas.microsoft.com/office/drawing/2014/main" id="{2981F540-A254-294E-5D69-7A68F16FA80F}"/>
              </a:ext>
            </a:extLst>
          </p:cNvPr>
          <p:cNvSpPr/>
          <p:nvPr/>
        </p:nvSpPr>
        <p:spPr>
          <a:xfrm>
            <a:off x="6020043" y="1753098"/>
            <a:ext cx="5626416" cy="493272"/>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ea typeface="Microsoft Sans Serif" panose="020B0604020202020204" pitchFamily="34" charset="0"/>
                <a:cs typeface="Microsoft Sans Serif" panose="020B0604020202020204" pitchFamily="34" charset="0"/>
              </a:rPr>
              <a:t>Participant</a:t>
            </a:r>
          </a:p>
        </p:txBody>
      </p:sp>
      <p:sp>
        <p:nvSpPr>
          <p:cNvPr id="38" name="TextBox 37">
            <a:extLst>
              <a:ext uri="{FF2B5EF4-FFF2-40B4-BE49-F238E27FC236}">
                <a16:creationId xmlns:a16="http://schemas.microsoft.com/office/drawing/2014/main" id="{E8DBF0DC-C8DD-6AEE-A05C-FAB2D6D83B5F}"/>
              </a:ext>
            </a:extLst>
          </p:cNvPr>
          <p:cNvSpPr txBox="1"/>
          <p:nvPr/>
        </p:nvSpPr>
        <p:spPr>
          <a:xfrm>
            <a:off x="285378" y="4096403"/>
            <a:ext cx="5522855" cy="615553"/>
          </a:xfrm>
          <a:prstGeom prst="rect">
            <a:avLst/>
          </a:prstGeom>
          <a:noFill/>
        </p:spPr>
        <p:txBody>
          <a:bodyPr wrap="square" rtlCol="0">
            <a:spAutoFit/>
          </a:bodyPr>
          <a:lstStyle/>
          <a:p>
            <a:pPr>
              <a:buClr>
                <a:schemeClr val="bg1"/>
              </a:buClr>
            </a:pPr>
            <a:r>
              <a:rPr lang="en-US" altLang="en-US" sz="1600" b="1">
                <a:solidFill>
                  <a:schemeClr val="bg1"/>
                </a:solidFill>
                <a:ea typeface="Arial" charset="0"/>
                <a:cs typeface="Arial" charset="0"/>
              </a:rPr>
              <a:t>Influence</a:t>
            </a:r>
            <a:r>
              <a:rPr lang="en-US" altLang="en-US" sz="1600">
                <a:solidFill>
                  <a:schemeClr val="bg1"/>
                </a:solidFill>
                <a:ea typeface="Arial" charset="0"/>
                <a:cs typeface="Arial" charset="0"/>
              </a:rPr>
              <a:t> </a:t>
            </a:r>
            <a:r>
              <a:rPr lang="en-US" altLang="en-US" sz="1600" b="1">
                <a:solidFill>
                  <a:schemeClr val="bg1"/>
                </a:solidFill>
                <a:ea typeface="Arial" charset="0"/>
                <a:cs typeface="Arial" charset="0"/>
              </a:rPr>
              <a:t>the industry </a:t>
            </a:r>
            <a:r>
              <a:rPr lang="en-US" altLang="en-US" sz="1600">
                <a:solidFill>
                  <a:schemeClr val="bg1"/>
                </a:solidFill>
                <a:ea typeface="Arial" charset="0"/>
                <a:cs typeface="Arial" charset="0"/>
              </a:rPr>
              <a:t>towards common approaches</a:t>
            </a:r>
          </a:p>
          <a:p>
            <a:endParaRPr lang="en-US"/>
          </a:p>
        </p:txBody>
      </p:sp>
      <p:sp>
        <p:nvSpPr>
          <p:cNvPr id="2" name="Content Placeholder 1">
            <a:extLst>
              <a:ext uri="{FF2B5EF4-FFF2-40B4-BE49-F238E27FC236}">
                <a16:creationId xmlns:a16="http://schemas.microsoft.com/office/drawing/2014/main" id="{F81B1C95-72EF-7770-3734-AC432B09346A}"/>
              </a:ext>
            </a:extLst>
          </p:cNvPr>
          <p:cNvSpPr txBox="1">
            <a:spLocks/>
          </p:cNvSpPr>
          <p:nvPr/>
        </p:nvSpPr>
        <p:spPr>
          <a:xfrm>
            <a:off x="1948342" y="2873395"/>
            <a:ext cx="2999044" cy="986176"/>
          </a:xfrm>
          <a:prstGeom prst="round2DiagRect">
            <a:avLst>
              <a:gd name="adj1" fmla="val 37915"/>
              <a:gd name="adj2" fmla="val 0"/>
            </a:avLst>
          </a:prstGeom>
          <a:solidFill>
            <a:schemeClr val="bg1"/>
          </a:solidFill>
        </p:spPr>
        <p:txBody>
          <a:bodyPr vert="horz" lIns="0" tIns="45720" rIns="216000" bIns="45720" rtlCol="0">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bg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5" name="TextBox 4">
            <a:extLst>
              <a:ext uri="{FF2B5EF4-FFF2-40B4-BE49-F238E27FC236}">
                <a16:creationId xmlns:a16="http://schemas.microsoft.com/office/drawing/2014/main" id="{225D128D-3BB9-4588-9DC7-40FD65EDBF94}"/>
              </a:ext>
            </a:extLst>
          </p:cNvPr>
          <p:cNvSpPr txBox="1"/>
          <p:nvPr/>
        </p:nvSpPr>
        <p:spPr>
          <a:xfrm>
            <a:off x="2103416" y="2964909"/>
            <a:ext cx="2759939" cy="830997"/>
          </a:xfrm>
          <a:prstGeom prst="rect">
            <a:avLst/>
          </a:prstGeom>
          <a:noFill/>
        </p:spPr>
        <p:txBody>
          <a:bodyPr wrap="square" lIns="91440" tIns="45720" rIns="91440" bIns="45720" rtlCol="0" anchor="t">
            <a:spAutoFit/>
          </a:bodyPr>
          <a:lstStyle/>
          <a:p>
            <a:r>
              <a:rPr lang="en-GB" sz="1600">
                <a:solidFill>
                  <a:schemeClr val="accent1"/>
                </a:solidFill>
              </a:rPr>
              <a:t>“I want to prove new ideas (and new suppliers) quickly and cost-effectively.”</a:t>
            </a:r>
          </a:p>
        </p:txBody>
      </p:sp>
      <p:sp>
        <p:nvSpPr>
          <p:cNvPr id="6" name="TextBox 5">
            <a:extLst>
              <a:ext uri="{FF2B5EF4-FFF2-40B4-BE49-F238E27FC236}">
                <a16:creationId xmlns:a16="http://schemas.microsoft.com/office/drawing/2014/main" id="{D12DF2A9-02F8-9847-8874-533C327824D8}"/>
              </a:ext>
            </a:extLst>
          </p:cNvPr>
          <p:cNvSpPr txBox="1"/>
          <p:nvPr/>
        </p:nvSpPr>
        <p:spPr>
          <a:xfrm>
            <a:off x="285378" y="2355250"/>
            <a:ext cx="5067374" cy="338554"/>
          </a:xfrm>
          <a:prstGeom prst="rect">
            <a:avLst/>
          </a:prstGeom>
          <a:noFill/>
        </p:spPr>
        <p:txBody>
          <a:bodyPr wrap="square" rtlCol="0">
            <a:spAutoFit/>
          </a:bodyPr>
          <a:lstStyle/>
          <a:p>
            <a:r>
              <a:rPr lang="en-US" altLang="en-US" sz="1600" b="1">
                <a:solidFill>
                  <a:schemeClr val="bg1"/>
                </a:solidFill>
                <a:ea typeface="Arial" charset="0"/>
                <a:cs typeface="Arial" charset="0"/>
              </a:rPr>
              <a:t>Leverage</a:t>
            </a:r>
            <a:r>
              <a:rPr lang="en-US" altLang="en-US" sz="1600">
                <a:solidFill>
                  <a:schemeClr val="bg1"/>
                </a:solidFill>
                <a:ea typeface="Arial" charset="0"/>
                <a:cs typeface="Arial" charset="0"/>
              </a:rPr>
              <a:t> </a:t>
            </a:r>
            <a:r>
              <a:rPr lang="en-US" altLang="en-US" sz="1600" b="1">
                <a:solidFill>
                  <a:schemeClr val="bg1"/>
                </a:solidFill>
                <a:ea typeface="Arial" charset="0"/>
                <a:cs typeface="Arial" charset="0"/>
              </a:rPr>
              <a:t>the industry </a:t>
            </a:r>
            <a:r>
              <a:rPr lang="en-US" altLang="en-US" sz="1600">
                <a:solidFill>
                  <a:schemeClr val="bg1"/>
                </a:solidFill>
                <a:ea typeface="Arial" charset="0"/>
                <a:cs typeface="Arial" charset="0"/>
              </a:rPr>
              <a:t>to accelerate innovation</a:t>
            </a:r>
          </a:p>
        </p:txBody>
      </p:sp>
      <p:sp>
        <p:nvSpPr>
          <p:cNvPr id="8" name="Content Placeholder 1">
            <a:extLst>
              <a:ext uri="{FF2B5EF4-FFF2-40B4-BE49-F238E27FC236}">
                <a16:creationId xmlns:a16="http://schemas.microsoft.com/office/drawing/2014/main" id="{D0092C4B-D15B-6863-CD63-71248E42D605}"/>
              </a:ext>
            </a:extLst>
          </p:cNvPr>
          <p:cNvSpPr txBox="1">
            <a:spLocks/>
          </p:cNvSpPr>
          <p:nvPr/>
        </p:nvSpPr>
        <p:spPr>
          <a:xfrm>
            <a:off x="1948342" y="4557815"/>
            <a:ext cx="2999044" cy="1227565"/>
          </a:xfrm>
          <a:prstGeom prst="round2DiagRect">
            <a:avLst>
              <a:gd name="adj1" fmla="val 37915"/>
              <a:gd name="adj2" fmla="val 0"/>
            </a:avLst>
          </a:prstGeom>
          <a:solidFill>
            <a:schemeClr val="bg1"/>
          </a:solidFill>
        </p:spPr>
        <p:txBody>
          <a:bodyPr vert="horz" lIns="0" tIns="45720" rIns="216000" bIns="45720" rtlCol="0">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bg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11" name="TextBox 10">
            <a:extLst>
              <a:ext uri="{FF2B5EF4-FFF2-40B4-BE49-F238E27FC236}">
                <a16:creationId xmlns:a16="http://schemas.microsoft.com/office/drawing/2014/main" id="{FFC8ACAA-8223-2BAB-2B7C-7C06E33500B2}"/>
              </a:ext>
            </a:extLst>
          </p:cNvPr>
          <p:cNvSpPr txBox="1"/>
          <p:nvPr/>
        </p:nvSpPr>
        <p:spPr>
          <a:xfrm>
            <a:off x="2117541" y="4639705"/>
            <a:ext cx="2759939" cy="1077218"/>
          </a:xfrm>
          <a:prstGeom prst="rect">
            <a:avLst/>
          </a:prstGeom>
          <a:noFill/>
        </p:spPr>
        <p:txBody>
          <a:bodyPr wrap="square" lIns="91440" tIns="45720" rIns="91440" bIns="45720" rtlCol="0" anchor="t">
            <a:spAutoFit/>
          </a:bodyPr>
          <a:lstStyle/>
          <a:p>
            <a:pPr defTabSz="685800"/>
            <a:r>
              <a:rPr lang="en-GB" sz="1600">
                <a:solidFill>
                  <a:schemeClr val="accent1"/>
                </a:solidFill>
              </a:rPr>
              <a:t>“I want to demonstrate </a:t>
            </a:r>
            <a:br>
              <a:rPr lang="en-GB" sz="1600"/>
            </a:br>
            <a:r>
              <a:rPr lang="en-GB" sz="1600">
                <a:solidFill>
                  <a:schemeClr val="accent1"/>
                </a:solidFill>
              </a:rPr>
              <a:t>alignment between technical initiatives &amp; business strategy.”</a:t>
            </a:r>
          </a:p>
        </p:txBody>
      </p:sp>
      <p:sp>
        <p:nvSpPr>
          <p:cNvPr id="12" name="TextBox 11">
            <a:extLst>
              <a:ext uri="{FF2B5EF4-FFF2-40B4-BE49-F238E27FC236}">
                <a16:creationId xmlns:a16="http://schemas.microsoft.com/office/drawing/2014/main" id="{97AE7BD8-47DF-3F1E-A439-5E24803DBB83}"/>
              </a:ext>
            </a:extLst>
          </p:cNvPr>
          <p:cNvSpPr txBox="1"/>
          <p:nvPr/>
        </p:nvSpPr>
        <p:spPr>
          <a:xfrm>
            <a:off x="6120937" y="4329641"/>
            <a:ext cx="5781282" cy="338554"/>
          </a:xfrm>
          <a:prstGeom prst="rect">
            <a:avLst/>
          </a:prstGeom>
          <a:noFill/>
        </p:spPr>
        <p:txBody>
          <a:bodyPr wrap="square" rtlCol="0">
            <a:spAutoFit/>
          </a:bodyPr>
          <a:lstStyle/>
          <a:p>
            <a:r>
              <a:rPr lang="en-GB" altLang="zh-CN" sz="1600" b="1">
                <a:solidFill>
                  <a:schemeClr val="bg1"/>
                </a:solidFill>
                <a:cs typeface="Arial" charset="0"/>
              </a:rPr>
              <a:t>Excite the industry </a:t>
            </a:r>
            <a:r>
              <a:rPr lang="en-GB" altLang="zh-CN" sz="1600">
                <a:solidFill>
                  <a:schemeClr val="bg1"/>
                </a:solidFill>
                <a:cs typeface="Arial" charset="0"/>
              </a:rPr>
              <a:t>with innovation (marketing)</a:t>
            </a:r>
          </a:p>
        </p:txBody>
      </p:sp>
      <p:sp>
        <p:nvSpPr>
          <p:cNvPr id="13" name="Content Placeholder 1">
            <a:extLst>
              <a:ext uri="{FF2B5EF4-FFF2-40B4-BE49-F238E27FC236}">
                <a16:creationId xmlns:a16="http://schemas.microsoft.com/office/drawing/2014/main" id="{FADCA096-2FB4-1208-4DB0-2420A1E0E223}"/>
              </a:ext>
            </a:extLst>
          </p:cNvPr>
          <p:cNvSpPr txBox="1">
            <a:spLocks/>
          </p:cNvSpPr>
          <p:nvPr/>
        </p:nvSpPr>
        <p:spPr>
          <a:xfrm>
            <a:off x="7636872" y="2873395"/>
            <a:ext cx="3364804" cy="1289590"/>
          </a:xfrm>
          <a:prstGeom prst="round2DiagRect">
            <a:avLst>
              <a:gd name="adj1" fmla="val 37915"/>
              <a:gd name="adj2" fmla="val 0"/>
            </a:avLst>
          </a:prstGeom>
          <a:solidFill>
            <a:schemeClr val="bg1"/>
          </a:solidFill>
        </p:spPr>
        <p:txBody>
          <a:bodyPr vert="horz" lIns="0" tIns="45720" rIns="216000" bIns="45720" rtlCol="0">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bg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2" name="TextBox 21">
            <a:extLst>
              <a:ext uri="{FF2B5EF4-FFF2-40B4-BE49-F238E27FC236}">
                <a16:creationId xmlns:a16="http://schemas.microsoft.com/office/drawing/2014/main" id="{4017283B-574A-3633-A3E1-2666F6E0FA3F}"/>
              </a:ext>
            </a:extLst>
          </p:cNvPr>
          <p:cNvSpPr txBox="1"/>
          <p:nvPr/>
        </p:nvSpPr>
        <p:spPr>
          <a:xfrm>
            <a:off x="7834964" y="2916784"/>
            <a:ext cx="3188912" cy="1246495"/>
          </a:xfrm>
          <a:prstGeom prst="rect">
            <a:avLst/>
          </a:prstGeom>
          <a:noFill/>
        </p:spPr>
        <p:txBody>
          <a:bodyPr wrap="square" lIns="91440" tIns="45720" rIns="91440" bIns="45720" rtlCol="0" anchor="t">
            <a:spAutoFit/>
          </a:bodyPr>
          <a:lstStyle/>
          <a:p>
            <a:r>
              <a:rPr lang="en-GB" sz="1500">
                <a:solidFill>
                  <a:schemeClr val="accent1"/>
                </a:solidFill>
              </a:rPr>
              <a:t>“I want to </a:t>
            </a:r>
            <a:r>
              <a:rPr lang="en-US" sz="1500">
                <a:solidFill>
                  <a:schemeClr val="accent1"/>
                </a:solidFill>
              </a:rPr>
              <a:t>develop new client relationships and gain deep understanding of customer requirements and partner and competitor capabilities.”</a:t>
            </a:r>
            <a:endParaRPr lang="en-GB" sz="1500">
              <a:solidFill>
                <a:schemeClr val="accent1"/>
              </a:solidFill>
            </a:endParaRPr>
          </a:p>
        </p:txBody>
      </p:sp>
      <p:sp>
        <p:nvSpPr>
          <p:cNvPr id="31" name="Content Placeholder 1">
            <a:extLst>
              <a:ext uri="{FF2B5EF4-FFF2-40B4-BE49-F238E27FC236}">
                <a16:creationId xmlns:a16="http://schemas.microsoft.com/office/drawing/2014/main" id="{B673A9DD-9837-7240-6198-135A279D9F8D}"/>
              </a:ext>
            </a:extLst>
          </p:cNvPr>
          <p:cNvSpPr txBox="1">
            <a:spLocks/>
          </p:cNvSpPr>
          <p:nvPr/>
        </p:nvSpPr>
        <p:spPr>
          <a:xfrm>
            <a:off x="7636872" y="4800759"/>
            <a:ext cx="3364804" cy="996851"/>
          </a:xfrm>
          <a:prstGeom prst="round2DiagRect">
            <a:avLst>
              <a:gd name="adj1" fmla="val 37915"/>
              <a:gd name="adj2" fmla="val 0"/>
            </a:avLst>
          </a:prstGeom>
          <a:solidFill>
            <a:schemeClr val="bg1"/>
          </a:solidFill>
        </p:spPr>
        <p:txBody>
          <a:bodyPr vert="horz" lIns="0" tIns="45720" rIns="216000" bIns="45720" rtlCol="0">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bg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30" name="TextBox 29">
            <a:extLst>
              <a:ext uri="{FF2B5EF4-FFF2-40B4-BE49-F238E27FC236}">
                <a16:creationId xmlns:a16="http://schemas.microsoft.com/office/drawing/2014/main" id="{A483971A-A6A4-648D-DA9A-F01F6564DDDB}"/>
              </a:ext>
            </a:extLst>
          </p:cNvPr>
          <p:cNvSpPr txBox="1"/>
          <p:nvPr/>
        </p:nvSpPr>
        <p:spPr>
          <a:xfrm>
            <a:off x="7738504" y="4878170"/>
            <a:ext cx="3228008" cy="784830"/>
          </a:xfrm>
          <a:prstGeom prst="rect">
            <a:avLst/>
          </a:prstGeom>
          <a:noFill/>
        </p:spPr>
        <p:txBody>
          <a:bodyPr wrap="square" lIns="91440" tIns="45720" rIns="91440" bIns="45720" rtlCol="0" anchor="t">
            <a:spAutoFit/>
          </a:bodyPr>
          <a:lstStyle/>
          <a:p>
            <a:r>
              <a:rPr lang="en-GB" sz="1500"/>
              <a:t>“I want to </a:t>
            </a:r>
            <a:r>
              <a:rPr lang="en-US" sz="1500"/>
              <a:t>get recognition for my company’s innovation and show how our products help the industry.</a:t>
            </a:r>
            <a:r>
              <a:rPr lang="en-GB" sz="1500"/>
              <a:t>”</a:t>
            </a:r>
          </a:p>
        </p:txBody>
      </p:sp>
      <p:pic>
        <p:nvPicPr>
          <p:cNvPr id="18" name="Picture 17" descr="A picture containing invertebrate&#10;&#10;Description automatically generated">
            <a:extLst>
              <a:ext uri="{FF2B5EF4-FFF2-40B4-BE49-F238E27FC236}">
                <a16:creationId xmlns:a16="http://schemas.microsoft.com/office/drawing/2014/main" id="{DCCA25CB-1176-3ED7-EDEA-6E16CA3960AC}"/>
              </a:ext>
            </a:extLst>
          </p:cNvPr>
          <p:cNvPicPr>
            <a:picLocks noChangeAspect="1"/>
          </p:cNvPicPr>
          <p:nvPr/>
        </p:nvPicPr>
        <p:blipFill rotWithShape="1">
          <a:blip r:embed="rId9">
            <a:extLst>
              <a:ext uri="{28A0092B-C50C-407E-A947-70E740481C1C}">
                <a14:useLocalDpi xmlns:a14="http://schemas.microsoft.com/office/drawing/2010/main" val="0"/>
              </a:ext>
            </a:extLst>
          </a:blip>
          <a:srcRect l="18257" t="48186" r="18257" b="37889"/>
          <a:stretch/>
        </p:blipFill>
        <p:spPr>
          <a:xfrm>
            <a:off x="546265" y="534391"/>
            <a:ext cx="3933268" cy="950026"/>
          </a:xfrm>
          <a:prstGeom prst="round1Rect">
            <a:avLst>
              <a:gd name="adj" fmla="val 50000"/>
            </a:avLst>
          </a:prstGeom>
          <a:noFill/>
        </p:spPr>
      </p:pic>
      <p:sp>
        <p:nvSpPr>
          <p:cNvPr id="25" name="TextBox 24">
            <a:extLst>
              <a:ext uri="{FF2B5EF4-FFF2-40B4-BE49-F238E27FC236}">
                <a16:creationId xmlns:a16="http://schemas.microsoft.com/office/drawing/2014/main" id="{46D598D2-3EE2-C85A-F448-0ABA9FBAA167}"/>
              </a:ext>
            </a:extLst>
          </p:cNvPr>
          <p:cNvSpPr txBox="1"/>
          <p:nvPr/>
        </p:nvSpPr>
        <p:spPr>
          <a:xfrm>
            <a:off x="715857" y="524098"/>
            <a:ext cx="1703137" cy="467051"/>
          </a:xfrm>
          <a:prstGeom prst="rect">
            <a:avLst/>
          </a:prstGeom>
          <a:noFill/>
        </p:spPr>
        <p:txBody>
          <a:bodyPr wrap="square" rtlCol="0">
            <a:spAutoFit/>
          </a:bodyPr>
          <a:lstStyle/>
          <a:p>
            <a:pPr>
              <a:lnSpc>
                <a:spcPct val="110000"/>
              </a:lnSpc>
            </a:pPr>
            <a:r>
              <a:rPr lang="en-GB" sz="2400" b="1">
                <a:solidFill>
                  <a:schemeClr val="bg1"/>
                </a:solidFill>
                <a:effectLst/>
                <a:latin typeface="Arial" panose="020B0604020202020204" pitchFamily="34" charset="0"/>
                <a:cs typeface="Arial" panose="020B0604020202020204" pitchFamily="34" charset="0"/>
              </a:rPr>
              <a:t>find the</a:t>
            </a:r>
            <a:endParaRPr lang="en-US" sz="2400" b="1">
              <a:solidFill>
                <a:schemeClr val="bg1"/>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F2745DE4-0BA9-DDE4-FC8C-4C8F63B9136B}"/>
              </a:ext>
            </a:extLst>
          </p:cNvPr>
          <p:cNvSpPr txBox="1"/>
          <p:nvPr/>
        </p:nvSpPr>
        <p:spPr>
          <a:xfrm>
            <a:off x="1002317" y="745478"/>
            <a:ext cx="3172537" cy="748154"/>
          </a:xfrm>
          <a:prstGeom prst="rect">
            <a:avLst/>
          </a:prstGeom>
          <a:noFill/>
        </p:spPr>
        <p:txBody>
          <a:bodyPr wrap="square" lIns="91440" tIns="45720" rIns="91440" bIns="45720" rtlCol="0" anchor="t">
            <a:spAutoFit/>
          </a:bodyPr>
          <a:lstStyle/>
          <a:p>
            <a:pPr>
              <a:lnSpc>
                <a:spcPct val="110000"/>
              </a:lnSpc>
            </a:pPr>
            <a:r>
              <a:rPr lang="en-GB" sz="4200" b="1">
                <a:solidFill>
                  <a:schemeClr val="bg1"/>
                </a:solidFill>
                <a:latin typeface="Arial"/>
                <a:cs typeface="Arial"/>
              </a:rPr>
              <a:t>motivation</a:t>
            </a:r>
            <a:endParaRPr lang="en-US" sz="4200" b="1">
              <a:solidFill>
                <a:schemeClr val="bg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B5F1217-F8BC-7414-9A79-F27DE6C12419}"/>
              </a:ext>
            </a:extLst>
          </p:cNvPr>
          <p:cNvPicPr>
            <a:picLocks noChangeAspect="1"/>
          </p:cNvPicPr>
          <p:nvPr/>
        </p:nvPicPr>
        <p:blipFill>
          <a:blip r:embed="rId10"/>
          <a:stretch>
            <a:fillRect/>
          </a:stretch>
        </p:blipFill>
        <p:spPr>
          <a:xfrm>
            <a:off x="715857" y="2761597"/>
            <a:ext cx="1010611" cy="1019714"/>
          </a:xfrm>
          <a:prstGeom prst="ellipse">
            <a:avLst/>
          </a:prstGeom>
        </p:spPr>
      </p:pic>
      <p:pic>
        <p:nvPicPr>
          <p:cNvPr id="16" name="Picture 15">
            <a:extLst>
              <a:ext uri="{FF2B5EF4-FFF2-40B4-BE49-F238E27FC236}">
                <a16:creationId xmlns:a16="http://schemas.microsoft.com/office/drawing/2014/main" id="{738B2144-6FC1-88C2-1AB4-0CD5FF170AAA}"/>
              </a:ext>
            </a:extLst>
          </p:cNvPr>
          <p:cNvPicPr>
            <a:picLocks noChangeAspect="1"/>
          </p:cNvPicPr>
          <p:nvPr/>
        </p:nvPicPr>
        <p:blipFill>
          <a:blip r:embed="rId11"/>
          <a:stretch>
            <a:fillRect/>
          </a:stretch>
        </p:blipFill>
        <p:spPr>
          <a:xfrm>
            <a:off x="726154" y="4527468"/>
            <a:ext cx="1025018" cy="984702"/>
          </a:xfrm>
          <a:prstGeom prst="ellipse">
            <a:avLst/>
          </a:prstGeom>
        </p:spPr>
      </p:pic>
      <p:pic>
        <p:nvPicPr>
          <p:cNvPr id="34" name="Picture 33">
            <a:extLst>
              <a:ext uri="{FF2B5EF4-FFF2-40B4-BE49-F238E27FC236}">
                <a16:creationId xmlns:a16="http://schemas.microsoft.com/office/drawing/2014/main" id="{97D7A2F3-5DB7-A285-B08F-2C71E472039D}"/>
              </a:ext>
            </a:extLst>
          </p:cNvPr>
          <p:cNvPicPr>
            <a:picLocks noChangeAspect="1"/>
          </p:cNvPicPr>
          <p:nvPr/>
        </p:nvPicPr>
        <p:blipFill>
          <a:blip r:embed="rId12"/>
          <a:stretch>
            <a:fillRect/>
          </a:stretch>
        </p:blipFill>
        <p:spPr>
          <a:xfrm>
            <a:off x="6410655" y="2762380"/>
            <a:ext cx="957848" cy="999125"/>
          </a:xfrm>
          <a:prstGeom prst="ellipse">
            <a:avLst/>
          </a:prstGeom>
        </p:spPr>
      </p:pic>
      <p:pic>
        <p:nvPicPr>
          <p:cNvPr id="36" name="Picture 35">
            <a:extLst>
              <a:ext uri="{FF2B5EF4-FFF2-40B4-BE49-F238E27FC236}">
                <a16:creationId xmlns:a16="http://schemas.microsoft.com/office/drawing/2014/main" id="{D2EF8C8F-98AE-0642-3932-24B8D0AB2839}"/>
              </a:ext>
            </a:extLst>
          </p:cNvPr>
          <p:cNvPicPr>
            <a:picLocks noChangeAspect="1"/>
          </p:cNvPicPr>
          <p:nvPr/>
        </p:nvPicPr>
        <p:blipFill>
          <a:blip r:embed="rId13"/>
          <a:stretch>
            <a:fillRect/>
          </a:stretch>
        </p:blipFill>
        <p:spPr>
          <a:xfrm>
            <a:off x="6428979" y="4684004"/>
            <a:ext cx="1042147" cy="1059255"/>
          </a:xfrm>
          <a:prstGeom prst="ellipse">
            <a:avLst/>
          </a:prstGeom>
        </p:spPr>
      </p:pic>
    </p:spTree>
    <p:extLst>
      <p:ext uri="{BB962C8B-B14F-4D97-AF65-F5344CB8AC3E}">
        <p14:creationId xmlns:p14="http://schemas.microsoft.com/office/powerpoint/2010/main" val="17994547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invertebrate&#10;&#10;Description automatically generated">
            <a:extLst>
              <a:ext uri="{FF2B5EF4-FFF2-40B4-BE49-F238E27FC236}">
                <a16:creationId xmlns:a16="http://schemas.microsoft.com/office/drawing/2014/main" id="{9811BBF0-570A-BD65-0FAC-AF9B98315EA8}"/>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572347" y="419598"/>
            <a:ext cx="6599978" cy="1065278"/>
          </a:xfrm>
          <a:prstGeom prst="round1Rect">
            <a:avLst>
              <a:gd name="adj" fmla="val 50000"/>
            </a:avLst>
          </a:prstGeom>
          <a:noFill/>
        </p:spPr>
      </p:pic>
      <p:sp>
        <p:nvSpPr>
          <p:cNvPr id="7" name="TextBox 6">
            <a:extLst>
              <a:ext uri="{FF2B5EF4-FFF2-40B4-BE49-F238E27FC236}">
                <a16:creationId xmlns:a16="http://schemas.microsoft.com/office/drawing/2014/main" id="{3D2AADCF-0072-EF8C-3032-F6EFE8F3C4FE}"/>
              </a:ext>
            </a:extLst>
          </p:cNvPr>
          <p:cNvSpPr txBox="1"/>
          <p:nvPr/>
        </p:nvSpPr>
        <p:spPr>
          <a:xfrm>
            <a:off x="769023" y="459367"/>
            <a:ext cx="4379580" cy="467051"/>
          </a:xfrm>
          <a:prstGeom prst="rect">
            <a:avLst/>
          </a:prstGeom>
          <a:noFill/>
        </p:spPr>
        <p:txBody>
          <a:bodyPr wrap="square" rtlCol="0">
            <a:spAutoFit/>
          </a:bodyPr>
          <a:lstStyle/>
          <a:p>
            <a:pPr>
              <a:lnSpc>
                <a:spcPct val="110000"/>
              </a:lnSpc>
            </a:pPr>
            <a:r>
              <a:rPr lang="en-GB" sz="2400" b="1">
                <a:solidFill>
                  <a:schemeClr val="bg1"/>
                </a:solidFill>
                <a:latin typeface="Arial" panose="020B0604020202020204" pitchFamily="34" charset="0"/>
                <a:cs typeface="Arial" panose="020B0604020202020204" pitchFamily="34" charset="0"/>
              </a:rPr>
              <a:t>Find Matchmaking </a:t>
            </a:r>
            <a:r>
              <a:rPr lang="en-GB" sz="2400" b="1">
                <a:solidFill>
                  <a:schemeClr val="bg1"/>
                </a:solidFill>
                <a:effectLst/>
                <a:latin typeface="Arial" panose="020B0604020202020204" pitchFamily="34" charset="0"/>
                <a:cs typeface="Arial" panose="020B0604020202020204" pitchFamily="34" charset="0"/>
              </a:rPr>
              <a:t>Catalysts </a:t>
            </a:r>
            <a:endParaRPr lang="en-US" sz="2400" b="1">
              <a:solidFill>
                <a:schemeClr val="bg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E413FBF3-97FD-8519-4C0A-BA85AE31FD4A}"/>
              </a:ext>
            </a:extLst>
          </p:cNvPr>
          <p:cNvSpPr txBox="1"/>
          <p:nvPr/>
        </p:nvSpPr>
        <p:spPr>
          <a:xfrm>
            <a:off x="4541907" y="636379"/>
            <a:ext cx="4379580" cy="748154"/>
          </a:xfrm>
          <a:prstGeom prst="rect">
            <a:avLst/>
          </a:prstGeom>
          <a:noFill/>
        </p:spPr>
        <p:txBody>
          <a:bodyPr wrap="square" lIns="91440" tIns="45720" rIns="91440" bIns="45720" rtlCol="0" anchor="t">
            <a:spAutoFit/>
          </a:bodyPr>
          <a:lstStyle/>
          <a:p>
            <a:pPr>
              <a:lnSpc>
                <a:spcPct val="110000"/>
              </a:lnSpc>
            </a:pPr>
            <a:r>
              <a:rPr lang="en-GB" sz="4200" b="1">
                <a:solidFill>
                  <a:schemeClr val="bg1"/>
                </a:solidFill>
                <a:latin typeface="Arial"/>
                <a:cs typeface="Arial"/>
              </a:rPr>
              <a:t>to join</a:t>
            </a:r>
            <a:endParaRPr lang="en-US" sz="4200" b="1">
              <a:solidFill>
                <a:schemeClr val="bg1"/>
              </a:solidFill>
              <a:latin typeface="Arial" panose="020B0604020202020204" pitchFamily="34" charset="0"/>
              <a:cs typeface="Arial" panose="020B0604020202020204" pitchFamily="34" charset="0"/>
            </a:endParaRPr>
          </a:p>
        </p:txBody>
      </p:sp>
      <p:pic>
        <p:nvPicPr>
          <p:cNvPr id="11" name="Picture 10" descr="A screenshot of a mobile device&#10;&#10;Description automatically generated">
            <a:extLst>
              <a:ext uri="{FF2B5EF4-FFF2-40B4-BE49-F238E27FC236}">
                <a16:creationId xmlns:a16="http://schemas.microsoft.com/office/drawing/2014/main" id="{15B067F5-F8EE-6B58-482E-393EBC409901}"/>
              </a:ext>
            </a:extLst>
          </p:cNvPr>
          <p:cNvPicPr>
            <a:picLocks noChangeAspect="1"/>
          </p:cNvPicPr>
          <p:nvPr/>
        </p:nvPicPr>
        <p:blipFill>
          <a:blip r:embed="rId4"/>
          <a:stretch>
            <a:fillRect/>
          </a:stretch>
        </p:blipFill>
        <p:spPr>
          <a:xfrm>
            <a:off x="264423" y="2367896"/>
            <a:ext cx="9003252" cy="3663719"/>
          </a:xfrm>
          <a:prstGeom prst="rect">
            <a:avLst/>
          </a:prstGeom>
        </p:spPr>
      </p:pic>
      <p:pic>
        <p:nvPicPr>
          <p:cNvPr id="19" name="Picture 18" descr="A screenshot of a phone&#10;&#10;Description automatically generated">
            <a:extLst>
              <a:ext uri="{FF2B5EF4-FFF2-40B4-BE49-F238E27FC236}">
                <a16:creationId xmlns:a16="http://schemas.microsoft.com/office/drawing/2014/main" id="{C594AE50-79A9-6AFF-EE52-19749051808C}"/>
              </a:ext>
            </a:extLst>
          </p:cNvPr>
          <p:cNvPicPr>
            <a:picLocks noChangeAspect="1"/>
          </p:cNvPicPr>
          <p:nvPr/>
        </p:nvPicPr>
        <p:blipFill rotWithShape="1">
          <a:blip r:embed="rId5"/>
          <a:srcRect b="3453"/>
          <a:stretch/>
        </p:blipFill>
        <p:spPr>
          <a:xfrm>
            <a:off x="9365695" y="2367896"/>
            <a:ext cx="2826305" cy="3663719"/>
          </a:xfrm>
          <a:prstGeom prst="rect">
            <a:avLst/>
          </a:prstGeom>
        </p:spPr>
      </p:pic>
      <p:pic>
        <p:nvPicPr>
          <p:cNvPr id="3" name="Picture 2">
            <a:extLst>
              <a:ext uri="{FF2B5EF4-FFF2-40B4-BE49-F238E27FC236}">
                <a16:creationId xmlns:a16="http://schemas.microsoft.com/office/drawing/2014/main" id="{43A1D29A-6650-89EC-0718-9D408B4110E4}"/>
              </a:ext>
            </a:extLst>
          </p:cNvPr>
          <p:cNvPicPr>
            <a:picLocks noChangeAspect="1"/>
          </p:cNvPicPr>
          <p:nvPr/>
        </p:nvPicPr>
        <p:blipFill>
          <a:blip r:embed="rId6"/>
          <a:stretch>
            <a:fillRect/>
          </a:stretch>
        </p:blipFill>
        <p:spPr>
          <a:xfrm>
            <a:off x="7612334" y="736467"/>
            <a:ext cx="3200400" cy="1320800"/>
          </a:xfrm>
          <a:prstGeom prst="rect">
            <a:avLst/>
          </a:prstGeom>
        </p:spPr>
      </p:pic>
      <p:sp>
        <p:nvSpPr>
          <p:cNvPr id="4" name="Oval 3">
            <a:extLst>
              <a:ext uri="{FF2B5EF4-FFF2-40B4-BE49-F238E27FC236}">
                <a16:creationId xmlns:a16="http://schemas.microsoft.com/office/drawing/2014/main" id="{B7119D80-CE3B-9F80-47C1-67CDFC639BF7}"/>
              </a:ext>
            </a:extLst>
          </p:cNvPr>
          <p:cNvSpPr/>
          <p:nvPr/>
        </p:nvSpPr>
        <p:spPr>
          <a:xfrm>
            <a:off x="7484843" y="1203517"/>
            <a:ext cx="3457575" cy="445183"/>
          </a:xfrm>
          <a:prstGeom prst="ellipse">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746BF31-E1FB-0408-DF00-33AED8FB3E79}"/>
              </a:ext>
            </a:extLst>
          </p:cNvPr>
          <p:cNvSpPr txBox="1"/>
          <p:nvPr/>
        </p:nvSpPr>
        <p:spPr>
          <a:xfrm>
            <a:off x="572347" y="1653984"/>
            <a:ext cx="6093618" cy="369332"/>
          </a:xfrm>
          <a:prstGeom prst="rect">
            <a:avLst/>
          </a:prstGeom>
          <a:noFill/>
        </p:spPr>
        <p:txBody>
          <a:bodyPr wrap="square">
            <a:spAutoFit/>
          </a:bodyPr>
          <a:lstStyle/>
          <a:p>
            <a:r>
              <a:rPr lang="en-US"/>
              <a:t>https://</a:t>
            </a:r>
            <a:r>
              <a:rPr lang="en-US" err="1"/>
              <a:t>www.tmforum.org</a:t>
            </a:r>
            <a:r>
              <a:rPr lang="en-US"/>
              <a:t>/catalysts/projects</a:t>
            </a:r>
          </a:p>
        </p:txBody>
      </p:sp>
    </p:spTree>
    <p:extLst>
      <p:ext uri="{BB962C8B-B14F-4D97-AF65-F5344CB8AC3E}">
        <p14:creationId xmlns:p14="http://schemas.microsoft.com/office/powerpoint/2010/main" val="16933815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79DEF009-7E30-D807-F079-14F1A083871F}"/>
              </a:ext>
            </a:extLst>
          </p:cNvPr>
          <p:cNvGrpSpPr/>
          <p:nvPr/>
        </p:nvGrpSpPr>
        <p:grpSpPr>
          <a:xfrm>
            <a:off x="4279043" y="1631558"/>
            <a:ext cx="3541720" cy="4986956"/>
            <a:chOff x="2553252" y="1761721"/>
            <a:chExt cx="3541720" cy="4963930"/>
          </a:xfrm>
        </p:grpSpPr>
        <p:sp>
          <p:nvSpPr>
            <p:cNvPr id="9" name="Round Diagonal Corner of Rectangle 6">
              <a:extLst>
                <a:ext uri="{FF2B5EF4-FFF2-40B4-BE49-F238E27FC236}">
                  <a16:creationId xmlns:a16="http://schemas.microsoft.com/office/drawing/2014/main" id="{FF950634-25BA-83AA-5C0F-EFFCDD77F6B8}"/>
                </a:ext>
              </a:extLst>
            </p:cNvPr>
            <p:cNvSpPr/>
            <p:nvPr/>
          </p:nvSpPr>
          <p:spPr>
            <a:xfrm>
              <a:off x="2553252" y="1761721"/>
              <a:ext cx="3541720" cy="4514240"/>
            </a:xfrm>
            <a:prstGeom prst="round2DiagRect">
              <a:avLst>
                <a:gd name="adj1" fmla="val 0"/>
                <a:gd name="adj2" fmla="val 14761"/>
              </a:avLst>
            </a:prstGeom>
            <a:solidFill>
              <a:schemeClr val="accent1"/>
            </a:solidFill>
            <a:ln w="571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Arial"/>
                <a:ea typeface="+mn-ea"/>
                <a:cs typeface="+mn-cs"/>
              </a:endParaRPr>
            </a:p>
          </p:txBody>
        </p:sp>
        <p:sp>
          <p:nvSpPr>
            <p:cNvPr id="10" name="Content Placeholder 1">
              <a:extLst>
                <a:ext uri="{FF2B5EF4-FFF2-40B4-BE49-F238E27FC236}">
                  <a16:creationId xmlns:a16="http://schemas.microsoft.com/office/drawing/2014/main" id="{91375542-E1C2-C1E0-3620-F1D641183FD1}"/>
                </a:ext>
              </a:extLst>
            </p:cNvPr>
            <p:cNvSpPr txBox="1">
              <a:spLocks/>
            </p:cNvSpPr>
            <p:nvPr/>
          </p:nvSpPr>
          <p:spPr>
            <a:xfrm>
              <a:off x="2639420" y="1929165"/>
              <a:ext cx="3347658" cy="4796486"/>
            </a:xfrm>
            <a:prstGeom prst="rect">
              <a:avLst/>
            </a:prstGeom>
          </p:spPr>
          <p:txBody>
            <a:bodyPr lIns="91440" tIns="45720" rIns="91440" bIns="45720" anchor="t">
              <a:norm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i-FI" sz="1600">
                  <a:solidFill>
                    <a:schemeClr val="bg1"/>
                  </a:solidFill>
                </a:rPr>
                <a:t>Data &amp; AI, </a:t>
              </a:r>
              <a:r>
                <a:rPr lang="en-GB" sz="1600">
                  <a:solidFill>
                    <a:schemeClr val="bg1"/>
                  </a:solidFill>
                </a:rPr>
                <a:t>Sustainability</a:t>
              </a:r>
            </a:p>
            <a:p>
              <a:pPr lvl="1"/>
              <a:r>
                <a:rPr lang="en-GB" sz="1400">
                  <a:solidFill>
                    <a:schemeClr val="bg1"/>
                  </a:solidFill>
                </a:rPr>
                <a:t>AIGC, LLM</a:t>
              </a:r>
            </a:p>
            <a:p>
              <a:pPr lvl="1"/>
              <a:r>
                <a:rPr lang="en-GB" sz="1400">
                  <a:solidFill>
                    <a:schemeClr val="bg1"/>
                  </a:solidFill>
                  <a:cs typeface="Arial"/>
                </a:rPr>
                <a:t>Data driven automation</a:t>
              </a:r>
            </a:p>
            <a:p>
              <a:pPr lvl="1"/>
              <a:r>
                <a:rPr lang="en-GB" sz="1400">
                  <a:solidFill>
                    <a:schemeClr val="bg1"/>
                  </a:solidFill>
                  <a:cs typeface="Arial"/>
                </a:rPr>
                <a:t>Customer centricity</a:t>
              </a:r>
            </a:p>
            <a:p>
              <a:pPr lvl="1"/>
              <a:r>
                <a:rPr lang="en-GB" sz="1400">
                  <a:solidFill>
                    <a:schemeClr val="bg1"/>
                  </a:solidFill>
                </a:rPr>
                <a:t>AI-IoT</a:t>
              </a:r>
              <a:r>
                <a:rPr lang="en-US" altLang="zh-CN" sz="1400">
                  <a:solidFill>
                    <a:schemeClr val="bg1"/>
                  </a:solidFill>
                </a:rPr>
                <a:t>/edge</a:t>
              </a:r>
              <a:endParaRPr lang="en-US" altLang="zh-CN" sz="1400">
                <a:solidFill>
                  <a:schemeClr val="bg1"/>
                </a:solidFill>
                <a:cs typeface="Arial"/>
              </a:endParaRPr>
            </a:p>
            <a:p>
              <a:pPr lvl="1"/>
              <a:r>
                <a:rPr lang="en-GB" sz="1400">
                  <a:solidFill>
                    <a:schemeClr val="bg1"/>
                  </a:solidFill>
                </a:rPr>
                <a:t>Distributed ledger technology</a:t>
              </a:r>
            </a:p>
            <a:p>
              <a:pPr lvl="1"/>
              <a:r>
                <a:rPr lang="en-GB" sz="1400">
                  <a:solidFill>
                    <a:schemeClr val="bg1"/>
                  </a:solidFill>
                </a:rPr>
                <a:t>Talent</a:t>
              </a:r>
              <a:r>
                <a:rPr lang="fi-FI" sz="1400">
                  <a:solidFill>
                    <a:schemeClr val="bg1"/>
                  </a:solidFill>
                </a:rPr>
                <a:t>,</a:t>
              </a:r>
              <a:r>
                <a:rPr lang="en-US" sz="1400">
                  <a:solidFill>
                    <a:schemeClr val="bg1"/>
                  </a:solidFill>
                </a:rPr>
                <a:t> </a:t>
              </a:r>
              <a:r>
                <a:rPr lang="en-US" altLang="zh-CN" sz="1400">
                  <a:solidFill>
                    <a:schemeClr val="bg1"/>
                  </a:solidFill>
                </a:rPr>
                <a:t>culture organizational transformation</a:t>
              </a:r>
              <a:endParaRPr lang="en-GB" sz="1400">
                <a:solidFill>
                  <a:schemeClr val="bg1"/>
                </a:solidFill>
                <a:cs typeface="Arial"/>
              </a:endParaRPr>
            </a:p>
            <a:p>
              <a:pPr lvl="1"/>
              <a:endParaRPr lang="en-GB" sz="2000">
                <a:solidFill>
                  <a:schemeClr val="bg1"/>
                </a:solidFill>
              </a:endParaRPr>
            </a:p>
            <a:p>
              <a:endParaRPr lang="en-GB" sz="2000">
                <a:solidFill>
                  <a:schemeClr val="bg1"/>
                </a:solidFill>
                <a:cs typeface="Arial"/>
              </a:endParaRPr>
            </a:p>
          </p:txBody>
        </p:sp>
      </p:grpSp>
      <p:grpSp>
        <p:nvGrpSpPr>
          <p:cNvPr id="16" name="Group 15">
            <a:extLst>
              <a:ext uri="{FF2B5EF4-FFF2-40B4-BE49-F238E27FC236}">
                <a16:creationId xmlns:a16="http://schemas.microsoft.com/office/drawing/2014/main" id="{7B50CD43-BA7C-DF0C-0C69-13A598B281C7}"/>
              </a:ext>
            </a:extLst>
          </p:cNvPr>
          <p:cNvGrpSpPr/>
          <p:nvPr/>
        </p:nvGrpSpPr>
        <p:grpSpPr>
          <a:xfrm>
            <a:off x="8075202" y="1268745"/>
            <a:ext cx="3819224" cy="4876073"/>
            <a:chOff x="6135229" y="1539154"/>
            <a:chExt cx="4766284" cy="2290302"/>
          </a:xfrm>
        </p:grpSpPr>
        <p:sp>
          <p:nvSpPr>
            <p:cNvPr id="2" name="Round Diagonal Corner of Rectangle 1">
              <a:extLst>
                <a:ext uri="{FF2B5EF4-FFF2-40B4-BE49-F238E27FC236}">
                  <a16:creationId xmlns:a16="http://schemas.microsoft.com/office/drawing/2014/main" id="{13D0AD6F-F18C-2C45-39AB-F8754CC7B621}"/>
                </a:ext>
              </a:extLst>
            </p:cNvPr>
            <p:cNvSpPr/>
            <p:nvPr/>
          </p:nvSpPr>
          <p:spPr>
            <a:xfrm>
              <a:off x="6146886" y="1707336"/>
              <a:ext cx="4754627" cy="2122120"/>
            </a:xfrm>
            <a:prstGeom prst="round2DiagRect">
              <a:avLst>
                <a:gd name="adj1" fmla="val 0"/>
                <a:gd name="adj2" fmla="val 26349"/>
              </a:avLst>
            </a:prstGeom>
            <a:solidFill>
              <a:schemeClr val="accent1"/>
            </a:solidFill>
            <a:ln w="571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5452450E-FA0C-CC65-A0C9-866517A13D80}"/>
                </a:ext>
              </a:extLst>
            </p:cNvPr>
            <p:cNvSpPr txBox="1"/>
            <p:nvPr/>
          </p:nvSpPr>
          <p:spPr>
            <a:xfrm>
              <a:off x="6135229" y="1539154"/>
              <a:ext cx="4760813" cy="1818606"/>
            </a:xfrm>
            <a:prstGeom prst="rect">
              <a:avLst/>
            </a:prstGeom>
            <a:noFill/>
          </p:spPr>
          <p:txBody>
            <a:bodyPr wrap="square" lIns="91440" tIns="45720" rIns="91440" bIns="45720" rtlCol="0" anchor="t">
              <a:spAutoFit/>
            </a:bodyPr>
            <a:lstStyle/>
            <a:p>
              <a:pPr marL="171450" lvl="1">
                <a:lnSpc>
                  <a:spcPct val="90000"/>
                </a:lnSpc>
                <a:spcAft>
                  <a:spcPts val="1200"/>
                </a:spcAft>
              </a:pPr>
              <a:br>
                <a:rPr lang="en-GB" sz="1300"/>
              </a:br>
              <a:endParaRPr lang="en-GB" sz="1300">
                <a:solidFill>
                  <a:schemeClr val="bg1"/>
                </a:solidFill>
              </a:endParaRPr>
            </a:p>
            <a:p>
              <a:pPr lvl="1" indent="-285750">
                <a:lnSpc>
                  <a:spcPct val="90000"/>
                </a:lnSpc>
                <a:spcAft>
                  <a:spcPts val="1200"/>
                </a:spcAft>
                <a:buBlip>
                  <a:blip r:embed="rId3"/>
                </a:buBlip>
              </a:pPr>
              <a:r>
                <a:rPr lang="en-GB" sz="1600">
                  <a:solidFill>
                    <a:schemeClr val="bg1"/>
                  </a:solidFill>
                  <a:cs typeface="Arial"/>
                </a:rPr>
                <a:t>Autonomous network and Operations </a:t>
              </a:r>
            </a:p>
            <a:p>
              <a:pPr lvl="2" indent="-285750">
                <a:lnSpc>
                  <a:spcPct val="90000"/>
                </a:lnSpc>
                <a:spcAft>
                  <a:spcPts val="1200"/>
                </a:spcAft>
                <a:buBlip>
                  <a:blip r:embed="rId3"/>
                </a:buBlip>
              </a:pPr>
              <a:r>
                <a:rPr lang="en-GB" sz="1400">
                  <a:solidFill>
                    <a:schemeClr val="bg1"/>
                  </a:solidFill>
                </a:rPr>
                <a:t>Autonomous Networks</a:t>
              </a:r>
              <a:endParaRPr lang="en-GB" sz="1400">
                <a:solidFill>
                  <a:schemeClr val="bg1"/>
                </a:solidFill>
                <a:cs typeface="Arial"/>
              </a:endParaRPr>
            </a:p>
            <a:p>
              <a:pPr lvl="2" indent="-285750">
                <a:lnSpc>
                  <a:spcPct val="90000"/>
                </a:lnSpc>
                <a:spcAft>
                  <a:spcPts val="1200"/>
                </a:spcAft>
                <a:buBlip>
                  <a:blip r:embed="rId3"/>
                </a:buBlip>
              </a:pPr>
              <a:r>
                <a:rPr lang="en-GB" sz="1400">
                  <a:solidFill>
                    <a:schemeClr val="bg1"/>
                  </a:solidFill>
                </a:rPr>
                <a:t>Closed-loop automation</a:t>
              </a:r>
              <a:endParaRPr lang="en-GB" sz="1400">
                <a:solidFill>
                  <a:schemeClr val="bg1"/>
                </a:solidFill>
                <a:cs typeface="Arial"/>
              </a:endParaRPr>
            </a:p>
            <a:p>
              <a:pPr lvl="2" indent="-285750">
                <a:lnSpc>
                  <a:spcPct val="90000"/>
                </a:lnSpc>
                <a:spcAft>
                  <a:spcPts val="1200"/>
                </a:spcAft>
                <a:buBlip>
                  <a:blip r:embed="rId3"/>
                </a:buBlip>
              </a:pPr>
              <a:r>
                <a:rPr lang="en-GB" sz="1400">
                  <a:solidFill>
                    <a:schemeClr val="bg1"/>
                  </a:solidFill>
                </a:rPr>
                <a:t>Zero touch</a:t>
              </a:r>
              <a:endParaRPr lang="en-GB" sz="1400">
                <a:solidFill>
                  <a:schemeClr val="bg1"/>
                </a:solidFill>
                <a:cs typeface="Arial"/>
              </a:endParaRPr>
            </a:p>
            <a:p>
              <a:pPr lvl="2" indent="-285750">
                <a:lnSpc>
                  <a:spcPct val="90000"/>
                </a:lnSpc>
                <a:spcAft>
                  <a:spcPts val="1200"/>
                </a:spcAft>
                <a:buBlip>
                  <a:blip r:embed="rId3"/>
                </a:buBlip>
              </a:pPr>
              <a:r>
                <a:rPr lang="en-GB" sz="1400">
                  <a:solidFill>
                    <a:schemeClr val="bg1"/>
                  </a:solidFill>
                </a:rPr>
                <a:t>Autonomous operation for 5G-Advanced</a:t>
              </a:r>
            </a:p>
            <a:p>
              <a:pPr lvl="2" indent="-285750">
                <a:lnSpc>
                  <a:spcPct val="90000"/>
                </a:lnSpc>
                <a:spcAft>
                  <a:spcPts val="1200"/>
                </a:spcAft>
                <a:buBlip>
                  <a:blip r:embed="rId3"/>
                </a:buBlip>
              </a:pPr>
              <a:r>
                <a:rPr lang="en-GB" sz="1400">
                  <a:solidFill>
                    <a:schemeClr val="bg1"/>
                  </a:solidFill>
                </a:rPr>
                <a:t>Satellite communications, 5G over satellite</a:t>
              </a:r>
            </a:p>
            <a:p>
              <a:pPr lvl="2" indent="-285750">
                <a:lnSpc>
                  <a:spcPct val="90000"/>
                </a:lnSpc>
                <a:spcAft>
                  <a:spcPts val="1200"/>
                </a:spcAft>
                <a:buBlip>
                  <a:blip r:embed="rId3"/>
                </a:buBlip>
              </a:pPr>
              <a:r>
                <a:rPr lang="en-GB" sz="1400">
                  <a:solidFill>
                    <a:schemeClr val="bg1"/>
                  </a:solidFill>
                </a:rPr>
                <a:t>Computer force network</a:t>
              </a:r>
            </a:p>
            <a:p>
              <a:pPr marL="628650" lvl="2">
                <a:lnSpc>
                  <a:spcPct val="90000"/>
                </a:lnSpc>
                <a:spcAft>
                  <a:spcPts val="1200"/>
                </a:spcAft>
              </a:pPr>
              <a:endParaRPr lang="en-GB" sz="1400">
                <a:solidFill>
                  <a:schemeClr val="bg1"/>
                </a:solidFill>
              </a:endParaRPr>
            </a:p>
          </p:txBody>
        </p:sp>
      </p:grpSp>
      <p:pic>
        <p:nvPicPr>
          <p:cNvPr id="17" name="Picture 16" descr="A picture containing invertebrate&#10;&#10;Description automatically generated">
            <a:extLst>
              <a:ext uri="{FF2B5EF4-FFF2-40B4-BE49-F238E27FC236}">
                <a16:creationId xmlns:a16="http://schemas.microsoft.com/office/drawing/2014/main" id="{9811BBF0-570A-BD65-0FAC-AF9B98315EA8}"/>
              </a:ext>
            </a:extLst>
          </p:cNvPr>
          <p:cNvPicPr>
            <a:picLocks noChangeAspect="1"/>
          </p:cNvPicPr>
          <p:nvPr/>
        </p:nvPicPr>
        <p:blipFill rotWithShape="1">
          <a:blip r:embed="rId4">
            <a:extLst>
              <a:ext uri="{28A0092B-C50C-407E-A947-70E740481C1C}">
                <a14:useLocalDpi xmlns:a14="http://schemas.microsoft.com/office/drawing/2010/main" val="0"/>
              </a:ext>
            </a:extLst>
          </a:blip>
          <a:srcRect l="18257" t="48186" r="18257" b="37889"/>
          <a:stretch/>
        </p:blipFill>
        <p:spPr>
          <a:xfrm>
            <a:off x="572347" y="419598"/>
            <a:ext cx="4809550" cy="1065278"/>
          </a:xfrm>
          <a:prstGeom prst="round1Rect">
            <a:avLst>
              <a:gd name="adj" fmla="val 50000"/>
            </a:avLst>
          </a:prstGeom>
          <a:noFill/>
        </p:spPr>
      </p:pic>
      <p:sp>
        <p:nvSpPr>
          <p:cNvPr id="7" name="TextBox 6">
            <a:extLst>
              <a:ext uri="{FF2B5EF4-FFF2-40B4-BE49-F238E27FC236}">
                <a16:creationId xmlns:a16="http://schemas.microsoft.com/office/drawing/2014/main" id="{3D2AADCF-0072-EF8C-3032-F6EFE8F3C4FE}"/>
              </a:ext>
            </a:extLst>
          </p:cNvPr>
          <p:cNvSpPr txBox="1"/>
          <p:nvPr/>
        </p:nvSpPr>
        <p:spPr>
          <a:xfrm>
            <a:off x="769023" y="459367"/>
            <a:ext cx="2178418" cy="467051"/>
          </a:xfrm>
          <a:prstGeom prst="rect">
            <a:avLst/>
          </a:prstGeom>
          <a:noFill/>
        </p:spPr>
        <p:txBody>
          <a:bodyPr wrap="square" rtlCol="0">
            <a:spAutoFit/>
          </a:bodyPr>
          <a:lstStyle/>
          <a:p>
            <a:pPr>
              <a:lnSpc>
                <a:spcPct val="110000"/>
              </a:lnSpc>
            </a:pPr>
            <a:r>
              <a:rPr lang="en-GB" sz="2400" b="1">
                <a:solidFill>
                  <a:schemeClr val="bg1"/>
                </a:solidFill>
                <a:latin typeface="Arial" panose="020B0604020202020204" pitchFamily="34" charset="0"/>
                <a:cs typeface="Arial" panose="020B0604020202020204" pitchFamily="34" charset="0"/>
              </a:rPr>
              <a:t>k</a:t>
            </a:r>
            <a:r>
              <a:rPr lang="en-GB" sz="2400" b="1">
                <a:solidFill>
                  <a:schemeClr val="bg1"/>
                </a:solidFill>
                <a:effectLst/>
                <a:latin typeface="Arial" panose="020B0604020202020204" pitchFamily="34" charset="0"/>
                <a:cs typeface="Arial" panose="020B0604020202020204" pitchFamily="34" charset="0"/>
              </a:rPr>
              <a:t>ey topics</a:t>
            </a:r>
            <a:endParaRPr lang="en-US" sz="2400" b="1">
              <a:solidFill>
                <a:schemeClr val="bg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E413FBF3-97FD-8519-4C0A-BA85AE31FD4A}"/>
              </a:ext>
            </a:extLst>
          </p:cNvPr>
          <p:cNvSpPr txBox="1"/>
          <p:nvPr/>
        </p:nvSpPr>
        <p:spPr>
          <a:xfrm>
            <a:off x="1715392" y="736467"/>
            <a:ext cx="4379580" cy="748154"/>
          </a:xfrm>
          <a:prstGeom prst="rect">
            <a:avLst/>
          </a:prstGeom>
          <a:noFill/>
        </p:spPr>
        <p:txBody>
          <a:bodyPr wrap="square" lIns="91440" tIns="45720" rIns="91440" bIns="45720" rtlCol="0" anchor="t">
            <a:spAutoFit/>
          </a:bodyPr>
          <a:lstStyle/>
          <a:p>
            <a:pPr>
              <a:lnSpc>
                <a:spcPct val="110000"/>
              </a:lnSpc>
            </a:pPr>
            <a:r>
              <a:rPr lang="en-GB" sz="4200" b="1">
                <a:solidFill>
                  <a:schemeClr val="bg1"/>
                </a:solidFill>
                <a:latin typeface="Arial"/>
                <a:cs typeface="Arial"/>
              </a:rPr>
              <a:t>for Catalysts</a:t>
            </a:r>
            <a:endParaRPr lang="en-US" sz="4200" b="1">
              <a:solidFill>
                <a:schemeClr val="bg1"/>
              </a:solidFill>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C6E3501A-4876-0904-622B-0F4754F1A6B6}"/>
              </a:ext>
            </a:extLst>
          </p:cNvPr>
          <p:cNvGrpSpPr/>
          <p:nvPr/>
        </p:nvGrpSpPr>
        <p:grpSpPr>
          <a:xfrm>
            <a:off x="292618" y="1633796"/>
            <a:ext cx="3722646" cy="4511022"/>
            <a:chOff x="5926240" y="4013513"/>
            <a:chExt cx="5116823" cy="2719732"/>
          </a:xfrm>
        </p:grpSpPr>
        <p:sp>
          <p:nvSpPr>
            <p:cNvPr id="5" name="Round Diagonal Corner of Rectangle 4">
              <a:extLst>
                <a:ext uri="{FF2B5EF4-FFF2-40B4-BE49-F238E27FC236}">
                  <a16:creationId xmlns:a16="http://schemas.microsoft.com/office/drawing/2014/main" id="{AD99824C-ADAB-C8F5-1678-FF82BA4E991C}"/>
                </a:ext>
              </a:extLst>
            </p:cNvPr>
            <p:cNvSpPr/>
            <p:nvPr/>
          </p:nvSpPr>
          <p:spPr>
            <a:xfrm>
              <a:off x="6094972" y="4013513"/>
              <a:ext cx="4948091" cy="2719732"/>
            </a:xfrm>
            <a:prstGeom prst="round2DiagRect">
              <a:avLst>
                <a:gd name="adj1" fmla="val 0"/>
                <a:gd name="adj2" fmla="val 37147"/>
              </a:avLst>
            </a:prstGeom>
            <a:solidFill>
              <a:schemeClr val="accent1"/>
            </a:solidFill>
            <a:ln w="571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lvl="1"/>
              <a:endParaRPr lang="en-GB" sz="1400">
                <a:solidFill>
                  <a:schemeClr val="bg1"/>
                </a:solidFill>
                <a:cs typeface="Arial"/>
              </a:endParaRPr>
            </a:p>
          </p:txBody>
        </p:sp>
        <p:sp>
          <p:nvSpPr>
            <p:cNvPr id="13" name="TextBox 12">
              <a:extLst>
                <a:ext uri="{FF2B5EF4-FFF2-40B4-BE49-F238E27FC236}">
                  <a16:creationId xmlns:a16="http://schemas.microsoft.com/office/drawing/2014/main" id="{461A9BDC-F15B-EB56-0D6B-77402C743ACC}"/>
                </a:ext>
              </a:extLst>
            </p:cNvPr>
            <p:cNvSpPr txBox="1"/>
            <p:nvPr/>
          </p:nvSpPr>
          <p:spPr>
            <a:xfrm>
              <a:off x="5926240" y="4208875"/>
              <a:ext cx="4760815" cy="2133951"/>
            </a:xfrm>
            <a:prstGeom prst="rect">
              <a:avLst/>
            </a:prstGeom>
            <a:noFill/>
          </p:spPr>
          <p:txBody>
            <a:bodyPr wrap="square" lIns="91440" tIns="45720" rIns="91440" bIns="45720" rtlCol="0" anchor="t">
              <a:spAutoFit/>
            </a:bodyPr>
            <a:lstStyle/>
            <a:p>
              <a:pPr lvl="1" indent="-285750">
                <a:lnSpc>
                  <a:spcPct val="90000"/>
                </a:lnSpc>
                <a:spcAft>
                  <a:spcPts val="1200"/>
                </a:spcAft>
                <a:buBlip>
                  <a:blip r:embed="rId3"/>
                </a:buBlip>
              </a:pPr>
              <a:r>
                <a:rPr lang="en-GB" sz="1600">
                  <a:solidFill>
                    <a:schemeClr val="bg1"/>
                  </a:solidFill>
                </a:rPr>
                <a:t>Composable IT &amp; ecosystem </a:t>
              </a:r>
            </a:p>
            <a:p>
              <a:pPr lvl="2" indent="-285750">
                <a:lnSpc>
                  <a:spcPct val="90000"/>
                </a:lnSpc>
                <a:spcAft>
                  <a:spcPts val="1200"/>
                </a:spcAft>
                <a:buBlip>
                  <a:blip r:embed="rId3"/>
                </a:buBlip>
              </a:pPr>
              <a:r>
                <a:rPr lang="en-GB" sz="1400">
                  <a:solidFill>
                    <a:schemeClr val="bg1"/>
                  </a:solidFill>
                </a:rPr>
                <a:t>ODA  transformation</a:t>
              </a:r>
            </a:p>
            <a:p>
              <a:pPr lvl="2" indent="-285750">
                <a:lnSpc>
                  <a:spcPct val="90000"/>
                </a:lnSpc>
                <a:spcAft>
                  <a:spcPts val="1200"/>
                </a:spcAft>
                <a:buBlip>
                  <a:blip r:embed="rId3"/>
                </a:buBlip>
              </a:pPr>
              <a:r>
                <a:rPr lang="en-GB" sz="1400">
                  <a:solidFill>
                    <a:schemeClr val="bg1"/>
                  </a:solidFill>
                  <a:cs typeface="Arial"/>
                </a:rPr>
                <a:t>ODA component implementation </a:t>
              </a:r>
            </a:p>
            <a:p>
              <a:pPr lvl="2" indent="-285750">
                <a:lnSpc>
                  <a:spcPct val="90000"/>
                </a:lnSpc>
                <a:spcAft>
                  <a:spcPts val="1200"/>
                </a:spcAft>
                <a:buBlip>
                  <a:blip r:embed="rId3"/>
                </a:buBlip>
              </a:pPr>
              <a:r>
                <a:rPr lang="en-GB" sz="1400">
                  <a:solidFill>
                    <a:schemeClr val="bg1"/>
                  </a:solidFill>
                </a:rPr>
                <a:t>API-based service operations</a:t>
              </a:r>
            </a:p>
            <a:p>
              <a:pPr lvl="2" indent="-285750">
                <a:lnSpc>
                  <a:spcPct val="90000"/>
                </a:lnSpc>
                <a:spcAft>
                  <a:spcPts val="1200"/>
                </a:spcAft>
                <a:buBlip>
                  <a:blip r:embed="rId3"/>
                </a:buBlip>
              </a:pPr>
              <a:r>
                <a:rPr lang="en-GB" sz="1400">
                  <a:solidFill>
                    <a:schemeClr val="bg1"/>
                  </a:solidFill>
                </a:rPr>
                <a:t>Plug &amp; play Architecture</a:t>
              </a:r>
            </a:p>
            <a:p>
              <a:pPr lvl="2" indent="-285750">
                <a:lnSpc>
                  <a:spcPct val="90000"/>
                </a:lnSpc>
                <a:spcAft>
                  <a:spcPts val="1200"/>
                </a:spcAft>
                <a:buBlip>
                  <a:blip r:embed="rId3"/>
                </a:buBlip>
              </a:pPr>
              <a:r>
                <a:rPr lang="en-GB" sz="1400">
                  <a:solidFill>
                    <a:schemeClr val="bg1"/>
                  </a:solidFill>
                </a:rPr>
                <a:t>Drone, VR, XR </a:t>
              </a:r>
            </a:p>
            <a:p>
              <a:pPr lvl="2" indent="-285750">
                <a:lnSpc>
                  <a:spcPct val="90000"/>
                </a:lnSpc>
                <a:spcAft>
                  <a:spcPts val="1200"/>
                </a:spcAft>
                <a:buBlip>
                  <a:blip r:embed="rId3"/>
                </a:buBlip>
              </a:pPr>
              <a:r>
                <a:rPr lang="en-GB" sz="1400">
                  <a:solidFill>
                    <a:schemeClr val="bg1"/>
                  </a:solidFill>
                </a:rPr>
                <a:t>EV requirements for telecoms </a:t>
              </a:r>
            </a:p>
            <a:p>
              <a:pPr lvl="2" indent="-285750">
                <a:lnSpc>
                  <a:spcPct val="90000"/>
                </a:lnSpc>
                <a:spcAft>
                  <a:spcPts val="1200"/>
                </a:spcAft>
                <a:buBlip>
                  <a:blip r:embed="rId3"/>
                </a:buBlip>
              </a:pPr>
              <a:r>
                <a:rPr lang="en-GB" sz="1400">
                  <a:solidFill>
                    <a:schemeClr val="bg1"/>
                  </a:solidFill>
                </a:rPr>
                <a:t>Smart verticals </a:t>
              </a:r>
              <a:br>
                <a:rPr lang="en-GB" sz="1400"/>
              </a:br>
              <a:endParaRPr lang="en-GB" sz="1400">
                <a:solidFill>
                  <a:schemeClr val="bg1"/>
                </a:solidFill>
              </a:endParaRPr>
            </a:p>
            <a:p>
              <a:pPr marL="171450" lvl="1">
                <a:lnSpc>
                  <a:spcPct val="90000"/>
                </a:lnSpc>
                <a:spcAft>
                  <a:spcPts val="1200"/>
                </a:spcAft>
              </a:pPr>
              <a:endParaRPr lang="en-US"/>
            </a:p>
          </p:txBody>
        </p:sp>
      </p:grpSp>
    </p:spTree>
    <p:extLst>
      <p:ext uri="{BB962C8B-B14F-4D97-AF65-F5344CB8AC3E}">
        <p14:creationId xmlns:p14="http://schemas.microsoft.com/office/powerpoint/2010/main" val="2159125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72DC34B-0849-DE3A-193D-16A832512C6C}"/>
              </a:ext>
            </a:extLst>
          </p:cNvPr>
          <p:cNvSpPr/>
          <p:nvPr/>
        </p:nvSpPr>
        <p:spPr>
          <a:xfrm>
            <a:off x="546265" y="2115671"/>
            <a:ext cx="11099470" cy="4392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pic>
        <p:nvPicPr>
          <p:cNvPr id="2" name="Picture 1" descr="A picture containing invertebrate&#10;&#10;Description automatically generated">
            <a:extLst>
              <a:ext uri="{FF2B5EF4-FFF2-40B4-BE49-F238E27FC236}">
                <a16:creationId xmlns:a16="http://schemas.microsoft.com/office/drawing/2014/main" id="{2DE9B2D3-345F-B64B-508A-D2F042CDDF57}"/>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546264" y="534391"/>
            <a:ext cx="5187561" cy="950026"/>
          </a:xfrm>
          <a:prstGeom prst="round1Rect">
            <a:avLst>
              <a:gd name="adj" fmla="val 50000"/>
            </a:avLst>
          </a:prstGeom>
          <a:noFill/>
        </p:spPr>
      </p:pic>
      <p:sp>
        <p:nvSpPr>
          <p:cNvPr id="3" name="TextBox 2">
            <a:extLst>
              <a:ext uri="{FF2B5EF4-FFF2-40B4-BE49-F238E27FC236}">
                <a16:creationId xmlns:a16="http://schemas.microsoft.com/office/drawing/2014/main" id="{616C7DE5-FC1E-6DEE-A6D5-8A12AFEFC8F6}"/>
              </a:ext>
            </a:extLst>
          </p:cNvPr>
          <p:cNvSpPr txBox="1"/>
          <p:nvPr/>
        </p:nvSpPr>
        <p:spPr>
          <a:xfrm>
            <a:off x="1295946" y="973544"/>
            <a:ext cx="2900351" cy="467051"/>
          </a:xfrm>
          <a:prstGeom prst="rect">
            <a:avLst/>
          </a:prstGeom>
          <a:noFill/>
        </p:spPr>
        <p:txBody>
          <a:bodyPr wrap="square" rtlCol="0">
            <a:spAutoFit/>
          </a:bodyPr>
          <a:lstStyle/>
          <a:p>
            <a:pPr>
              <a:lnSpc>
                <a:spcPct val="110000"/>
              </a:lnSpc>
            </a:pPr>
            <a:r>
              <a:rPr lang="en-GB" sz="2400" b="1">
                <a:solidFill>
                  <a:schemeClr val="bg1"/>
                </a:solidFill>
                <a:effectLst/>
                <a:latin typeface="Arial" panose="020B0604020202020204" pitchFamily="34" charset="0"/>
                <a:cs typeface="Arial" panose="020B0604020202020204" pitchFamily="34" charset="0"/>
              </a:rPr>
              <a:t>and milestones</a:t>
            </a:r>
            <a:endParaRPr lang="en-US" sz="2400" b="1">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59117F4-4B09-09DD-D789-06BAD3117DE7}"/>
              </a:ext>
            </a:extLst>
          </p:cNvPr>
          <p:cNvSpPr txBox="1"/>
          <p:nvPr/>
        </p:nvSpPr>
        <p:spPr>
          <a:xfrm>
            <a:off x="623011" y="445317"/>
            <a:ext cx="5336725" cy="779316"/>
          </a:xfrm>
          <a:prstGeom prst="rect">
            <a:avLst/>
          </a:prstGeom>
          <a:noFill/>
        </p:spPr>
        <p:txBody>
          <a:bodyPr wrap="square" rtlCol="0">
            <a:spAutoFit/>
          </a:bodyPr>
          <a:lstStyle/>
          <a:p>
            <a:pPr>
              <a:lnSpc>
                <a:spcPct val="110000"/>
              </a:lnSpc>
            </a:pPr>
            <a:r>
              <a:rPr lang="en-GB" sz="4400" b="1">
                <a:solidFill>
                  <a:schemeClr val="bg1"/>
                </a:solidFill>
                <a:effectLst/>
                <a:latin typeface="Arial" panose="020B0604020202020204" pitchFamily="34" charset="0"/>
                <a:cs typeface="Arial" panose="020B0604020202020204" pitchFamily="34" charset="0"/>
              </a:rPr>
              <a:t>timeline Asia 2024</a:t>
            </a:r>
            <a:endParaRPr lang="en-US" sz="4400" b="1">
              <a:solidFill>
                <a:schemeClr val="bg1"/>
              </a:solidFill>
              <a:latin typeface="Arial" panose="020B0604020202020204" pitchFamily="34" charset="0"/>
              <a:cs typeface="Arial" panose="020B0604020202020204" pitchFamily="34" charset="0"/>
            </a:endParaRPr>
          </a:p>
        </p:txBody>
      </p:sp>
      <p:cxnSp>
        <p:nvCxnSpPr>
          <p:cNvPr id="7" name="Straight Connector 6">
            <a:extLst>
              <a:ext uri="{FF2B5EF4-FFF2-40B4-BE49-F238E27FC236}">
                <a16:creationId xmlns:a16="http://schemas.microsoft.com/office/drawing/2014/main" id="{DD236555-0DB9-9EAA-6D18-E67317EA0611}"/>
              </a:ext>
            </a:extLst>
          </p:cNvPr>
          <p:cNvCxnSpPr/>
          <p:nvPr/>
        </p:nvCxnSpPr>
        <p:spPr>
          <a:xfrm flipV="1">
            <a:off x="546265"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F1C5C75-BFAF-A34E-F904-9035A9D9F68C}"/>
              </a:ext>
            </a:extLst>
          </p:cNvPr>
          <p:cNvCxnSpPr/>
          <p:nvPr/>
        </p:nvCxnSpPr>
        <p:spPr>
          <a:xfrm flipV="1">
            <a:off x="1779411"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0B5B814-45FC-C228-F4AA-088456092775}"/>
              </a:ext>
            </a:extLst>
          </p:cNvPr>
          <p:cNvCxnSpPr/>
          <p:nvPr/>
        </p:nvCxnSpPr>
        <p:spPr>
          <a:xfrm flipV="1">
            <a:off x="3012557"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741366B-A019-74AD-9921-CA2DEA2DBDEA}"/>
              </a:ext>
            </a:extLst>
          </p:cNvPr>
          <p:cNvCxnSpPr/>
          <p:nvPr/>
        </p:nvCxnSpPr>
        <p:spPr>
          <a:xfrm flipV="1">
            <a:off x="4245703"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A942A55-3AFC-A2D4-064E-7341800A293A}"/>
              </a:ext>
            </a:extLst>
          </p:cNvPr>
          <p:cNvCxnSpPr/>
          <p:nvPr/>
        </p:nvCxnSpPr>
        <p:spPr>
          <a:xfrm flipV="1">
            <a:off x="5478849"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A704BA7-6B73-01F8-D4F7-36DEA7AAA020}"/>
              </a:ext>
            </a:extLst>
          </p:cNvPr>
          <p:cNvCxnSpPr/>
          <p:nvPr/>
        </p:nvCxnSpPr>
        <p:spPr>
          <a:xfrm flipV="1">
            <a:off x="6711995"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A240EB5-A2B6-E291-4667-43811E413875}"/>
              </a:ext>
            </a:extLst>
          </p:cNvPr>
          <p:cNvCxnSpPr/>
          <p:nvPr/>
        </p:nvCxnSpPr>
        <p:spPr>
          <a:xfrm flipV="1">
            <a:off x="7945141"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19A69DB-531D-34C4-FE27-E53DDE30514B}"/>
              </a:ext>
            </a:extLst>
          </p:cNvPr>
          <p:cNvCxnSpPr/>
          <p:nvPr/>
        </p:nvCxnSpPr>
        <p:spPr>
          <a:xfrm flipV="1">
            <a:off x="9178287"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A45965A-6900-6C77-DB53-AE9C67A1C201}"/>
              </a:ext>
            </a:extLst>
          </p:cNvPr>
          <p:cNvCxnSpPr/>
          <p:nvPr/>
        </p:nvCxnSpPr>
        <p:spPr>
          <a:xfrm flipV="1">
            <a:off x="10411433"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8239ED-B975-850F-45C6-B2A2DC466856}"/>
              </a:ext>
            </a:extLst>
          </p:cNvPr>
          <p:cNvCxnSpPr/>
          <p:nvPr/>
        </p:nvCxnSpPr>
        <p:spPr>
          <a:xfrm flipV="1">
            <a:off x="11644575" y="2554941"/>
            <a:ext cx="0" cy="3759703"/>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168309E-198A-3882-D5DB-A6101011D5C2}"/>
              </a:ext>
            </a:extLst>
          </p:cNvPr>
          <p:cNvSpPr txBox="1"/>
          <p:nvPr/>
        </p:nvSpPr>
        <p:spPr>
          <a:xfrm>
            <a:off x="546264"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Mar 2024</a:t>
            </a:r>
            <a:endParaRPr lang="en-US" sz="1600" b="1">
              <a:solidFill>
                <a:schemeClr val="bg1"/>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20B1F54-3925-79B2-E2F5-58EA1F0A3636}"/>
              </a:ext>
            </a:extLst>
          </p:cNvPr>
          <p:cNvSpPr txBox="1"/>
          <p:nvPr/>
        </p:nvSpPr>
        <p:spPr>
          <a:xfrm>
            <a:off x="1778253"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APR</a:t>
            </a:r>
            <a:endParaRPr lang="en-US" sz="1600" b="1">
              <a:solidFill>
                <a:schemeClr val="bg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802921CD-0EBC-8161-94A4-9FE43166B5A8}"/>
              </a:ext>
            </a:extLst>
          </p:cNvPr>
          <p:cNvSpPr txBox="1"/>
          <p:nvPr/>
        </p:nvSpPr>
        <p:spPr>
          <a:xfrm>
            <a:off x="3010242"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MAY</a:t>
            </a:r>
            <a:endParaRPr lang="en-US" sz="1600" b="1">
              <a:solidFill>
                <a:schemeClr val="bg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1D04919-5A4F-577B-F79D-B13CA448E0C1}"/>
              </a:ext>
            </a:extLst>
          </p:cNvPr>
          <p:cNvSpPr txBox="1"/>
          <p:nvPr/>
        </p:nvSpPr>
        <p:spPr>
          <a:xfrm>
            <a:off x="4242231"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JUN</a:t>
            </a:r>
            <a:endParaRPr lang="en-US" sz="1600" b="1">
              <a:solidFill>
                <a:schemeClr val="bg1"/>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F40EA56A-63B8-222A-8144-4DAAD90DCFB0}"/>
              </a:ext>
            </a:extLst>
          </p:cNvPr>
          <p:cNvSpPr txBox="1"/>
          <p:nvPr/>
        </p:nvSpPr>
        <p:spPr>
          <a:xfrm>
            <a:off x="5474220"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JUL</a:t>
            </a:r>
            <a:endParaRPr lang="en-US" sz="1600" b="1">
              <a:solidFill>
                <a:schemeClr val="bg1"/>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AEB8C292-3D1B-DA8F-EBE2-1F7C23DBCFF1}"/>
              </a:ext>
            </a:extLst>
          </p:cNvPr>
          <p:cNvSpPr txBox="1"/>
          <p:nvPr/>
        </p:nvSpPr>
        <p:spPr>
          <a:xfrm>
            <a:off x="6706209"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AUG</a:t>
            </a:r>
            <a:endParaRPr lang="en-US" sz="1600" b="1">
              <a:solidFill>
                <a:schemeClr val="bg1"/>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511E5BB1-8024-B15E-C3B7-D3230C47406D}"/>
              </a:ext>
            </a:extLst>
          </p:cNvPr>
          <p:cNvSpPr txBox="1"/>
          <p:nvPr/>
        </p:nvSpPr>
        <p:spPr>
          <a:xfrm>
            <a:off x="7938198"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SEP</a:t>
            </a:r>
            <a:endParaRPr lang="en-US" sz="1600" b="1">
              <a:solidFill>
                <a:schemeClr val="bg1"/>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B203A0B9-1B94-335A-9DD3-91B16403E991}"/>
              </a:ext>
            </a:extLst>
          </p:cNvPr>
          <p:cNvSpPr txBox="1"/>
          <p:nvPr/>
        </p:nvSpPr>
        <p:spPr>
          <a:xfrm>
            <a:off x="9170187" y="2164234"/>
            <a:ext cx="1233145" cy="342145"/>
          </a:xfrm>
          <a:prstGeom prst="rect">
            <a:avLst/>
          </a:prstGeom>
          <a:noFill/>
        </p:spPr>
        <p:txBody>
          <a:bodyPr wrap="square" rtlCol="0">
            <a:spAutoFit/>
          </a:bodyPr>
          <a:lstStyle/>
          <a:p>
            <a:pPr algn="ctr">
              <a:lnSpc>
                <a:spcPct val="110000"/>
              </a:lnSpc>
            </a:pPr>
            <a:r>
              <a:rPr lang="en-GB" sz="1600" b="1">
                <a:solidFill>
                  <a:schemeClr val="bg1"/>
                </a:solidFill>
                <a:effectLst/>
                <a:latin typeface="Arial" panose="020B0604020202020204" pitchFamily="34" charset="0"/>
                <a:cs typeface="Arial" panose="020B0604020202020204" pitchFamily="34" charset="0"/>
              </a:rPr>
              <a:t>OCT</a:t>
            </a:r>
            <a:endParaRPr lang="en-US" sz="1600" b="1">
              <a:solidFill>
                <a:schemeClr val="bg1"/>
              </a:solidFill>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C463FECA-0861-215A-AC4E-B6C140ACE6C4}"/>
              </a:ext>
            </a:extLst>
          </p:cNvPr>
          <p:cNvSpPr txBox="1"/>
          <p:nvPr/>
        </p:nvSpPr>
        <p:spPr>
          <a:xfrm>
            <a:off x="10402176" y="2164234"/>
            <a:ext cx="1233145" cy="342145"/>
          </a:xfrm>
          <a:prstGeom prst="rect">
            <a:avLst/>
          </a:prstGeom>
          <a:noFill/>
        </p:spPr>
        <p:txBody>
          <a:bodyPr wrap="square" rtlCol="0">
            <a:spAutoFit/>
          </a:bodyPr>
          <a:lstStyle/>
          <a:p>
            <a:pPr algn="ctr">
              <a:lnSpc>
                <a:spcPct val="110000"/>
              </a:lnSpc>
            </a:pPr>
            <a:r>
              <a:rPr lang="en-GB" sz="1600" b="1">
                <a:solidFill>
                  <a:schemeClr val="accent2"/>
                </a:solidFill>
                <a:effectLst/>
                <a:latin typeface="Arial" panose="020B0604020202020204" pitchFamily="34" charset="0"/>
                <a:cs typeface="Arial" panose="020B0604020202020204" pitchFamily="34" charset="0"/>
              </a:rPr>
              <a:t>NOV 2024</a:t>
            </a:r>
            <a:endParaRPr lang="en-US" sz="1600" b="1">
              <a:solidFill>
                <a:schemeClr val="accent2"/>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258EC47C-57A3-564B-A201-954BB3642B8C}"/>
              </a:ext>
            </a:extLst>
          </p:cNvPr>
          <p:cNvSpPr txBox="1"/>
          <p:nvPr/>
        </p:nvSpPr>
        <p:spPr>
          <a:xfrm>
            <a:off x="5489352" y="2579778"/>
            <a:ext cx="1233146" cy="1501746"/>
          </a:xfrm>
          <a:prstGeom prst="rect">
            <a:avLst/>
          </a:prstGeom>
          <a:noFill/>
        </p:spPr>
        <p:txBody>
          <a:bodyPr wrap="square" numCol="1" rtlCol="0">
            <a:noAutofit/>
          </a:bodyPr>
          <a:lstStyle/>
          <a:p>
            <a:pPr algn="ctr">
              <a:spcAft>
                <a:spcPts val="1000"/>
              </a:spcAft>
              <a:buClr>
                <a:schemeClr val="accent4"/>
              </a:buClr>
            </a:pPr>
            <a:r>
              <a:rPr lang="en-GB" sz="900" b="1">
                <a:solidFill>
                  <a:srgbClr val="1E2A48"/>
                </a:solidFill>
                <a:effectLst/>
              </a:rPr>
              <a:t>July </a:t>
            </a:r>
            <a:r>
              <a:rPr lang="en-US" altLang="zh-CN" sz="900" b="1">
                <a:solidFill>
                  <a:srgbClr val="1E2A48"/>
                </a:solidFill>
                <a:effectLst/>
              </a:rPr>
              <a:t>19</a:t>
            </a:r>
            <a:r>
              <a:rPr lang="en-GB" sz="900" b="1">
                <a:solidFill>
                  <a:srgbClr val="1E2A48"/>
                </a:solidFill>
                <a:effectLst/>
              </a:rPr>
              <a:t> </a:t>
            </a:r>
            <a:br>
              <a:rPr lang="en-GB" sz="900" b="1">
                <a:solidFill>
                  <a:srgbClr val="1E2A48"/>
                </a:solidFill>
                <a:effectLst/>
              </a:rPr>
            </a:br>
            <a:r>
              <a:rPr lang="en-GB" sz="900">
                <a:solidFill>
                  <a:srgbClr val="1E2A48"/>
                </a:solidFill>
                <a:effectLst/>
              </a:rPr>
              <a:t>Call for</a:t>
            </a:r>
            <a:br>
              <a:rPr lang="en-GB" sz="900">
                <a:solidFill>
                  <a:srgbClr val="1E2A48"/>
                </a:solidFill>
                <a:effectLst/>
              </a:rPr>
            </a:br>
            <a:r>
              <a:rPr lang="en-GB" sz="900">
                <a:solidFill>
                  <a:srgbClr val="1E2A48"/>
                </a:solidFill>
                <a:effectLst/>
              </a:rPr>
              <a:t>Catalyst closes</a:t>
            </a:r>
          </a:p>
          <a:p>
            <a:pPr algn="ctr">
              <a:spcAft>
                <a:spcPts val="1000"/>
              </a:spcAft>
              <a:buClr>
                <a:schemeClr val="accent4"/>
              </a:buClr>
            </a:pPr>
            <a:r>
              <a:rPr lang="en-GB" sz="900">
                <a:solidFill>
                  <a:srgbClr val="1E2A48"/>
                </a:solidFill>
              </a:rPr>
              <a:t>Matchmaking continues</a:t>
            </a:r>
            <a:endParaRPr lang="en-GB" sz="900">
              <a:solidFill>
                <a:srgbClr val="1E2A48"/>
              </a:solidFill>
              <a:effectLst/>
            </a:endParaRPr>
          </a:p>
        </p:txBody>
      </p:sp>
      <p:sp>
        <p:nvSpPr>
          <p:cNvPr id="31" name="TextBox 30">
            <a:extLst>
              <a:ext uri="{FF2B5EF4-FFF2-40B4-BE49-F238E27FC236}">
                <a16:creationId xmlns:a16="http://schemas.microsoft.com/office/drawing/2014/main" id="{75588223-A077-E8B1-1617-75F66A0A5EF7}"/>
              </a:ext>
            </a:extLst>
          </p:cNvPr>
          <p:cNvSpPr txBox="1"/>
          <p:nvPr/>
        </p:nvSpPr>
        <p:spPr>
          <a:xfrm>
            <a:off x="6708702" y="2570793"/>
            <a:ext cx="1321019" cy="1635651"/>
          </a:xfrm>
          <a:prstGeom prst="rect">
            <a:avLst/>
          </a:prstGeom>
          <a:noFill/>
        </p:spPr>
        <p:txBody>
          <a:bodyPr wrap="square" numCol="1" rtlCol="0">
            <a:noAutofit/>
          </a:bodyPr>
          <a:lstStyle/>
          <a:p>
            <a:pPr algn="ctr">
              <a:spcAft>
                <a:spcPts val="1000"/>
              </a:spcAft>
              <a:buClr>
                <a:schemeClr val="accent4"/>
              </a:buClr>
            </a:pPr>
            <a:r>
              <a:rPr lang="en-GB" sz="900" b="1">
                <a:solidFill>
                  <a:srgbClr val="1E2A48"/>
                </a:solidFill>
                <a:effectLst/>
              </a:rPr>
              <a:t>Aug 16</a:t>
            </a:r>
            <a:br>
              <a:rPr lang="en-GB" sz="900" b="1">
                <a:solidFill>
                  <a:srgbClr val="1E2A48"/>
                </a:solidFill>
                <a:effectLst/>
              </a:rPr>
            </a:br>
            <a:r>
              <a:rPr lang="en-GB" sz="900">
                <a:solidFill>
                  <a:srgbClr val="1E2A48"/>
                </a:solidFill>
                <a:effectLst/>
              </a:rPr>
              <a:t>Deadline to become viable / join</a:t>
            </a:r>
            <a:br>
              <a:rPr lang="en-GB" sz="900">
                <a:solidFill>
                  <a:srgbClr val="1E2A48"/>
                </a:solidFill>
                <a:effectLst/>
              </a:rPr>
            </a:br>
            <a:r>
              <a:rPr lang="en-GB" sz="900">
                <a:solidFill>
                  <a:srgbClr val="1E2A48"/>
                </a:solidFill>
                <a:effectLst/>
              </a:rPr>
              <a:t>Catalyst projects</a:t>
            </a:r>
          </a:p>
        </p:txBody>
      </p:sp>
      <p:sp>
        <p:nvSpPr>
          <p:cNvPr id="33" name="TextBox 32">
            <a:extLst>
              <a:ext uri="{FF2B5EF4-FFF2-40B4-BE49-F238E27FC236}">
                <a16:creationId xmlns:a16="http://schemas.microsoft.com/office/drawing/2014/main" id="{D865D817-F4AD-CA96-07B0-E62D8713FDEB}"/>
              </a:ext>
            </a:extLst>
          </p:cNvPr>
          <p:cNvSpPr txBox="1"/>
          <p:nvPr/>
        </p:nvSpPr>
        <p:spPr>
          <a:xfrm>
            <a:off x="10414001" y="2558432"/>
            <a:ext cx="1233146" cy="1635651"/>
          </a:xfrm>
          <a:prstGeom prst="rect">
            <a:avLst/>
          </a:prstGeom>
          <a:noFill/>
        </p:spPr>
        <p:txBody>
          <a:bodyPr wrap="square" numCol="1" rtlCol="0">
            <a:noAutofit/>
          </a:bodyPr>
          <a:lstStyle/>
          <a:p>
            <a:pPr algn="ctr">
              <a:spcAft>
                <a:spcPts val="1000"/>
              </a:spcAft>
              <a:buClr>
                <a:schemeClr val="accent4"/>
              </a:buClr>
            </a:pPr>
            <a:r>
              <a:rPr lang="en-GB" sz="900" b="1">
                <a:solidFill>
                  <a:srgbClr val="1E2A48"/>
                </a:solidFill>
                <a:effectLst/>
              </a:rPr>
              <a:t>Nov 5-7</a:t>
            </a:r>
            <a:br>
              <a:rPr lang="en-GB" sz="900" b="1">
                <a:solidFill>
                  <a:srgbClr val="1E2A48"/>
                </a:solidFill>
                <a:effectLst/>
              </a:rPr>
            </a:br>
            <a:r>
              <a:rPr lang="en-GB" sz="900" b="1">
                <a:solidFill>
                  <a:srgbClr val="1E2A48"/>
                </a:solidFill>
              </a:rPr>
              <a:t>Innovate </a:t>
            </a:r>
            <a:r>
              <a:rPr lang="en-GB" sz="900">
                <a:solidFill>
                  <a:srgbClr val="1E2A48"/>
                </a:solidFill>
                <a:effectLst/>
              </a:rPr>
              <a:t>Asia</a:t>
            </a:r>
            <a:br>
              <a:rPr lang="en-GB" sz="900">
                <a:solidFill>
                  <a:srgbClr val="1E2A48"/>
                </a:solidFill>
                <a:effectLst/>
              </a:rPr>
            </a:br>
            <a:r>
              <a:rPr lang="en-GB" sz="900">
                <a:solidFill>
                  <a:srgbClr val="1E2A48"/>
                </a:solidFill>
                <a:effectLst/>
              </a:rPr>
              <a:t>event</a:t>
            </a:r>
          </a:p>
        </p:txBody>
      </p:sp>
      <p:sp>
        <p:nvSpPr>
          <p:cNvPr id="34" name="TextBox 33">
            <a:extLst>
              <a:ext uri="{FF2B5EF4-FFF2-40B4-BE49-F238E27FC236}">
                <a16:creationId xmlns:a16="http://schemas.microsoft.com/office/drawing/2014/main" id="{D185C6FE-8772-6A36-367F-0082FFFAEF51}"/>
              </a:ext>
            </a:extLst>
          </p:cNvPr>
          <p:cNvSpPr txBox="1"/>
          <p:nvPr/>
        </p:nvSpPr>
        <p:spPr>
          <a:xfrm>
            <a:off x="7646482" y="3736338"/>
            <a:ext cx="1682796" cy="1635651"/>
          </a:xfrm>
          <a:prstGeom prst="rect">
            <a:avLst/>
          </a:prstGeom>
          <a:noFill/>
        </p:spPr>
        <p:txBody>
          <a:bodyPr wrap="square" numCol="1" rtlCol="0">
            <a:noAutofit/>
          </a:bodyPr>
          <a:lstStyle/>
          <a:p>
            <a:pPr algn="ctr">
              <a:spcAft>
                <a:spcPts val="1000"/>
              </a:spcAft>
              <a:buClr>
                <a:schemeClr val="accent4"/>
              </a:buClr>
            </a:pPr>
            <a:r>
              <a:rPr lang="en-GB" sz="900" b="1">
                <a:solidFill>
                  <a:srgbClr val="1E2A48"/>
                </a:solidFill>
                <a:effectLst/>
              </a:rPr>
              <a:t>Aug - Oct</a:t>
            </a:r>
            <a:br>
              <a:rPr lang="en-GB" sz="900" b="1">
                <a:solidFill>
                  <a:srgbClr val="1E2A48"/>
                </a:solidFill>
                <a:effectLst/>
              </a:rPr>
            </a:br>
            <a:r>
              <a:rPr lang="en-GB" sz="900">
                <a:solidFill>
                  <a:srgbClr val="1E2A48"/>
                </a:solidFill>
                <a:effectLst/>
              </a:rPr>
              <a:t>Marketing webinars</a:t>
            </a:r>
            <a:br>
              <a:rPr lang="en-GB" sz="900">
                <a:solidFill>
                  <a:srgbClr val="1E2A48"/>
                </a:solidFill>
                <a:effectLst/>
              </a:rPr>
            </a:br>
            <a:r>
              <a:rPr lang="en-GB" sz="900">
                <a:solidFill>
                  <a:srgbClr val="1E2A48"/>
                </a:solidFill>
                <a:effectLst/>
              </a:rPr>
              <a:t>Catalyst awards webinars</a:t>
            </a:r>
          </a:p>
        </p:txBody>
      </p:sp>
      <p:cxnSp>
        <p:nvCxnSpPr>
          <p:cNvPr id="39" name="Straight Connector 38">
            <a:extLst>
              <a:ext uri="{FF2B5EF4-FFF2-40B4-BE49-F238E27FC236}">
                <a16:creationId xmlns:a16="http://schemas.microsoft.com/office/drawing/2014/main" id="{72C7E50B-5188-D54D-7963-572EA99BCD83}"/>
              </a:ext>
            </a:extLst>
          </p:cNvPr>
          <p:cNvCxnSpPr>
            <a:cxnSpLocks/>
          </p:cNvCxnSpPr>
          <p:nvPr/>
        </p:nvCxnSpPr>
        <p:spPr>
          <a:xfrm>
            <a:off x="6795473" y="3861278"/>
            <a:ext cx="1321027" cy="0"/>
          </a:xfrm>
          <a:prstGeom prst="line">
            <a:avLst/>
          </a:prstGeom>
          <a:ln w="12700">
            <a:headEnd type="oval" w="sm" len="sm"/>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F168A3B-EC4D-484E-0291-8670BFE1E0C7}"/>
              </a:ext>
            </a:extLst>
          </p:cNvPr>
          <p:cNvCxnSpPr>
            <a:cxnSpLocks/>
          </p:cNvCxnSpPr>
          <p:nvPr/>
        </p:nvCxnSpPr>
        <p:spPr>
          <a:xfrm flipH="1">
            <a:off x="8896628" y="3850324"/>
            <a:ext cx="1514805" cy="0"/>
          </a:xfrm>
          <a:prstGeom prst="line">
            <a:avLst/>
          </a:prstGeom>
          <a:ln w="12700">
            <a:headEnd type="oval" w="sm" len="sm"/>
          </a:ln>
        </p:spPr>
        <p:style>
          <a:lnRef idx="1">
            <a:schemeClr val="accent1"/>
          </a:lnRef>
          <a:fillRef idx="0">
            <a:schemeClr val="accent1"/>
          </a:fillRef>
          <a:effectRef idx="0">
            <a:schemeClr val="accent1"/>
          </a:effectRef>
          <a:fontRef idx="minor">
            <a:schemeClr val="tx1"/>
          </a:fontRef>
        </p:style>
      </p:cxnSp>
      <p:sp>
        <p:nvSpPr>
          <p:cNvPr id="46" name="Round Single Corner of Rectangle 45">
            <a:extLst>
              <a:ext uri="{FF2B5EF4-FFF2-40B4-BE49-F238E27FC236}">
                <a16:creationId xmlns:a16="http://schemas.microsoft.com/office/drawing/2014/main" id="{E6466594-4134-50F9-210C-75BD0E9328A5}"/>
              </a:ext>
            </a:extLst>
          </p:cNvPr>
          <p:cNvSpPr/>
          <p:nvPr/>
        </p:nvSpPr>
        <p:spPr>
          <a:xfrm>
            <a:off x="914430" y="3468615"/>
            <a:ext cx="5303038" cy="440796"/>
          </a:xfrm>
          <a:prstGeom prst="round1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t>Call for Catalysts</a:t>
            </a:r>
          </a:p>
        </p:txBody>
      </p:sp>
      <p:sp>
        <p:nvSpPr>
          <p:cNvPr id="47" name="Round Single Corner of Rectangle 46">
            <a:extLst>
              <a:ext uri="{FF2B5EF4-FFF2-40B4-BE49-F238E27FC236}">
                <a16:creationId xmlns:a16="http://schemas.microsoft.com/office/drawing/2014/main" id="{6728DB0A-09FA-0A9F-4378-DDF286A2DA50}"/>
              </a:ext>
            </a:extLst>
          </p:cNvPr>
          <p:cNvSpPr/>
          <p:nvPr/>
        </p:nvSpPr>
        <p:spPr>
          <a:xfrm>
            <a:off x="914430" y="3957542"/>
            <a:ext cx="6633894" cy="440796"/>
          </a:xfrm>
          <a:prstGeom prst="round1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t>Matchmaking &amp; Teams forming</a:t>
            </a:r>
          </a:p>
        </p:txBody>
      </p:sp>
      <p:sp>
        <p:nvSpPr>
          <p:cNvPr id="48" name="Round Single Corner of Rectangle 47">
            <a:extLst>
              <a:ext uri="{FF2B5EF4-FFF2-40B4-BE49-F238E27FC236}">
                <a16:creationId xmlns:a16="http://schemas.microsoft.com/office/drawing/2014/main" id="{28E60187-0CD3-64C3-2EE9-4A4B2EB001E4}"/>
              </a:ext>
            </a:extLst>
          </p:cNvPr>
          <p:cNvSpPr/>
          <p:nvPr/>
        </p:nvSpPr>
        <p:spPr>
          <a:xfrm>
            <a:off x="6196759" y="4426709"/>
            <a:ext cx="2995285" cy="440796"/>
          </a:xfrm>
          <a:prstGeom prst="round1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accent1"/>
                </a:solidFill>
              </a:rPr>
              <a:t>Trailer videos</a:t>
            </a:r>
          </a:p>
        </p:txBody>
      </p:sp>
      <p:sp>
        <p:nvSpPr>
          <p:cNvPr id="49" name="Round Single Corner of Rectangle 48">
            <a:extLst>
              <a:ext uri="{FF2B5EF4-FFF2-40B4-BE49-F238E27FC236}">
                <a16:creationId xmlns:a16="http://schemas.microsoft.com/office/drawing/2014/main" id="{6C09A4CE-EC78-C9E9-BB1B-4FEF1CAC44D9}"/>
              </a:ext>
            </a:extLst>
          </p:cNvPr>
          <p:cNvSpPr/>
          <p:nvPr/>
        </p:nvSpPr>
        <p:spPr>
          <a:xfrm>
            <a:off x="8569666" y="4914053"/>
            <a:ext cx="3072337" cy="440796"/>
          </a:xfrm>
          <a:prstGeom prst="round1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accent1"/>
                </a:solidFill>
              </a:rPr>
              <a:t>Inform articles</a:t>
            </a:r>
          </a:p>
        </p:txBody>
      </p:sp>
      <p:sp>
        <p:nvSpPr>
          <p:cNvPr id="50" name="Round Single Corner of Rectangle 49">
            <a:extLst>
              <a:ext uri="{FF2B5EF4-FFF2-40B4-BE49-F238E27FC236}">
                <a16:creationId xmlns:a16="http://schemas.microsoft.com/office/drawing/2014/main" id="{A1551E26-906D-08B5-BE25-03D9AD80E97D}"/>
              </a:ext>
            </a:extLst>
          </p:cNvPr>
          <p:cNvSpPr/>
          <p:nvPr/>
        </p:nvSpPr>
        <p:spPr>
          <a:xfrm>
            <a:off x="5561970" y="5389129"/>
            <a:ext cx="6081319" cy="440796"/>
          </a:xfrm>
          <a:prstGeom prst="round1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accent1"/>
                </a:solidFill>
              </a:rPr>
              <a:t>Marketing activities / Awards Submissions / Webinars etc.</a:t>
            </a:r>
          </a:p>
        </p:txBody>
      </p:sp>
      <p:sp>
        <p:nvSpPr>
          <p:cNvPr id="51" name="Round Single Corner of Rectangle 50">
            <a:extLst>
              <a:ext uri="{FF2B5EF4-FFF2-40B4-BE49-F238E27FC236}">
                <a16:creationId xmlns:a16="http://schemas.microsoft.com/office/drawing/2014/main" id="{6427BEE5-A6D1-462F-C493-E0E475183210}"/>
              </a:ext>
            </a:extLst>
          </p:cNvPr>
          <p:cNvSpPr/>
          <p:nvPr/>
        </p:nvSpPr>
        <p:spPr>
          <a:xfrm>
            <a:off x="4242231" y="5873847"/>
            <a:ext cx="6427512" cy="440796"/>
          </a:xfrm>
          <a:prstGeom prst="round1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t>Design / implement / test / ready for demo</a:t>
            </a:r>
          </a:p>
        </p:txBody>
      </p:sp>
      <p:sp>
        <p:nvSpPr>
          <p:cNvPr id="52" name="Round Single Corner of Rectangle 51">
            <a:extLst>
              <a:ext uri="{FF2B5EF4-FFF2-40B4-BE49-F238E27FC236}">
                <a16:creationId xmlns:a16="http://schemas.microsoft.com/office/drawing/2014/main" id="{E7ED1446-F36D-4859-ED58-25EF22778721}"/>
              </a:ext>
            </a:extLst>
          </p:cNvPr>
          <p:cNvSpPr/>
          <p:nvPr/>
        </p:nvSpPr>
        <p:spPr>
          <a:xfrm>
            <a:off x="10902667" y="5873847"/>
            <a:ext cx="688697" cy="440796"/>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t>GO</a:t>
            </a:r>
          </a:p>
          <a:p>
            <a:pPr algn="ctr"/>
            <a:r>
              <a:rPr lang="en-US" sz="1200" b="1"/>
              <a:t>LIVE!</a:t>
            </a:r>
          </a:p>
        </p:txBody>
      </p:sp>
      <p:sp>
        <p:nvSpPr>
          <p:cNvPr id="56" name="Slide Number Placeholder 55">
            <a:extLst>
              <a:ext uri="{FF2B5EF4-FFF2-40B4-BE49-F238E27FC236}">
                <a16:creationId xmlns:a16="http://schemas.microsoft.com/office/drawing/2014/main" id="{4AD974BC-595D-A685-6450-7199E70CD919}"/>
              </a:ext>
            </a:extLst>
          </p:cNvPr>
          <p:cNvSpPr>
            <a:spLocks noGrp="1"/>
          </p:cNvSpPr>
          <p:nvPr>
            <p:ph type="sldNum" sz="quarter" idx="10"/>
          </p:nvPr>
        </p:nvSpPr>
        <p:spPr/>
        <p:txBody>
          <a:bodyPr/>
          <a:lstStyle/>
          <a:p>
            <a:fld id="{93814408-5831-49B7-BF84-9D4EB0FEE077}" type="slidenum">
              <a:rPr lang="en-GB" smtClean="0"/>
              <a:pPr/>
              <a:t>9</a:t>
            </a:fld>
            <a:endParaRPr lang="en-GB"/>
          </a:p>
        </p:txBody>
      </p:sp>
      <p:sp>
        <p:nvSpPr>
          <p:cNvPr id="36" name="TextBox 35">
            <a:extLst>
              <a:ext uri="{FF2B5EF4-FFF2-40B4-BE49-F238E27FC236}">
                <a16:creationId xmlns:a16="http://schemas.microsoft.com/office/drawing/2014/main" id="{7D146E79-80B7-C028-A7BE-A42B2F6E8D40}"/>
              </a:ext>
            </a:extLst>
          </p:cNvPr>
          <p:cNvSpPr txBox="1"/>
          <p:nvPr/>
        </p:nvSpPr>
        <p:spPr>
          <a:xfrm>
            <a:off x="497416" y="2570793"/>
            <a:ext cx="1233146" cy="1635651"/>
          </a:xfrm>
          <a:prstGeom prst="rect">
            <a:avLst/>
          </a:prstGeom>
          <a:noFill/>
        </p:spPr>
        <p:txBody>
          <a:bodyPr wrap="square" numCol="1" rtlCol="0">
            <a:noAutofit/>
          </a:bodyPr>
          <a:lstStyle/>
          <a:p>
            <a:pPr algn="ctr">
              <a:spcAft>
                <a:spcPts val="1000"/>
              </a:spcAft>
              <a:buClr>
                <a:schemeClr val="accent4"/>
              </a:buClr>
            </a:pPr>
            <a:r>
              <a:rPr lang="en-GB" sz="900" b="1"/>
              <a:t>Mar 4</a:t>
            </a:r>
            <a:br>
              <a:rPr lang="en-GB" sz="900" b="1"/>
            </a:br>
            <a:r>
              <a:rPr lang="en-GB" sz="900"/>
              <a:t>Call for Catalyst</a:t>
            </a:r>
            <a:br>
              <a:rPr lang="en-GB" sz="900"/>
            </a:br>
            <a:r>
              <a:rPr lang="en-GB" sz="900"/>
              <a:t>(Open Innovation &amp;</a:t>
            </a:r>
            <a:br>
              <a:rPr lang="en-GB" sz="900"/>
            </a:br>
            <a:r>
              <a:rPr lang="en-GB" sz="900"/>
              <a:t>Moonshot Catalysts)</a:t>
            </a:r>
            <a:endParaRPr lang="en-GB" sz="900">
              <a:effectLst/>
            </a:endParaRPr>
          </a:p>
        </p:txBody>
      </p:sp>
      <p:sp>
        <p:nvSpPr>
          <p:cNvPr id="42" name="TextBox 41">
            <a:extLst>
              <a:ext uri="{FF2B5EF4-FFF2-40B4-BE49-F238E27FC236}">
                <a16:creationId xmlns:a16="http://schemas.microsoft.com/office/drawing/2014/main" id="{38DB577C-313D-04CE-3BFC-D646B3C3E653}"/>
              </a:ext>
            </a:extLst>
          </p:cNvPr>
          <p:cNvSpPr txBox="1"/>
          <p:nvPr/>
        </p:nvSpPr>
        <p:spPr>
          <a:xfrm>
            <a:off x="6712349" y="3342006"/>
            <a:ext cx="1321019" cy="1635651"/>
          </a:xfrm>
          <a:prstGeom prst="rect">
            <a:avLst/>
          </a:prstGeom>
          <a:noFill/>
        </p:spPr>
        <p:txBody>
          <a:bodyPr wrap="square" numCol="1" rtlCol="0">
            <a:noAutofit/>
          </a:bodyPr>
          <a:lstStyle/>
          <a:p>
            <a:pPr algn="ctr">
              <a:spcAft>
                <a:spcPts val="1000"/>
              </a:spcAft>
              <a:buClr>
                <a:schemeClr val="accent4"/>
              </a:buClr>
            </a:pPr>
            <a:endParaRPr lang="en-GB" sz="900">
              <a:solidFill>
                <a:srgbClr val="1E2A48"/>
              </a:solidFill>
              <a:effectLst/>
            </a:endParaRPr>
          </a:p>
        </p:txBody>
      </p:sp>
      <p:sp>
        <p:nvSpPr>
          <p:cNvPr id="8" name="TextBox 7">
            <a:extLst>
              <a:ext uri="{FF2B5EF4-FFF2-40B4-BE49-F238E27FC236}">
                <a16:creationId xmlns:a16="http://schemas.microsoft.com/office/drawing/2014/main" id="{CF5D622B-CD2F-B699-C533-C705B6E7E713}"/>
              </a:ext>
            </a:extLst>
          </p:cNvPr>
          <p:cNvSpPr txBox="1"/>
          <p:nvPr/>
        </p:nvSpPr>
        <p:spPr>
          <a:xfrm>
            <a:off x="6701493" y="3339471"/>
            <a:ext cx="1321019" cy="1635651"/>
          </a:xfrm>
          <a:prstGeom prst="rect">
            <a:avLst/>
          </a:prstGeom>
          <a:noFill/>
        </p:spPr>
        <p:txBody>
          <a:bodyPr wrap="square" numCol="1" rtlCol="0">
            <a:noAutofit/>
          </a:bodyPr>
          <a:lstStyle/>
          <a:p>
            <a:pPr algn="ctr">
              <a:spcAft>
                <a:spcPts val="1000"/>
              </a:spcAft>
              <a:buClr>
                <a:schemeClr val="accent4"/>
              </a:buClr>
            </a:pPr>
            <a:r>
              <a:rPr lang="en-GB" sz="900" b="1">
                <a:solidFill>
                  <a:srgbClr val="1E2A48"/>
                </a:solidFill>
                <a:effectLst/>
              </a:rPr>
              <a:t>Aug 30</a:t>
            </a:r>
            <a:br>
              <a:rPr lang="en-GB" sz="900" b="1">
                <a:solidFill>
                  <a:srgbClr val="1E2A48"/>
                </a:solidFill>
                <a:effectLst/>
              </a:rPr>
            </a:br>
            <a:r>
              <a:rPr lang="en-GB" sz="900">
                <a:solidFill>
                  <a:srgbClr val="1E2A48"/>
                </a:solidFill>
                <a:effectLst/>
              </a:rPr>
              <a:t>Deadline to </a:t>
            </a:r>
            <a:r>
              <a:rPr lang="en-GB" sz="900">
                <a:solidFill>
                  <a:srgbClr val="1E2A48"/>
                </a:solidFill>
              </a:rPr>
              <a:t>get all contracts signed</a:t>
            </a:r>
            <a:endParaRPr lang="en-GB" sz="900">
              <a:solidFill>
                <a:srgbClr val="1E2A48"/>
              </a:solidFill>
              <a:effectLst/>
            </a:endParaRPr>
          </a:p>
        </p:txBody>
      </p:sp>
      <p:sp>
        <p:nvSpPr>
          <p:cNvPr id="35" name="TextBox 34">
            <a:extLst>
              <a:ext uri="{FF2B5EF4-FFF2-40B4-BE49-F238E27FC236}">
                <a16:creationId xmlns:a16="http://schemas.microsoft.com/office/drawing/2014/main" id="{CBE10514-5960-CBE5-DEFB-14B93B6D81C7}"/>
              </a:ext>
            </a:extLst>
          </p:cNvPr>
          <p:cNvSpPr txBox="1"/>
          <p:nvPr/>
        </p:nvSpPr>
        <p:spPr>
          <a:xfrm>
            <a:off x="532509" y="6094245"/>
            <a:ext cx="3030378" cy="741539"/>
          </a:xfrm>
          <a:prstGeom prst="rect">
            <a:avLst/>
          </a:prstGeom>
          <a:noFill/>
        </p:spPr>
        <p:txBody>
          <a:bodyPr wrap="square" numCol="1" rtlCol="0">
            <a:noAutofit/>
          </a:bodyPr>
          <a:lstStyle/>
          <a:p>
            <a:pPr>
              <a:spcAft>
                <a:spcPts val="1000"/>
              </a:spcAft>
              <a:buClr>
                <a:schemeClr val="accent4"/>
              </a:buClr>
            </a:pPr>
            <a:r>
              <a:rPr lang="en-GB" sz="800" b="1">
                <a:solidFill>
                  <a:srgbClr val="1E2A48"/>
                </a:solidFill>
                <a:effectLst/>
              </a:rPr>
              <a:t>Viable: </a:t>
            </a:r>
            <a:r>
              <a:rPr lang="en-GB" sz="800">
                <a:solidFill>
                  <a:srgbClr val="1E2A48"/>
                </a:solidFill>
                <a:effectLst/>
              </a:rPr>
              <a:t>Minimum 2 Champions &amp; 3 paying participants confirm their participation in the Catalyst.</a:t>
            </a:r>
          </a:p>
          <a:p>
            <a:pPr>
              <a:spcAft>
                <a:spcPts val="1000"/>
              </a:spcAft>
              <a:buClr>
                <a:schemeClr val="accent4"/>
              </a:buClr>
            </a:pPr>
            <a:r>
              <a:rPr lang="en-GB" sz="800" b="1">
                <a:solidFill>
                  <a:srgbClr val="1E2A48"/>
                </a:solidFill>
                <a:effectLst/>
              </a:rPr>
              <a:t>Active: </a:t>
            </a:r>
            <a:r>
              <a:rPr lang="en-GB" sz="800">
                <a:solidFill>
                  <a:srgbClr val="1E2A48"/>
                </a:solidFill>
                <a:effectLst/>
              </a:rPr>
              <a:t>Minimum 2 Champions &amp; 3 paying participants sign their contracts</a:t>
            </a:r>
          </a:p>
        </p:txBody>
      </p:sp>
      <p:pic>
        <p:nvPicPr>
          <p:cNvPr id="28" name="Picture 27">
            <a:extLst>
              <a:ext uri="{FF2B5EF4-FFF2-40B4-BE49-F238E27FC236}">
                <a16:creationId xmlns:a16="http://schemas.microsoft.com/office/drawing/2014/main" id="{E9CB22B6-7584-67D4-702B-EF36F2A443A2}"/>
              </a:ext>
            </a:extLst>
          </p:cNvPr>
          <p:cNvPicPr>
            <a:picLocks noChangeAspect="1"/>
          </p:cNvPicPr>
          <p:nvPr/>
        </p:nvPicPr>
        <p:blipFill>
          <a:blip r:embed="rId3"/>
          <a:srcRect/>
          <a:stretch/>
        </p:blipFill>
        <p:spPr>
          <a:xfrm>
            <a:off x="9178287" y="455294"/>
            <a:ext cx="2645230" cy="1175658"/>
          </a:xfrm>
          <a:prstGeom prst="rect">
            <a:avLst/>
          </a:prstGeom>
        </p:spPr>
      </p:pic>
    </p:spTree>
    <p:extLst>
      <p:ext uri="{BB962C8B-B14F-4D97-AF65-F5344CB8AC3E}">
        <p14:creationId xmlns:p14="http://schemas.microsoft.com/office/powerpoint/2010/main" val="32173870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7" ma:contentTypeDescription="Create a new document." ma:contentTypeScope="" ma:versionID="e055b805bcce50d69e75cc2f5cce2243">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90abfcc12d60389694f21e71a104cc57"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2.xml><?xml version="1.0" encoding="utf-8"?>
<ds:datastoreItem xmlns:ds="http://schemas.openxmlformats.org/officeDocument/2006/customXml" ds:itemID="{7210FA31-3ACF-472D-AEF4-1E2291C72D7F}">
  <ds:schemaRefs>
    <ds:schemaRef ds:uri="24f24ae2-3cf6-4b35-b751-689285a5b18b"/>
    <ds:schemaRef ds:uri="469c2687-3c75-4a4b-ba1c-5f013cf06c9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3390647-7A80-4BA2-9513-F08E5BCA2F24}">
  <ds:schemaRefs>
    <ds:schemaRef ds:uri="24f24ae2-3cf6-4b35-b751-689285a5b18b"/>
    <ds:schemaRef ds:uri="469c2687-3c75-4a4b-ba1c-5f013cf06c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0</TotalTime>
  <Words>1948</Words>
  <Application>Microsoft Macintosh PowerPoint</Application>
  <PresentationFormat>Widescreen</PresentationFormat>
  <Paragraphs>333</Paragraphs>
  <Slides>20</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Helvetica</vt:lpstr>
      <vt:lpstr>Microsoft Sans Serif</vt:lpstr>
      <vt:lpstr>Wingdings</vt:lpstr>
      <vt:lpstr>TM Forum Template 2021 - Labs</vt:lpstr>
      <vt:lpstr>1_TM Forum Template 2021 - Labs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Catalyst</vt:lpstr>
      <vt:lpstr>PowerPoint Presentation</vt:lpstr>
      <vt:lpstr>PowerPoint Presentation</vt:lpstr>
      <vt:lpstr>Any questions?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Graham Hughes</cp:lastModifiedBy>
  <cp:revision>3</cp:revision>
  <cp:lastPrinted>2023-01-30T19:16:10Z</cp:lastPrinted>
  <dcterms:created xsi:type="dcterms:W3CDTF">2021-12-14T11:24:01Z</dcterms:created>
  <dcterms:modified xsi:type="dcterms:W3CDTF">2024-07-11T13:49:27Z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