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4"/>
  </p:sldMasterIdLst>
  <p:notesMasterIdLst>
    <p:notesMasterId r:id="rId13"/>
  </p:notesMasterIdLst>
  <p:handoutMasterIdLst>
    <p:handoutMasterId r:id="rId14"/>
  </p:handoutMasterIdLst>
  <p:sldIdLst>
    <p:sldId id="275" r:id="rId5"/>
    <p:sldId id="264" r:id="rId6"/>
    <p:sldId id="265" r:id="rId7"/>
    <p:sldId id="277" r:id="rId8"/>
    <p:sldId id="266" r:id="rId9"/>
    <p:sldId id="278" r:id="rId10"/>
    <p:sldId id="280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162EB81-1CE4-40EF-95D6-73403B951140}">
          <p14:sldIdLst>
            <p14:sldId id="275"/>
            <p14:sldId id="264"/>
            <p14:sldId id="265"/>
            <p14:sldId id="277"/>
            <p14:sldId id="266"/>
            <p14:sldId id="278"/>
            <p14:sldId id="280"/>
            <p14:sldId id="27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633CF32-EE7A-7339-1ECA-A40A033D4168}" name="Pangolin Communications" initials="PC" userId="Pangolin Communications" providerId="None"/>
  <p188:author id="{68F26F4E-8354-DF97-327F-E1B8F0493934}" name="John Gillam" initials="JBG" userId="John Gillam" providerId="None"/>
  <p188:author id="{A6F6444F-602E-05A5-AA57-824C8EECE9D4}" name="Shengfan Hou" initials="SH" userId="S::shou@tmforum.org::848fdc9e-d73b-4441-a774-e75a25b791ed" providerId="AD"/>
  <p188:author id="{D115FA55-CA0D-3FF8-FAEF-62FA0C0E785B}" name="Ailis Claassen" initials="AC" userId="S::aclaassen@tmforum.org::9878b159-d09a-4651-8696-54c87fc90c08" providerId="AD"/>
  <p188:author id="{4C504C5F-6D9F-79EA-2413-7695D1089BB6}" name="Louise Farrant" initials="LF" userId="9c77f62d16e1a048" providerId="Windows Live"/>
  <p188:author id="{E0C14694-AAA7-8D46-D1C1-6D081EF31C17}" name="Amaia White" initials="AW" userId="S::awhite@tmforum.org::60d5559e-c760-421e-b352-9e3c731e76b4" providerId="AD"/>
  <p188:author id="{233C1096-3128-B1F3-B117-FB134942C77C}" name="Jessica J. Rausch" initials="JR" userId="S::jrausch@tmforum.org::a1342d1c-d7e4-4a10-8063-7517f13f8d9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maia White" initials="AW" lastIdx="3" clrIdx="0">
    <p:extLst>
      <p:ext uri="{19B8F6BF-5375-455C-9EA6-DF929625EA0E}">
        <p15:presenceInfo xmlns:p15="http://schemas.microsoft.com/office/powerpoint/2012/main" userId="S::awhite@tmforum.org::60d5559e-c760-421e-b352-9e3c731e76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3A4F98-2B94-4B4D-B9ED-9B744BD80DEA}" v="43" dt="2023-08-04T15:27:04.8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76" autoAdjust="0"/>
    <p:restoredTop sz="96247" autoAdjust="0"/>
  </p:normalViewPr>
  <p:slideViewPr>
    <p:cSldViewPr snapToGrid="0">
      <p:cViewPr varScale="1">
        <p:scale>
          <a:sx n="127" d="100"/>
          <a:sy n="127" d="100"/>
        </p:scale>
        <p:origin x="2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E6AE86-66E8-4477-B096-B07527583EF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4E9909-6054-41E5-8249-866E00613F6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69768-B55D-428F-A595-ACC02AD84757}" type="datetimeFigureOut">
              <a:rPr lang="en-GB" smtClean="0"/>
              <a:t>03/05/2024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15C7E0-A30C-4096-9577-52BBBD5231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29A79-140C-430D-A1D2-42576A9177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8B333-6AF7-4DB4-9888-0A5306D4BD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686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D58BF-6924-B848-A311-4D2E68867792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515D1-7129-F94C-B56D-7D9489A7C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501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F84329-9B57-46D1-A01C-57C31B882F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9" name="Round Single Corner of Rectangle 8">
            <a:extLst>
              <a:ext uri="{FF2B5EF4-FFF2-40B4-BE49-F238E27FC236}">
                <a16:creationId xmlns:a16="http://schemas.microsoft.com/office/drawing/2014/main" id="{FDFAE01B-0773-B129-5D3D-D3D42612407C}"/>
              </a:ext>
            </a:extLst>
          </p:cNvPr>
          <p:cNvSpPr/>
          <p:nvPr userDrawn="1"/>
        </p:nvSpPr>
        <p:spPr>
          <a:xfrm flipH="1" flipV="1">
            <a:off x="2813102" y="3002653"/>
            <a:ext cx="6481289" cy="1713925"/>
          </a:xfrm>
          <a:prstGeom prst="round1Rect">
            <a:avLst>
              <a:gd name="adj" fmla="val 50000"/>
            </a:avLst>
          </a:prstGeom>
          <a:solidFill>
            <a:schemeClr val="accent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0" name="Title 14">
            <a:extLst>
              <a:ext uri="{FF2B5EF4-FFF2-40B4-BE49-F238E27FC236}">
                <a16:creationId xmlns:a16="http://schemas.microsoft.com/office/drawing/2014/main" id="{B6C0D570-4417-EAEA-1E74-BE3092E3B7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30455" y="3273566"/>
            <a:ext cx="5943803" cy="1326693"/>
          </a:xfrm>
        </p:spPr>
        <p:txBody>
          <a:bodyPr anchor="t">
            <a:normAutofit/>
          </a:bodyPr>
          <a:lstStyle>
            <a:lvl1pPr algn="r">
              <a:lnSpc>
                <a:spcPct val="80000"/>
              </a:lnSpc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Project title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AEA1CA0-0799-31EF-FBF9-738ECA968F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1" y="343909"/>
            <a:ext cx="5513996" cy="1797514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74951058-AEAC-79F1-BB02-D8ED9F570AB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353674" y="462480"/>
            <a:ext cx="1298575" cy="461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04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 - Lab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52ECFEF-9F4E-ECDD-8D50-FD0DEE57B8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59" name="Freeform 58">
            <a:extLst>
              <a:ext uri="{FF2B5EF4-FFF2-40B4-BE49-F238E27FC236}">
                <a16:creationId xmlns:a16="http://schemas.microsoft.com/office/drawing/2014/main" id="{F3A6F8AB-4301-AF0F-43A2-A3B2043AF3E8}"/>
              </a:ext>
            </a:extLst>
          </p:cNvPr>
          <p:cNvSpPr/>
          <p:nvPr userDrawn="1"/>
        </p:nvSpPr>
        <p:spPr>
          <a:xfrm>
            <a:off x="8676468" y="538379"/>
            <a:ext cx="2969514" cy="5755543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rgbClr val="AABE3C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B01FC1-7448-38C9-0C97-FB6E618B4B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771" y="2082025"/>
            <a:ext cx="5513996" cy="179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2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14C93D78-6E12-CB59-DD40-C61618144D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E07C7DD-7975-3F4E-1040-A3988970CC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17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E8E47B-991F-2E37-A310-D55161BDF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377190DE-9FE5-2578-F73E-E13631D14383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7717EB54-7F98-4F96-9882-1CC2B708FE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572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 - Labs">
    <p:bg>
      <p:bgPr>
        <a:solidFill>
          <a:srgbClr val="EEEF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>
            <a:extLst>
              <a:ext uri="{FF2B5EF4-FFF2-40B4-BE49-F238E27FC236}">
                <a16:creationId xmlns:a16="http://schemas.microsoft.com/office/drawing/2014/main" id="{0228F77A-ACFE-73B2-4281-C08994318AE7}"/>
              </a:ext>
            </a:extLst>
          </p:cNvPr>
          <p:cNvSpPr/>
          <p:nvPr userDrawn="1"/>
        </p:nvSpPr>
        <p:spPr>
          <a:xfrm>
            <a:off x="9707880" y="538380"/>
            <a:ext cx="1938102" cy="3756450"/>
          </a:xfrm>
          <a:custGeom>
            <a:avLst/>
            <a:gdLst>
              <a:gd name="connsiteX0" fmla="*/ 294874 w 294874"/>
              <a:gd name="connsiteY0" fmla="*/ 571528 h 571528"/>
              <a:gd name="connsiteX1" fmla="*/ 294874 w 294874"/>
              <a:gd name="connsiteY1" fmla="*/ 356640 h 571528"/>
              <a:gd name="connsiteX2" fmla="*/ 285958 w 294874"/>
              <a:gd name="connsiteY2" fmla="*/ 357286 h 571528"/>
              <a:gd name="connsiteX3" fmla="*/ 214372 w 294874"/>
              <a:gd name="connsiteY3" fmla="*/ 285700 h 571528"/>
              <a:gd name="connsiteX4" fmla="*/ 285958 w 294874"/>
              <a:gd name="connsiteY4" fmla="*/ 214113 h 571528"/>
              <a:gd name="connsiteX5" fmla="*/ 294874 w 294874"/>
              <a:gd name="connsiteY5" fmla="*/ 214759 h 571528"/>
              <a:gd name="connsiteX6" fmla="*/ 294874 w 294874"/>
              <a:gd name="connsiteY6" fmla="*/ 0 h 571528"/>
              <a:gd name="connsiteX7" fmla="*/ 276913 w 294874"/>
              <a:gd name="connsiteY7" fmla="*/ 0 h 571528"/>
              <a:gd name="connsiteX8" fmla="*/ 276913 w 294874"/>
              <a:gd name="connsiteY8" fmla="*/ 196669 h 571528"/>
              <a:gd name="connsiteX9" fmla="*/ 274845 w 294874"/>
              <a:gd name="connsiteY9" fmla="*/ 196927 h 571528"/>
              <a:gd name="connsiteX10" fmla="*/ 231041 w 294874"/>
              <a:gd name="connsiteY10" fmla="*/ 5039 h 571528"/>
              <a:gd name="connsiteX11" fmla="*/ 213467 w 294874"/>
              <a:gd name="connsiteY11" fmla="*/ 9045 h 571528"/>
              <a:gd name="connsiteX12" fmla="*/ 257272 w 294874"/>
              <a:gd name="connsiteY12" fmla="*/ 200933 h 571528"/>
              <a:gd name="connsiteX13" fmla="*/ 255334 w 294874"/>
              <a:gd name="connsiteY13" fmla="*/ 201579 h 571528"/>
              <a:gd name="connsiteX14" fmla="*/ 169921 w 294874"/>
              <a:gd name="connsiteY14" fmla="*/ 24293 h 571528"/>
              <a:gd name="connsiteX15" fmla="*/ 153639 w 294874"/>
              <a:gd name="connsiteY15" fmla="*/ 32175 h 571528"/>
              <a:gd name="connsiteX16" fmla="*/ 239052 w 294874"/>
              <a:gd name="connsiteY16" fmla="*/ 209461 h 571528"/>
              <a:gd name="connsiteX17" fmla="*/ 237372 w 294874"/>
              <a:gd name="connsiteY17" fmla="*/ 210495 h 571528"/>
              <a:gd name="connsiteX18" fmla="*/ 114745 w 294874"/>
              <a:gd name="connsiteY18" fmla="*/ 56597 h 571528"/>
              <a:gd name="connsiteX19" fmla="*/ 100660 w 294874"/>
              <a:gd name="connsiteY19" fmla="*/ 67839 h 571528"/>
              <a:gd name="connsiteX20" fmla="*/ 223288 w 294874"/>
              <a:gd name="connsiteY20" fmla="*/ 221737 h 571528"/>
              <a:gd name="connsiteX21" fmla="*/ 221866 w 294874"/>
              <a:gd name="connsiteY21" fmla="*/ 223158 h 571528"/>
              <a:gd name="connsiteX22" fmla="*/ 67968 w 294874"/>
              <a:gd name="connsiteY22" fmla="*/ 100402 h 571528"/>
              <a:gd name="connsiteX23" fmla="*/ 56726 w 294874"/>
              <a:gd name="connsiteY23" fmla="*/ 114487 h 571528"/>
              <a:gd name="connsiteX24" fmla="*/ 210624 w 294874"/>
              <a:gd name="connsiteY24" fmla="*/ 237243 h 571528"/>
              <a:gd name="connsiteX25" fmla="*/ 209591 w 294874"/>
              <a:gd name="connsiteY25" fmla="*/ 238923 h 571528"/>
              <a:gd name="connsiteX26" fmla="*/ 32304 w 294874"/>
              <a:gd name="connsiteY26" fmla="*/ 153510 h 571528"/>
              <a:gd name="connsiteX27" fmla="*/ 24422 w 294874"/>
              <a:gd name="connsiteY27" fmla="*/ 169792 h 571528"/>
              <a:gd name="connsiteX28" fmla="*/ 201708 w 294874"/>
              <a:gd name="connsiteY28" fmla="*/ 255204 h 571528"/>
              <a:gd name="connsiteX29" fmla="*/ 201062 w 294874"/>
              <a:gd name="connsiteY29" fmla="*/ 257142 h 571528"/>
              <a:gd name="connsiteX30" fmla="*/ 9174 w 294874"/>
              <a:gd name="connsiteY30" fmla="*/ 213338 h 571528"/>
              <a:gd name="connsiteX31" fmla="*/ 5169 w 294874"/>
              <a:gd name="connsiteY31" fmla="*/ 230911 h 571528"/>
              <a:gd name="connsiteX32" fmla="*/ 196927 w 294874"/>
              <a:gd name="connsiteY32" fmla="*/ 274716 h 571528"/>
              <a:gd name="connsiteX33" fmla="*/ 196669 w 294874"/>
              <a:gd name="connsiteY33" fmla="*/ 276784 h 571528"/>
              <a:gd name="connsiteX34" fmla="*/ 0 w 294874"/>
              <a:gd name="connsiteY34" fmla="*/ 276784 h 571528"/>
              <a:gd name="connsiteX35" fmla="*/ 0 w 294874"/>
              <a:gd name="connsiteY35" fmla="*/ 294745 h 571528"/>
              <a:gd name="connsiteX36" fmla="*/ 196669 w 294874"/>
              <a:gd name="connsiteY36" fmla="*/ 294745 h 571528"/>
              <a:gd name="connsiteX37" fmla="*/ 196927 w 294874"/>
              <a:gd name="connsiteY37" fmla="*/ 296812 h 571528"/>
              <a:gd name="connsiteX38" fmla="*/ 5169 w 294874"/>
              <a:gd name="connsiteY38" fmla="*/ 340617 h 571528"/>
              <a:gd name="connsiteX39" fmla="*/ 9174 w 294874"/>
              <a:gd name="connsiteY39" fmla="*/ 358190 h 571528"/>
              <a:gd name="connsiteX40" fmla="*/ 201062 w 294874"/>
              <a:gd name="connsiteY40" fmla="*/ 314386 h 571528"/>
              <a:gd name="connsiteX41" fmla="*/ 201708 w 294874"/>
              <a:gd name="connsiteY41" fmla="*/ 316324 h 571528"/>
              <a:gd name="connsiteX42" fmla="*/ 24422 w 294874"/>
              <a:gd name="connsiteY42" fmla="*/ 401737 h 571528"/>
              <a:gd name="connsiteX43" fmla="*/ 32304 w 294874"/>
              <a:gd name="connsiteY43" fmla="*/ 418018 h 571528"/>
              <a:gd name="connsiteX44" fmla="*/ 209591 w 294874"/>
              <a:gd name="connsiteY44" fmla="*/ 332605 h 571528"/>
              <a:gd name="connsiteX45" fmla="*/ 210624 w 294874"/>
              <a:gd name="connsiteY45" fmla="*/ 334285 h 571528"/>
              <a:gd name="connsiteX46" fmla="*/ 56726 w 294874"/>
              <a:gd name="connsiteY46" fmla="*/ 456912 h 571528"/>
              <a:gd name="connsiteX47" fmla="*/ 67968 w 294874"/>
              <a:gd name="connsiteY47" fmla="*/ 470997 h 571528"/>
              <a:gd name="connsiteX48" fmla="*/ 221866 w 294874"/>
              <a:gd name="connsiteY48" fmla="*/ 348370 h 571528"/>
              <a:gd name="connsiteX49" fmla="*/ 223288 w 294874"/>
              <a:gd name="connsiteY49" fmla="*/ 349791 h 571528"/>
              <a:gd name="connsiteX50" fmla="*/ 100660 w 294874"/>
              <a:gd name="connsiteY50" fmla="*/ 503689 h 571528"/>
              <a:gd name="connsiteX51" fmla="*/ 114745 w 294874"/>
              <a:gd name="connsiteY51" fmla="*/ 514931 h 571528"/>
              <a:gd name="connsiteX52" fmla="*/ 237372 w 294874"/>
              <a:gd name="connsiteY52" fmla="*/ 361033 h 571528"/>
              <a:gd name="connsiteX53" fmla="*/ 239052 w 294874"/>
              <a:gd name="connsiteY53" fmla="*/ 362067 h 571528"/>
              <a:gd name="connsiteX54" fmla="*/ 153639 w 294874"/>
              <a:gd name="connsiteY54" fmla="*/ 539353 h 571528"/>
              <a:gd name="connsiteX55" fmla="*/ 169921 w 294874"/>
              <a:gd name="connsiteY55" fmla="*/ 547235 h 571528"/>
              <a:gd name="connsiteX56" fmla="*/ 255334 w 294874"/>
              <a:gd name="connsiteY56" fmla="*/ 369949 h 571528"/>
              <a:gd name="connsiteX57" fmla="*/ 257272 w 294874"/>
              <a:gd name="connsiteY57" fmla="*/ 370595 h 571528"/>
              <a:gd name="connsiteX58" fmla="*/ 213467 w 294874"/>
              <a:gd name="connsiteY58" fmla="*/ 562483 h 571528"/>
              <a:gd name="connsiteX59" fmla="*/ 231041 w 294874"/>
              <a:gd name="connsiteY59" fmla="*/ 566489 h 571528"/>
              <a:gd name="connsiteX60" fmla="*/ 274845 w 294874"/>
              <a:gd name="connsiteY60" fmla="*/ 374601 h 571528"/>
              <a:gd name="connsiteX61" fmla="*/ 276913 w 294874"/>
              <a:gd name="connsiteY61" fmla="*/ 374859 h 571528"/>
              <a:gd name="connsiteX62" fmla="*/ 276913 w 294874"/>
              <a:gd name="connsiteY62" fmla="*/ 571528 h 571528"/>
              <a:gd name="connsiteX63" fmla="*/ 294874 w 294874"/>
              <a:gd name="connsiteY63" fmla="*/ 571528 h 57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294874" h="571528">
                <a:moveTo>
                  <a:pt x="294874" y="571528"/>
                </a:moveTo>
                <a:lnTo>
                  <a:pt x="294874" y="356640"/>
                </a:lnTo>
                <a:cubicBezTo>
                  <a:pt x="291902" y="357027"/>
                  <a:pt x="288930" y="357286"/>
                  <a:pt x="285958" y="357286"/>
                </a:cubicBezTo>
                <a:cubicBezTo>
                  <a:pt x="246547" y="357286"/>
                  <a:pt x="214372" y="325240"/>
                  <a:pt x="214372" y="285700"/>
                </a:cubicBezTo>
                <a:cubicBezTo>
                  <a:pt x="214372" y="246159"/>
                  <a:pt x="246418" y="214113"/>
                  <a:pt x="285958" y="214113"/>
                </a:cubicBezTo>
                <a:cubicBezTo>
                  <a:pt x="288930" y="214113"/>
                  <a:pt x="292031" y="214372"/>
                  <a:pt x="294874" y="214759"/>
                </a:cubicBezTo>
                <a:lnTo>
                  <a:pt x="294874" y="0"/>
                </a:lnTo>
                <a:lnTo>
                  <a:pt x="276913" y="0"/>
                </a:lnTo>
                <a:lnTo>
                  <a:pt x="276913" y="196669"/>
                </a:lnTo>
                <a:cubicBezTo>
                  <a:pt x="276267" y="196669"/>
                  <a:pt x="275621" y="196927"/>
                  <a:pt x="274845" y="196927"/>
                </a:cubicBezTo>
                <a:lnTo>
                  <a:pt x="231041" y="5039"/>
                </a:lnTo>
                <a:lnTo>
                  <a:pt x="213467" y="9045"/>
                </a:lnTo>
                <a:lnTo>
                  <a:pt x="257272" y="200933"/>
                </a:lnTo>
                <a:cubicBezTo>
                  <a:pt x="257272" y="200933"/>
                  <a:pt x="255980" y="201450"/>
                  <a:pt x="255334" y="201579"/>
                </a:cubicBezTo>
                <a:lnTo>
                  <a:pt x="169921" y="24293"/>
                </a:lnTo>
                <a:lnTo>
                  <a:pt x="153639" y="32175"/>
                </a:lnTo>
                <a:lnTo>
                  <a:pt x="239052" y="209461"/>
                </a:lnTo>
                <a:cubicBezTo>
                  <a:pt x="239052" y="209461"/>
                  <a:pt x="237889" y="210107"/>
                  <a:pt x="237372" y="210495"/>
                </a:cubicBezTo>
                <a:lnTo>
                  <a:pt x="114745" y="56597"/>
                </a:lnTo>
                <a:lnTo>
                  <a:pt x="100660" y="67839"/>
                </a:lnTo>
                <a:lnTo>
                  <a:pt x="223288" y="221737"/>
                </a:lnTo>
                <a:cubicBezTo>
                  <a:pt x="223288" y="221737"/>
                  <a:pt x="222383" y="222641"/>
                  <a:pt x="221866" y="223158"/>
                </a:cubicBezTo>
                <a:lnTo>
                  <a:pt x="67968" y="100402"/>
                </a:lnTo>
                <a:lnTo>
                  <a:pt x="56726" y="114487"/>
                </a:lnTo>
                <a:lnTo>
                  <a:pt x="210624" y="237243"/>
                </a:lnTo>
                <a:cubicBezTo>
                  <a:pt x="210624" y="237243"/>
                  <a:pt x="209978" y="238406"/>
                  <a:pt x="209591" y="238923"/>
                </a:cubicBezTo>
                <a:lnTo>
                  <a:pt x="32304" y="153510"/>
                </a:lnTo>
                <a:lnTo>
                  <a:pt x="24422" y="169792"/>
                </a:lnTo>
                <a:lnTo>
                  <a:pt x="201708" y="255204"/>
                </a:lnTo>
                <a:cubicBezTo>
                  <a:pt x="201708" y="255204"/>
                  <a:pt x="201191" y="256496"/>
                  <a:pt x="201062" y="257142"/>
                </a:cubicBezTo>
                <a:lnTo>
                  <a:pt x="9174" y="213338"/>
                </a:lnTo>
                <a:lnTo>
                  <a:pt x="5169" y="230911"/>
                </a:lnTo>
                <a:lnTo>
                  <a:pt x="196927" y="274716"/>
                </a:lnTo>
                <a:cubicBezTo>
                  <a:pt x="196927" y="275362"/>
                  <a:pt x="196669" y="276008"/>
                  <a:pt x="196669" y="276784"/>
                </a:cubicBezTo>
                <a:lnTo>
                  <a:pt x="0" y="276784"/>
                </a:lnTo>
                <a:lnTo>
                  <a:pt x="0" y="294745"/>
                </a:lnTo>
                <a:lnTo>
                  <a:pt x="196669" y="294745"/>
                </a:lnTo>
                <a:cubicBezTo>
                  <a:pt x="196669" y="295391"/>
                  <a:pt x="196927" y="296037"/>
                  <a:pt x="196927" y="296812"/>
                </a:cubicBezTo>
                <a:lnTo>
                  <a:pt x="5169" y="340617"/>
                </a:lnTo>
                <a:lnTo>
                  <a:pt x="9174" y="358190"/>
                </a:lnTo>
                <a:lnTo>
                  <a:pt x="201062" y="314386"/>
                </a:lnTo>
                <a:cubicBezTo>
                  <a:pt x="201062" y="314386"/>
                  <a:pt x="201579" y="315678"/>
                  <a:pt x="201708" y="316324"/>
                </a:cubicBezTo>
                <a:lnTo>
                  <a:pt x="24422" y="401737"/>
                </a:lnTo>
                <a:lnTo>
                  <a:pt x="32304" y="418018"/>
                </a:lnTo>
                <a:lnTo>
                  <a:pt x="209591" y="332605"/>
                </a:lnTo>
                <a:cubicBezTo>
                  <a:pt x="209591" y="332605"/>
                  <a:pt x="210237" y="333768"/>
                  <a:pt x="210624" y="334285"/>
                </a:cubicBezTo>
                <a:lnTo>
                  <a:pt x="56726" y="456912"/>
                </a:lnTo>
                <a:lnTo>
                  <a:pt x="67968" y="470997"/>
                </a:lnTo>
                <a:lnTo>
                  <a:pt x="221866" y="348370"/>
                </a:lnTo>
                <a:cubicBezTo>
                  <a:pt x="221866" y="348370"/>
                  <a:pt x="222771" y="349274"/>
                  <a:pt x="223288" y="349791"/>
                </a:cubicBezTo>
                <a:lnTo>
                  <a:pt x="100660" y="503689"/>
                </a:lnTo>
                <a:lnTo>
                  <a:pt x="114745" y="514931"/>
                </a:lnTo>
                <a:lnTo>
                  <a:pt x="237372" y="361033"/>
                </a:lnTo>
                <a:cubicBezTo>
                  <a:pt x="237372" y="361033"/>
                  <a:pt x="238535" y="361679"/>
                  <a:pt x="239052" y="362067"/>
                </a:cubicBezTo>
                <a:lnTo>
                  <a:pt x="153639" y="539353"/>
                </a:lnTo>
                <a:lnTo>
                  <a:pt x="169921" y="547235"/>
                </a:lnTo>
                <a:lnTo>
                  <a:pt x="255334" y="369949"/>
                </a:lnTo>
                <a:cubicBezTo>
                  <a:pt x="255334" y="369949"/>
                  <a:pt x="256626" y="370466"/>
                  <a:pt x="257272" y="370595"/>
                </a:cubicBezTo>
                <a:lnTo>
                  <a:pt x="213467" y="562483"/>
                </a:lnTo>
                <a:lnTo>
                  <a:pt x="231041" y="566489"/>
                </a:lnTo>
                <a:lnTo>
                  <a:pt x="274845" y="374601"/>
                </a:lnTo>
                <a:cubicBezTo>
                  <a:pt x="275491" y="374601"/>
                  <a:pt x="276138" y="374859"/>
                  <a:pt x="276913" y="374859"/>
                </a:cubicBezTo>
                <a:lnTo>
                  <a:pt x="276913" y="571528"/>
                </a:lnTo>
                <a:lnTo>
                  <a:pt x="294874" y="571528"/>
                </a:lnTo>
                <a:close/>
              </a:path>
            </a:pathLst>
          </a:custGeom>
          <a:solidFill>
            <a:schemeClr val="bg1"/>
          </a:solidFill>
          <a:ln w="129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24D4A26-ED02-6A57-4492-6988FF0D4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1603" y="6563361"/>
            <a:ext cx="456836" cy="24734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ADFC49D-A06E-D5DA-6D21-CC7A289ABB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1375707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25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BE4BF21-AB5A-4944-91CA-0FA9411B73AE}"/>
              </a:ext>
            </a:extLst>
          </p:cNvPr>
          <p:cNvSpPr/>
          <p:nvPr userDrawn="1"/>
        </p:nvSpPr>
        <p:spPr>
          <a:xfrm>
            <a:off x="1" y="6515266"/>
            <a:ext cx="11107293" cy="342735"/>
          </a:xfrm>
          <a:custGeom>
            <a:avLst/>
            <a:gdLst>
              <a:gd name="connsiteX0" fmla="*/ 0 w 11107293"/>
              <a:gd name="connsiteY0" fmla="*/ 0 h 342735"/>
              <a:gd name="connsiteX1" fmla="*/ 10838690 w 11107293"/>
              <a:gd name="connsiteY1" fmla="*/ 0 h 342735"/>
              <a:gd name="connsiteX2" fmla="*/ 11107293 w 11107293"/>
              <a:gd name="connsiteY2" fmla="*/ 268602 h 342735"/>
              <a:gd name="connsiteX3" fmla="*/ 11107293 w 11107293"/>
              <a:gd name="connsiteY3" fmla="*/ 342735 h 342735"/>
              <a:gd name="connsiteX4" fmla="*/ 0 w 11107293"/>
              <a:gd name="connsiteY4" fmla="*/ 342735 h 342735"/>
              <a:gd name="connsiteX5" fmla="*/ 0 w 11107293"/>
              <a:gd name="connsiteY5" fmla="*/ 0 h 342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07293" h="342735">
                <a:moveTo>
                  <a:pt x="0" y="0"/>
                </a:moveTo>
                <a:lnTo>
                  <a:pt x="10838690" y="0"/>
                </a:lnTo>
                <a:cubicBezTo>
                  <a:pt x="10986950" y="0"/>
                  <a:pt x="11107293" y="120207"/>
                  <a:pt x="11107293" y="268602"/>
                </a:cubicBezTo>
                <a:lnTo>
                  <a:pt x="11107293" y="342735"/>
                </a:lnTo>
                <a:lnTo>
                  <a:pt x="0" y="342735"/>
                </a:lnTo>
                <a:lnTo>
                  <a:pt x="0" y="0"/>
                </a:ln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5" name="bg object 16">
            <a:extLst>
              <a:ext uri="{FF2B5EF4-FFF2-40B4-BE49-F238E27FC236}">
                <a16:creationId xmlns:a16="http://schemas.microsoft.com/office/drawing/2014/main" id="{1DF580D6-0723-470E-A955-6A5AA6B5DD10}"/>
              </a:ext>
            </a:extLst>
          </p:cNvPr>
          <p:cNvSpPr/>
          <p:nvPr userDrawn="1"/>
        </p:nvSpPr>
        <p:spPr>
          <a:xfrm>
            <a:off x="177871" y="174512"/>
            <a:ext cx="892552" cy="892552"/>
          </a:xfrm>
          <a:custGeom>
            <a:avLst/>
            <a:gdLst/>
            <a:ahLst/>
            <a:cxnLst/>
            <a:rect l="l" t="t" r="r" b="b"/>
            <a:pathLst>
              <a:path w="680719" h="680719">
                <a:moveTo>
                  <a:pt x="335838" y="0"/>
                </a:moveTo>
                <a:lnTo>
                  <a:pt x="286209" y="3641"/>
                </a:lnTo>
                <a:lnTo>
                  <a:pt x="238842" y="14220"/>
                </a:lnTo>
                <a:lnTo>
                  <a:pt x="194255" y="31217"/>
                </a:lnTo>
                <a:lnTo>
                  <a:pt x="152968" y="54111"/>
                </a:lnTo>
                <a:lnTo>
                  <a:pt x="115501" y="82383"/>
                </a:lnTo>
                <a:lnTo>
                  <a:pt x="82373" y="115514"/>
                </a:lnTo>
                <a:lnTo>
                  <a:pt x="54104" y="152983"/>
                </a:lnTo>
                <a:lnTo>
                  <a:pt x="31212" y="194271"/>
                </a:lnTo>
                <a:lnTo>
                  <a:pt x="14218" y="238858"/>
                </a:lnTo>
                <a:lnTo>
                  <a:pt x="3641" y="286225"/>
                </a:lnTo>
                <a:lnTo>
                  <a:pt x="0" y="335851"/>
                </a:lnTo>
                <a:lnTo>
                  <a:pt x="0" y="339915"/>
                </a:lnTo>
                <a:lnTo>
                  <a:pt x="3106" y="386099"/>
                </a:lnTo>
                <a:lnTo>
                  <a:pt x="12157" y="430393"/>
                </a:lnTo>
                <a:lnTo>
                  <a:pt x="26745" y="472393"/>
                </a:lnTo>
                <a:lnTo>
                  <a:pt x="46465" y="511693"/>
                </a:lnTo>
                <a:lnTo>
                  <a:pt x="70912" y="547888"/>
                </a:lnTo>
                <a:lnTo>
                  <a:pt x="99680" y="580572"/>
                </a:lnTo>
                <a:lnTo>
                  <a:pt x="132364" y="609340"/>
                </a:lnTo>
                <a:lnTo>
                  <a:pt x="168558" y="633786"/>
                </a:lnTo>
                <a:lnTo>
                  <a:pt x="207856" y="653506"/>
                </a:lnTo>
                <a:lnTo>
                  <a:pt x="249853" y="668093"/>
                </a:lnTo>
                <a:lnTo>
                  <a:pt x="294143" y="677143"/>
                </a:lnTo>
                <a:lnTo>
                  <a:pt x="340321" y="680250"/>
                </a:lnTo>
                <a:lnTo>
                  <a:pt x="680237" y="680250"/>
                </a:lnTo>
                <a:lnTo>
                  <a:pt x="680237" y="344398"/>
                </a:lnTo>
                <a:lnTo>
                  <a:pt x="677093" y="297665"/>
                </a:lnTo>
                <a:lnTo>
                  <a:pt x="667935" y="252843"/>
                </a:lnTo>
                <a:lnTo>
                  <a:pt x="653173" y="210342"/>
                </a:lnTo>
                <a:lnTo>
                  <a:pt x="633217" y="170573"/>
                </a:lnTo>
                <a:lnTo>
                  <a:pt x="608478" y="133946"/>
                </a:lnTo>
                <a:lnTo>
                  <a:pt x="579366" y="100871"/>
                </a:lnTo>
                <a:lnTo>
                  <a:pt x="546291" y="71759"/>
                </a:lnTo>
                <a:lnTo>
                  <a:pt x="509664" y="47020"/>
                </a:lnTo>
                <a:lnTo>
                  <a:pt x="469895" y="27064"/>
                </a:lnTo>
                <a:lnTo>
                  <a:pt x="427394" y="12302"/>
                </a:lnTo>
                <a:lnTo>
                  <a:pt x="382572" y="3143"/>
                </a:lnTo>
                <a:lnTo>
                  <a:pt x="335838" y="0"/>
                </a:lnTo>
                <a:close/>
              </a:path>
            </a:pathLst>
          </a:custGeom>
          <a:solidFill>
            <a:srgbClr val="D1D4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758C25-9F0B-4769-8E8C-D95FA1C2D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10185"/>
            <a:ext cx="10515600" cy="48667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B40927A7-7A0C-45CE-B38F-6D858B2E4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852" y="294639"/>
            <a:ext cx="10900948" cy="5492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430C2B-7B64-49F8-81DD-F900626B5EFA}"/>
              </a:ext>
            </a:extLst>
          </p:cNvPr>
          <p:cNvSpPr/>
          <p:nvPr userDrawn="1"/>
        </p:nvSpPr>
        <p:spPr>
          <a:xfrm>
            <a:off x="11106343" y="6515266"/>
            <a:ext cx="1085657" cy="365604"/>
          </a:xfrm>
          <a:custGeom>
            <a:avLst/>
            <a:gdLst>
              <a:gd name="connsiteX0" fmla="*/ 273887 w 1085657"/>
              <a:gd name="connsiteY0" fmla="*/ 0 h 365604"/>
              <a:gd name="connsiteX1" fmla="*/ 1085657 w 1085657"/>
              <a:gd name="connsiteY1" fmla="*/ 0 h 365604"/>
              <a:gd name="connsiteX2" fmla="*/ 1085657 w 1085657"/>
              <a:gd name="connsiteY2" fmla="*/ 342734 h 365604"/>
              <a:gd name="connsiteX3" fmla="*/ 950 w 1085657"/>
              <a:gd name="connsiteY3" fmla="*/ 342734 h 365604"/>
              <a:gd name="connsiteX4" fmla="*/ 950 w 1085657"/>
              <a:gd name="connsiteY4" fmla="*/ 365604 h 365604"/>
              <a:gd name="connsiteX5" fmla="*/ 0 w 1085657"/>
              <a:gd name="connsiteY5" fmla="*/ 365604 h 365604"/>
              <a:gd name="connsiteX6" fmla="*/ 0 w 1085657"/>
              <a:gd name="connsiteY6" fmla="*/ 273887 h 365604"/>
              <a:gd name="connsiteX7" fmla="*/ 273887 w 1085657"/>
              <a:gd name="connsiteY7" fmla="*/ 0 h 365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657" h="365604">
                <a:moveTo>
                  <a:pt x="273887" y="0"/>
                </a:moveTo>
                <a:lnTo>
                  <a:pt x="1085657" y="0"/>
                </a:lnTo>
                <a:lnTo>
                  <a:pt x="1085657" y="342734"/>
                </a:lnTo>
                <a:lnTo>
                  <a:pt x="950" y="342734"/>
                </a:lnTo>
                <a:lnTo>
                  <a:pt x="950" y="365604"/>
                </a:lnTo>
                <a:lnTo>
                  <a:pt x="0" y="365604"/>
                </a:lnTo>
                <a:lnTo>
                  <a:pt x="0" y="273887"/>
                </a:lnTo>
                <a:cubicBezTo>
                  <a:pt x="0" y="122646"/>
                  <a:pt x="122646" y="0"/>
                  <a:pt x="273887" y="0"/>
                </a:cubicBezTo>
                <a:close/>
              </a:path>
            </a:pathLst>
          </a:custGeom>
          <a:solidFill>
            <a:srgbClr val="EDEEF0"/>
          </a:solidFill>
          <a:ln w="13549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GB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7A8ED49-260F-4DCF-88DA-189EE2FD03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041" y="6563361"/>
            <a:ext cx="1014746" cy="247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14408-5831-49B7-BF84-9D4EB0FEE077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CF2D5A4-4F2A-46F4-B1EE-8630F1569AD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393141" y="6602145"/>
            <a:ext cx="620759" cy="1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82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6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200150" indent="-2857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5430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00250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Tx/>
        <a:buBlip>
          <a:blip r:embed="rId9"/>
        </a:buBlip>
        <a:defRPr sz="12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sv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2.svg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4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53A0-E411-088C-9256-BA41B6CCF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945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Catalyst summary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4F753C-39D3-E325-CE85-BFE79E63D381}"/>
              </a:ext>
            </a:extLst>
          </p:cNvPr>
          <p:cNvSpPr txBox="1"/>
          <p:nvPr/>
        </p:nvSpPr>
        <p:spPr>
          <a:xfrm>
            <a:off x="504762" y="1624775"/>
            <a:ext cx="9358329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A brief introduction to the Catalyst, the horizontal and vertical markets, and the organizations involved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AAD2F3C-082C-F99E-A68C-58AC07EBF2E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25419" y="3861023"/>
            <a:ext cx="4965024" cy="274440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657EE1D0-0844-6F86-28EC-C2BF345E5D64}"/>
              </a:ext>
            </a:extLst>
          </p:cNvPr>
          <p:cNvGrpSpPr/>
          <p:nvPr/>
        </p:nvGrpSpPr>
        <p:grpSpPr>
          <a:xfrm>
            <a:off x="6611079" y="4251473"/>
            <a:ext cx="4103008" cy="2053170"/>
            <a:chOff x="6666969" y="3805049"/>
            <a:chExt cx="4028869" cy="201607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26F5CB4-E46E-F2D4-FC4B-7551DBBA6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10103" y="5336828"/>
              <a:ext cx="275950" cy="48429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C1AD318-4D3E-9A10-7FC0-E0C06DF15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19365" y="3811775"/>
              <a:ext cx="493641" cy="49494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AF812AD-D232-E15F-8235-24D2A95C6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6969" y="3977080"/>
              <a:ext cx="582337" cy="286164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4D0EE60-6DF0-5A4E-E5ED-5E118E230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30010" y="4721030"/>
              <a:ext cx="989355" cy="304020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41F1E0F-7B04-6CCF-4129-E0D4A426D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8723" y="3805049"/>
              <a:ext cx="989355" cy="56527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36909618-5F1B-1491-7F9E-B6848FFAA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1036" y="4761994"/>
              <a:ext cx="607052" cy="22209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AA08639-5D8D-346A-1CFB-89335FA9A22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0894" y="3896214"/>
              <a:ext cx="494944" cy="49494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3B1E67B-0BA4-6C3B-D617-F1B531B46C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73640" y="4704787"/>
              <a:ext cx="774726" cy="31841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6C0A96A-8D28-2545-9F65-7F3D3423A69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0748" y="5236038"/>
              <a:ext cx="360621" cy="56527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03CE814E-DFFF-1E5E-81B8-9C4CF5BB0F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21258" y="5336828"/>
              <a:ext cx="342330" cy="342902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76238D8-2F2B-7CD8-3892-2031C83A5BA0}"/>
              </a:ext>
            </a:extLst>
          </p:cNvPr>
          <p:cNvSpPr txBox="1"/>
          <p:nvPr/>
        </p:nvSpPr>
        <p:spPr>
          <a:xfrm>
            <a:off x="517096" y="3340770"/>
            <a:ext cx="4074820" cy="114390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2000" b="1" dirty="0">
                <a:solidFill>
                  <a:schemeClr val="accent3"/>
                </a:solidFill>
                <a:cs typeface="Arial"/>
              </a:rPr>
              <a:t>Which industry or sector does your solution apply to?</a:t>
            </a:r>
            <a:endParaRPr lang="en-GB" sz="2000" b="1" i="0" u="none" strike="noStrike" dirty="0">
              <a:solidFill>
                <a:schemeClr val="accent3"/>
              </a:solidFill>
              <a:effectLst/>
              <a:cs typeface="Arial"/>
            </a:endParaRPr>
          </a:p>
          <a:p>
            <a:pPr fontAlgn="base">
              <a:spcAft>
                <a:spcPts val="1000"/>
              </a:spcAft>
            </a:pPr>
            <a:endParaRPr lang="en-GB" sz="2000" b="1" dirty="0">
              <a:solidFill>
                <a:schemeClr val="accent3"/>
              </a:solidFill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9858BF-4DFC-73C8-DA2E-28724B49422D}"/>
              </a:ext>
            </a:extLst>
          </p:cNvPr>
          <p:cNvSpPr txBox="1"/>
          <p:nvPr/>
        </p:nvSpPr>
        <p:spPr>
          <a:xfrm>
            <a:off x="517096" y="5206867"/>
            <a:ext cx="51918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i="0" u="none" strike="noStrike" dirty="0">
                <a:solidFill>
                  <a:schemeClr val="accent3"/>
                </a:solidFill>
                <a:effectLst/>
                <a:cs typeface="Arial"/>
              </a:rPr>
              <a:t>Which organizations and personnel have been involved in the collaboration?</a:t>
            </a:r>
            <a:endParaRPr lang="en-GB" sz="2000" b="1" i="0" u="none" strike="noStrike" dirty="0">
              <a:solidFill>
                <a:schemeClr val="accent3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8EB091-2EF4-AE7F-11F7-5C28F43C78A1}"/>
              </a:ext>
            </a:extLst>
          </p:cNvPr>
          <p:cNvSpPr txBox="1"/>
          <p:nvPr/>
        </p:nvSpPr>
        <p:spPr>
          <a:xfrm>
            <a:off x="517096" y="4310834"/>
            <a:ext cx="407482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0"/>
              </a:spcBef>
              <a:spcAft>
                <a:spcPts val="1000"/>
              </a:spcAft>
            </a:pPr>
            <a:r>
              <a:rPr lang="en-GB" sz="2000" b="1" i="0" u="none" strike="noStrike" dirty="0">
                <a:solidFill>
                  <a:schemeClr val="accent3"/>
                </a:solidFill>
                <a:effectLst/>
                <a:cs typeface="Arial"/>
              </a:rPr>
              <a:t>What technology is the solution based on?</a:t>
            </a:r>
          </a:p>
        </p:txBody>
      </p:sp>
    </p:spTree>
    <p:extLst>
      <p:ext uri="{BB962C8B-B14F-4D97-AF65-F5344CB8AC3E}">
        <p14:creationId xmlns:p14="http://schemas.microsoft.com/office/powerpoint/2010/main" val="211910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284F50F4-2752-3177-A0A9-4662FADAFFE9}"/>
              </a:ext>
            </a:extLst>
          </p:cNvPr>
          <p:cNvGrpSpPr/>
          <p:nvPr/>
        </p:nvGrpSpPr>
        <p:grpSpPr>
          <a:xfrm rot="5400000" flipV="1">
            <a:off x="9137427" y="3465204"/>
            <a:ext cx="3699952" cy="2409194"/>
            <a:chOff x="105905" y="3700279"/>
            <a:chExt cx="3758232" cy="2447142"/>
          </a:xfrm>
        </p:grpSpPr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5E512266-D67A-FF33-8D92-AE069CA953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A4F25BB0-677A-2208-20CE-2BD27DEBB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7A847D0F-381F-C8B4-A22B-EB13BFA9D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Challenge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2FC66BA-4C67-C6A4-7226-78F884EE0BA9}"/>
              </a:ext>
            </a:extLst>
          </p:cNvPr>
          <p:cNvGrpSpPr/>
          <p:nvPr/>
        </p:nvGrpSpPr>
        <p:grpSpPr>
          <a:xfrm>
            <a:off x="0" y="4066952"/>
            <a:ext cx="3758232" cy="2447142"/>
            <a:chOff x="105905" y="3700279"/>
            <a:chExt cx="3758232" cy="2447142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154BBD5A-233D-0D4E-AD3A-5ED0595B2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CC76B299-CF11-ED99-B4B3-C401BA19E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9AEDC532-4659-F084-F166-64159F970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8FB8FB8-26E2-F53A-A154-AC8062F62F61}"/>
              </a:ext>
            </a:extLst>
          </p:cNvPr>
          <p:cNvGrpSpPr/>
          <p:nvPr/>
        </p:nvGrpSpPr>
        <p:grpSpPr>
          <a:xfrm rot="16200000">
            <a:off x="3149083" y="3636680"/>
            <a:ext cx="3492245" cy="2273947"/>
            <a:chOff x="105905" y="3700279"/>
            <a:chExt cx="3758232" cy="2447142"/>
          </a:xfrm>
        </p:grpSpPr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2EC619CD-8FBD-013B-F5BD-B5DE0CBFCD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6B63567A-0FE1-1455-320C-407C5DF80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DCA41C93-2278-402D-2D8A-E86C9E970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4DC14A-1D60-50DA-0292-6A712520A060}"/>
              </a:ext>
            </a:extLst>
          </p:cNvPr>
          <p:cNvGrpSpPr/>
          <p:nvPr/>
        </p:nvGrpSpPr>
        <p:grpSpPr>
          <a:xfrm>
            <a:off x="6024574" y="4066952"/>
            <a:ext cx="3758232" cy="2447142"/>
            <a:chOff x="105905" y="3700279"/>
            <a:chExt cx="3758232" cy="2447142"/>
          </a:xfrm>
        </p:grpSpPr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1EA16D06-B55E-CE49-9E08-FA98F7B4E5F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4330624"/>
              <a:ext cx="3758232" cy="1164640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31F9650A-CE88-24E1-ED6E-24415EC83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4982781"/>
              <a:ext cx="3758232" cy="1164640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CD3FFA61-CA85-FD66-892F-98980EC36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 flipH="1">
              <a:off x="105905" y="3700279"/>
              <a:ext cx="3758232" cy="1164640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AD51A88F-056F-FA3B-1ADF-AFEE7B1CD11D}"/>
              </a:ext>
            </a:extLst>
          </p:cNvPr>
          <p:cNvSpPr txBox="1"/>
          <p:nvPr/>
        </p:nvSpPr>
        <p:spPr>
          <a:xfrm>
            <a:off x="20761" y="4990282"/>
            <a:ext cx="3741614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problem is your Catalyst trying to solve?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50C0506-9087-3DDA-8528-E9D83AB84721}"/>
              </a:ext>
            </a:extLst>
          </p:cNvPr>
          <p:cNvSpPr txBox="1"/>
          <p:nvPr/>
        </p:nvSpPr>
        <p:spPr>
          <a:xfrm>
            <a:off x="3767360" y="4237184"/>
            <a:ext cx="2252440" cy="132343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is the current technical and commercial context?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A3B239-5D04-B673-D28C-E2154C776D10}"/>
              </a:ext>
            </a:extLst>
          </p:cNvPr>
          <p:cNvSpPr txBox="1"/>
          <p:nvPr/>
        </p:nvSpPr>
        <p:spPr>
          <a:xfrm>
            <a:off x="6088186" y="4990282"/>
            <a:ext cx="3703514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are the current technical challenges?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122AF5-78D3-ED5E-B125-18FA60D62CA0}"/>
              </a:ext>
            </a:extLst>
          </p:cNvPr>
          <p:cNvSpPr txBox="1"/>
          <p:nvPr/>
        </p:nvSpPr>
        <p:spPr>
          <a:xfrm>
            <a:off x="9976350" y="4066952"/>
            <a:ext cx="2138140" cy="163121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fontAlgn="base">
              <a:spcAft>
                <a:spcPts val="1000"/>
              </a:spcAft>
            </a:pPr>
            <a:r>
              <a:rPr lang="en-GB" sz="2000" b="1" dirty="0">
                <a:solidFill>
                  <a:schemeClr val="bg1"/>
                </a:solidFill>
                <a:cs typeface="Arial"/>
              </a:rPr>
              <a:t>What are the operational and commercial impacts of the problem?</a:t>
            </a:r>
            <a:endParaRPr lang="en-GB" sz="2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59AFC0F-A95C-F312-72D0-A8C29F2459F6}"/>
              </a:ext>
            </a:extLst>
          </p:cNvPr>
          <p:cNvSpPr txBox="1"/>
          <p:nvPr/>
        </p:nvSpPr>
        <p:spPr>
          <a:xfrm>
            <a:off x="545496" y="1842335"/>
            <a:ext cx="9857880" cy="138499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What gap in the market exists for this Catalyst? </a:t>
            </a:r>
          </a:p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What technical and commercial challenges need to be addressed?</a:t>
            </a:r>
          </a:p>
        </p:txBody>
      </p:sp>
    </p:spTree>
    <p:extLst>
      <p:ext uri="{BB962C8B-B14F-4D97-AF65-F5344CB8AC3E}">
        <p14:creationId xmlns:p14="http://schemas.microsoft.com/office/powerpoint/2010/main" val="151804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9764DA4-7452-4885-EB76-2FF6A6C6A6A0}"/>
              </a:ext>
            </a:extLst>
          </p:cNvPr>
          <p:cNvSpPr txBox="1"/>
          <p:nvPr/>
        </p:nvSpPr>
        <p:spPr>
          <a:xfrm>
            <a:off x="481919" y="1738118"/>
            <a:ext cx="9916547" cy="1290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Explain the solution you have created and how the technology was used to overcome the existing challenge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7BA41E-7FC0-7968-5817-6B7C7C53F46F}"/>
              </a:ext>
            </a:extLst>
          </p:cNvPr>
          <p:cNvSpPr txBox="1"/>
          <p:nvPr/>
        </p:nvSpPr>
        <p:spPr>
          <a:xfrm>
            <a:off x="546265" y="2893131"/>
            <a:ext cx="5688280" cy="34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1E2A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Additional c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here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ound Single Corner of Rectangle 1">
            <a:extLst>
              <a:ext uri="{FF2B5EF4-FFF2-40B4-BE49-F238E27FC236}">
                <a16:creationId xmlns:a16="http://schemas.microsoft.com/office/drawing/2014/main" id="{6F1BC01C-4427-9C40-7420-531BE82D2A7D}"/>
              </a:ext>
            </a:extLst>
          </p:cNvPr>
          <p:cNvSpPr/>
          <p:nvPr/>
        </p:nvSpPr>
        <p:spPr>
          <a:xfrm>
            <a:off x="211597" y="3642486"/>
            <a:ext cx="11592476" cy="2620163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00E7A2-A549-5B7D-A534-F407481D42C0}"/>
              </a:ext>
            </a:extLst>
          </p:cNvPr>
          <p:cNvGrpSpPr/>
          <p:nvPr/>
        </p:nvGrpSpPr>
        <p:grpSpPr>
          <a:xfrm>
            <a:off x="481919" y="4799052"/>
            <a:ext cx="10919506" cy="1359346"/>
            <a:chOff x="512127" y="4984745"/>
            <a:chExt cx="10919506" cy="135934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764DDB3-C102-DDB4-B256-A8638CDEDCFD}"/>
                </a:ext>
              </a:extLst>
            </p:cNvPr>
            <p:cNvSpPr txBox="1"/>
            <p:nvPr/>
          </p:nvSpPr>
          <p:spPr>
            <a:xfrm>
              <a:off x="512127" y="4984745"/>
              <a:ext cx="2241294" cy="1359346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Which industry or sector does your solution apply to?</a:t>
              </a:r>
            </a:p>
            <a:p>
              <a:pPr fontAlgn="base">
                <a:spcAft>
                  <a:spcPts val="1000"/>
                </a:spcAft>
              </a:pPr>
              <a:endParaRPr lang="en-GB" sz="2000" b="1" dirty="0">
                <a:solidFill>
                  <a:schemeClr val="bg2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5D40527-CB1D-226B-A7A9-5F8775D2A3E1}"/>
                </a:ext>
              </a:extLst>
            </p:cNvPr>
            <p:cNvSpPr txBox="1"/>
            <p:nvPr/>
          </p:nvSpPr>
          <p:spPr>
            <a:xfrm>
              <a:off x="4345971" y="4984745"/>
              <a:ext cx="3389024" cy="1200329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was required technically (e.g. key processes, milestones and goals)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5945591-FD67-8EBC-3185-972F03AE5ACB}"/>
                </a:ext>
              </a:extLst>
            </p:cNvPr>
            <p:cNvSpPr txBox="1"/>
            <p:nvPr/>
          </p:nvSpPr>
          <p:spPr>
            <a:xfrm>
              <a:off x="8565546" y="4984745"/>
              <a:ext cx="2866087" cy="923330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fontAlgn="base">
                <a:spcAft>
                  <a:spcPts val="1000"/>
                </a:spcAft>
              </a:pPr>
              <a:r>
                <a:rPr lang="en-GB" b="1" dirty="0">
                  <a:solidFill>
                    <a:srgbClr val="1E2A48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What might a resulting application/use-case look like?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CB3334B-1FE2-75C9-EE95-8523FBB0CBFD}"/>
              </a:ext>
            </a:extLst>
          </p:cNvPr>
          <p:cNvGrpSpPr/>
          <p:nvPr/>
        </p:nvGrpSpPr>
        <p:grpSpPr>
          <a:xfrm>
            <a:off x="846387" y="3743740"/>
            <a:ext cx="9009592" cy="914400"/>
            <a:chOff x="297846" y="3784569"/>
            <a:chExt cx="9123317" cy="914400"/>
          </a:xfrm>
          <a:solidFill>
            <a:schemeClr val="accent2"/>
          </a:solidFill>
        </p:grpSpPr>
        <p:pic>
          <p:nvPicPr>
            <p:cNvPr id="19" name="Graphic 18" descr="Maze with solid fill">
              <a:extLst>
                <a:ext uri="{FF2B5EF4-FFF2-40B4-BE49-F238E27FC236}">
                  <a16:creationId xmlns:a16="http://schemas.microsoft.com/office/drawing/2014/main" id="{498C0F7E-EFF9-13F3-1556-D45B1DE91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345971" y="3784569"/>
              <a:ext cx="914400" cy="914400"/>
            </a:xfrm>
            <a:prstGeom prst="rect">
              <a:avLst/>
            </a:prstGeom>
          </p:spPr>
        </p:pic>
        <p:pic>
          <p:nvPicPr>
            <p:cNvPr id="20" name="Graphic 19" descr="Puzzle with solid fill">
              <a:extLst>
                <a:ext uri="{FF2B5EF4-FFF2-40B4-BE49-F238E27FC236}">
                  <a16:creationId xmlns:a16="http://schemas.microsoft.com/office/drawing/2014/main" id="{4D238C52-C40B-847F-41F6-382A8FA0478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97846" y="3784569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Clipboard Badge with solid fill">
              <a:extLst>
                <a:ext uri="{FF2B5EF4-FFF2-40B4-BE49-F238E27FC236}">
                  <a16:creationId xmlns:a16="http://schemas.microsoft.com/office/drawing/2014/main" id="{D1D1D72A-D6B6-681C-AE3C-3A774A80224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8506763" y="3784569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539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of Rectangle 5">
            <a:extLst>
              <a:ext uri="{FF2B5EF4-FFF2-40B4-BE49-F238E27FC236}">
                <a16:creationId xmlns:a16="http://schemas.microsoft.com/office/drawing/2014/main" id="{372CBD60-B6B9-3FA2-90B7-27585A8FAFFF}"/>
              </a:ext>
            </a:extLst>
          </p:cNvPr>
          <p:cNvSpPr/>
          <p:nvPr/>
        </p:nvSpPr>
        <p:spPr>
          <a:xfrm>
            <a:off x="546265" y="4981433"/>
            <a:ext cx="4096987" cy="128121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8EDFD80E-A089-5A8A-A79F-60E53C0393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Solution slide 2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C6FD514-4D52-3D35-B4B8-3AC09D251D73}"/>
              </a:ext>
            </a:extLst>
          </p:cNvPr>
          <p:cNvSpPr txBox="1"/>
          <p:nvPr/>
        </p:nvSpPr>
        <p:spPr>
          <a:xfrm>
            <a:off x="676101" y="5210031"/>
            <a:ext cx="3967151" cy="1052618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point 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point 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point 3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C27D3-02BE-AADA-0393-831F0EB16CEA}"/>
              </a:ext>
            </a:extLst>
          </p:cNvPr>
          <p:cNvSpPr txBox="1"/>
          <p:nvPr/>
        </p:nvSpPr>
        <p:spPr>
          <a:xfrm>
            <a:off x="546265" y="1713015"/>
            <a:ext cx="5688280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this optional 2nd slide for more details on the solution – feel free to add video / diagrams / animations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1" dirty="0">
                <a:solidFill>
                  <a:srgbClr val="1E2A4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Bullet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1" i="0" u="none" strike="noStrike" kern="1200" cap="none" spc="0" normalizeH="0" baseline="0" noProof="0" smtClean="0">
                <a:ln>
                  <a:noFill/>
                </a:ln>
                <a:solidFill>
                  <a:srgbClr val="1A274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1A27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5BB4D47B-07BB-3663-6DFC-8E58BE805E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40308" y="735501"/>
            <a:ext cx="2859954" cy="249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135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8EDFD80E-A089-5A8A-A79F-60E53C0393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C27D3-02BE-AADA-0393-831F0EB16CEA}"/>
              </a:ext>
            </a:extLst>
          </p:cNvPr>
          <p:cNvSpPr txBox="1"/>
          <p:nvPr/>
        </p:nvSpPr>
        <p:spPr>
          <a:xfrm>
            <a:off x="468175" y="1673823"/>
            <a:ext cx="89932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+mj-lt"/>
              </a:rPr>
              <a:t>How effectively have the aims of this Catalyst been realized?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1" i="0" u="none" strike="noStrike" kern="1200" cap="none" spc="0" normalizeH="0" baseline="0" noProof="0" smtClean="0">
                <a:ln>
                  <a:noFill/>
                </a:ln>
                <a:solidFill>
                  <a:srgbClr val="1A274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1A27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9A290AC2-CC27-FA08-9EB7-F4951E9661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 flipH="1" flipV="1">
            <a:off x="596645" y="3327123"/>
            <a:ext cx="6096000" cy="1425292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DDF4FC11-B65B-2A44-C431-5D4A2ADC00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 flipH="1" flipV="1">
            <a:off x="596645" y="2841348"/>
            <a:ext cx="6096000" cy="1425292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7017B430-5BE5-95E0-10E8-E065765B76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 flipV="1">
            <a:off x="5461210" y="5238191"/>
            <a:ext cx="6096000" cy="1425292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D1A70806-3152-7EBB-8A15-B2CED214C59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0800000" flipV="1">
            <a:off x="5461210" y="4752416"/>
            <a:ext cx="6096000" cy="142529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6F4E8B2-4756-B5BB-85FC-F82A1290B720}"/>
              </a:ext>
            </a:extLst>
          </p:cNvPr>
          <p:cNvSpPr txBox="1"/>
          <p:nvPr/>
        </p:nvSpPr>
        <p:spPr>
          <a:xfrm>
            <a:off x="1268625" y="3029039"/>
            <a:ext cx="4752037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dirty="0">
                <a:solidFill>
                  <a:schemeClr val="bg1"/>
                </a:solidFill>
                <a:cs typeface="Arial"/>
              </a:rPr>
              <a:t>What are the primary direct benefits of success?</a:t>
            </a:r>
            <a:endParaRPr lang="en-GB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386449-6C76-EDCA-C25F-1ADE51ECF150}"/>
              </a:ext>
            </a:extLst>
          </p:cNvPr>
          <p:cNvSpPr txBox="1"/>
          <p:nvPr/>
        </p:nvSpPr>
        <p:spPr>
          <a:xfrm>
            <a:off x="6066516" y="4968963"/>
            <a:ext cx="4752037" cy="156966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fontAlgn="base">
              <a:spcAft>
                <a:spcPts val="1000"/>
              </a:spcAft>
            </a:pPr>
            <a:r>
              <a:rPr lang="en-GB" sz="3200" b="1" dirty="0">
                <a:solidFill>
                  <a:schemeClr val="bg1"/>
                </a:solidFill>
                <a:cs typeface="Arial"/>
              </a:rPr>
              <a:t>Explain any potential wider impacts for the industry and society</a:t>
            </a:r>
            <a:endParaRPr lang="en-GB" sz="32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84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 Single Corner of Rectangle 19">
            <a:extLst>
              <a:ext uri="{FF2B5EF4-FFF2-40B4-BE49-F238E27FC236}">
                <a16:creationId xmlns:a16="http://schemas.microsoft.com/office/drawing/2014/main" id="{59C5696B-661D-5B5C-EE07-9E9E1AE7B5C3}"/>
              </a:ext>
            </a:extLst>
          </p:cNvPr>
          <p:cNvSpPr/>
          <p:nvPr/>
        </p:nvSpPr>
        <p:spPr>
          <a:xfrm>
            <a:off x="8220137" y="4480382"/>
            <a:ext cx="3102288" cy="1858546"/>
          </a:xfrm>
          <a:prstGeom prst="round1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24B73AD-BC6A-C97B-7D68-3A98C8BCE9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56446" y="1775552"/>
            <a:ext cx="4919411" cy="270483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9E0CEB2-25E6-324F-25F4-04F5DD89CC1A}"/>
              </a:ext>
            </a:extLst>
          </p:cNvPr>
          <p:cNvSpPr txBox="1"/>
          <p:nvPr/>
        </p:nvSpPr>
        <p:spPr>
          <a:xfrm>
            <a:off x="8332042" y="4703277"/>
            <a:ext cx="3062099" cy="1635651"/>
          </a:xfrm>
          <a:prstGeom prst="rect">
            <a:avLst/>
          </a:prstGeom>
          <a:noFill/>
        </p:spPr>
        <p:txBody>
          <a:bodyPr wrap="square" numCol="1" rtlCol="0">
            <a:no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1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2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3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 typeface="Wingdings" pitchFamily="2" charset="2"/>
              <a:buChar char="ü"/>
              <a:tabLst/>
              <a:defRPr/>
            </a:pPr>
            <a:r>
              <a:rPr kumimoji="0" lang="en-GB" sz="105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Bullet 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prstClr val="white"/>
              </a:buClr>
              <a:buSzTx/>
              <a:buFontTx/>
              <a:buNone/>
              <a:tabLst/>
              <a:defRPr/>
            </a:pP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4072D24F-E1DD-2F66-8FF6-1400F53F8EB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4A73DC-92F7-FBEC-F539-6B93ACD74041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Outcomes slide 2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60CE49-CB6E-29D2-A4C7-725E8CEFB59C}"/>
              </a:ext>
            </a:extLst>
          </p:cNvPr>
          <p:cNvSpPr txBox="1"/>
          <p:nvPr/>
        </p:nvSpPr>
        <p:spPr>
          <a:xfrm>
            <a:off x="515267" y="1710636"/>
            <a:ext cx="5998888" cy="1021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 this optional 2nd slide for more details on the outcomes – feel free to add video / diagrams / animations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Bullet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1E2A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906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invertebrate&#10;&#10;Description automatically generated">
            <a:extLst>
              <a:ext uri="{FF2B5EF4-FFF2-40B4-BE49-F238E27FC236}">
                <a16:creationId xmlns:a16="http://schemas.microsoft.com/office/drawing/2014/main" id="{8EDFD80E-A089-5A8A-A79F-60E53C0393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265" y="534391"/>
            <a:ext cx="7707086" cy="950026"/>
          </a:xfrm>
          <a:prstGeom prst="round1Rect">
            <a:avLst>
              <a:gd name="adj" fmla="val 50000"/>
            </a:avLst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B4DFBC-923A-E1B7-6F8C-9D1D7DCADAE3}"/>
              </a:ext>
            </a:extLst>
          </p:cNvPr>
          <p:cNvSpPr txBox="1"/>
          <p:nvPr/>
        </p:nvSpPr>
        <p:spPr>
          <a:xfrm>
            <a:off x="628601" y="595351"/>
            <a:ext cx="6808519" cy="748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Conclusions and CTAs</a:t>
            </a:r>
            <a:endParaRPr kumimoji="0" lang="en-US" sz="4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7C27D3-02BE-AADA-0393-831F0EB16CEA}"/>
              </a:ext>
            </a:extLst>
          </p:cNvPr>
          <p:cNvSpPr txBox="1"/>
          <p:nvPr/>
        </p:nvSpPr>
        <p:spPr>
          <a:xfrm>
            <a:off x="506548" y="1825140"/>
            <a:ext cx="7707085" cy="100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2A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 are the next steps for TM Forum and the wider industry?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61BCE33D-CB81-294A-1259-C3BD6E183A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3814408-5831-49B7-BF84-9D4EB0FEE077}" type="slidenum">
              <a:rPr kumimoji="0" lang="en-GB" sz="800" b="1" i="0" u="none" strike="noStrike" kern="1200" cap="none" spc="0" normalizeH="0" baseline="0" noProof="0" smtClean="0">
                <a:ln>
                  <a:noFill/>
                </a:ln>
                <a:solidFill>
                  <a:srgbClr val="1A274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1A2746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CC7C8F-CDDB-952A-91D2-A051BCCBF8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37513" y="3333053"/>
            <a:ext cx="3102834" cy="1715083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0FC3562B-2433-C714-84B0-A03E6FB1DA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806" y="3333053"/>
            <a:ext cx="3102834" cy="1715083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A3BEA55A-E2AC-30EA-0DEC-BCB7C0C27D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60171" y="3333053"/>
            <a:ext cx="3102834" cy="171508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27FD51C-9BA0-9DED-A628-FBC4198C3A03}"/>
              </a:ext>
            </a:extLst>
          </p:cNvPr>
          <p:cNvSpPr txBox="1"/>
          <p:nvPr/>
        </p:nvSpPr>
        <p:spPr>
          <a:xfrm>
            <a:off x="506548" y="3744571"/>
            <a:ext cx="62825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this lead to another Catalyst? Is this ready for commercial deployment?</a:t>
            </a:r>
            <a:endParaRPr lang="en-GB" sz="1400" dirty="0"/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A39A37A7-C935-CCF2-6AB1-D921A18472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 flipV="1">
            <a:off x="6862843" y="5048134"/>
            <a:ext cx="5210514" cy="121825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CBDE867-203D-ABC4-562A-7E6C1D0A7FAD}"/>
              </a:ext>
            </a:extLst>
          </p:cNvPr>
          <p:cNvSpPr txBox="1"/>
          <p:nvPr/>
        </p:nvSpPr>
        <p:spPr>
          <a:xfrm>
            <a:off x="7112555" y="5147525"/>
            <a:ext cx="4520695" cy="101566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Where can people come to talk to the team for a deep dive? – DTW kiosk details</a:t>
            </a:r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161AF749-E889-487E-55F7-FB999E7640F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4670899" y="5049517"/>
            <a:ext cx="2192106" cy="1211681"/>
          </a:xfrm>
          <a:prstGeom prst="rect">
            <a:avLst/>
          </a:prstGeom>
        </p:spPr>
      </p:pic>
      <p:pic>
        <p:nvPicPr>
          <p:cNvPr id="27" name="Graphic 26">
            <a:extLst>
              <a:ext uri="{FF2B5EF4-FFF2-40B4-BE49-F238E27FC236}">
                <a16:creationId xmlns:a16="http://schemas.microsoft.com/office/drawing/2014/main" id="{AF04B3BA-FEC2-5C8D-9D41-A7365629B2D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3569594" y="5049517"/>
            <a:ext cx="2192106" cy="1211681"/>
          </a:xfrm>
          <a:prstGeom prst="rect">
            <a:avLst/>
          </a:prstGeom>
        </p:spPr>
      </p:pic>
      <p:pic>
        <p:nvPicPr>
          <p:cNvPr id="29" name="Graphic 28">
            <a:extLst>
              <a:ext uri="{FF2B5EF4-FFF2-40B4-BE49-F238E27FC236}">
                <a16:creationId xmlns:a16="http://schemas.microsoft.com/office/drawing/2014/main" id="{789AC5D2-47C3-3BC0-DFDF-B3BA25897A5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1675474" y="5049517"/>
            <a:ext cx="2192106" cy="1211681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932B48FC-5435-A8B9-C91E-E96546E70AC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V="1">
            <a:off x="2304124" y="5054712"/>
            <a:ext cx="2192106" cy="121168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4615276-5DF2-64D7-A0C1-8B14EF3E9460}"/>
              </a:ext>
            </a:extLst>
          </p:cNvPr>
          <p:cNvSpPr txBox="1"/>
          <p:nvPr/>
        </p:nvSpPr>
        <p:spPr>
          <a:xfrm>
            <a:off x="1955207" y="5231232"/>
            <a:ext cx="473296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2400" b="1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 organizations are needed to achieve the next phase?</a:t>
            </a:r>
            <a:endParaRPr lang="en-GB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23759"/>
      </p:ext>
    </p:extLst>
  </p:cSld>
  <p:clrMapOvr>
    <a:masterClrMapping/>
  </p:clrMapOvr>
</p:sld>
</file>

<file path=ppt/theme/theme1.xml><?xml version="1.0" encoding="utf-8"?>
<a:theme xmlns:a="http://schemas.openxmlformats.org/drawingml/2006/main" name="1_TM Forum Template 2021 - Labs">
  <a:themeElements>
    <a:clrScheme name="TM Forum Lab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2746"/>
      </a:accent1>
      <a:accent2>
        <a:srgbClr val="AABE3B"/>
      </a:accent2>
      <a:accent3>
        <a:srgbClr val="989898"/>
      </a:accent3>
      <a:accent4>
        <a:srgbClr val="D2D5DA"/>
      </a:accent4>
      <a:accent5>
        <a:srgbClr val="F3F3F5"/>
      </a:accent5>
      <a:accent6>
        <a:srgbClr val="1A2746"/>
      </a:accent6>
      <a:hlink>
        <a:srgbClr val="0563C1"/>
      </a:hlink>
      <a:folHlink>
        <a:srgbClr val="954F72"/>
      </a:folHlink>
    </a:clrScheme>
    <a:fontScheme name="TM Foru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KNOWLEDGE">
      <a:srgbClr val="B71A5D"/>
    </a:custClr>
    <a:custClr name="LABS">
      <a:srgbClr val="AABE3B"/>
    </a:custClr>
    <a:custClr name="CODE+FRAMEWORKS">
      <a:srgbClr val="DC6526"/>
    </a:custClr>
    <a:custClr name="ACCREDITATION">
      <a:srgbClr val="662482"/>
    </a:custClr>
    <a:custClr name="EVENTS BLUE">
      <a:srgbClr val="35AADE"/>
    </a:custClr>
    <a:custClr name="EVENTS LIGHT BLUE">
      <a:srgbClr val="BCE4EE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248dfcc-d41a-4454-ac1f-4de5a0bf6a8b">
      <Terms xmlns="http://schemas.microsoft.com/office/infopath/2007/PartnerControls"/>
    </lcf76f155ced4ddcb4097134ff3c332f>
    <TaxCatchAll xmlns="fea5f8f0-b659-4976-8f86-75c6ab22193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CE00E3066336488C431BE96A6833ED" ma:contentTypeVersion="15" ma:contentTypeDescription="Create a new document." ma:contentTypeScope="" ma:versionID="fd3c4df8d68909a9b2e7eb97404b1826">
  <xsd:schema xmlns:xsd="http://www.w3.org/2001/XMLSchema" xmlns:xs="http://www.w3.org/2001/XMLSchema" xmlns:p="http://schemas.microsoft.com/office/2006/metadata/properties" xmlns:ns2="e248dfcc-d41a-4454-ac1f-4de5a0bf6a8b" xmlns:ns3="fea5f8f0-b659-4976-8f86-75c6ab221937" targetNamespace="http://schemas.microsoft.com/office/2006/metadata/properties" ma:root="true" ma:fieldsID="95d405914c266c655ce3e9ca5da70413" ns2:_="" ns3:_="">
    <xsd:import namespace="e248dfcc-d41a-4454-ac1f-4de5a0bf6a8b"/>
    <xsd:import namespace="fea5f8f0-b659-4976-8f86-75c6ab2219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8dfcc-d41a-4454-ac1f-4de5a0bf6a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6c21206-e962-4e70-b7c6-9737299e2f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a5f8f0-b659-4976-8f86-75c6ab2219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17c4532-d75c-466f-8ef9-b0759bb938ad}" ma:internalName="TaxCatchAll" ma:showField="CatchAllData" ma:web="fea5f8f0-b659-4976-8f86-75c6ab2219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8EABA6-2CAC-4461-9703-7263C4329A9C}">
  <ds:schemaRefs>
    <ds:schemaRef ds:uri="e248dfcc-d41a-4454-ac1f-4de5a0bf6a8b"/>
    <ds:schemaRef ds:uri="http://schemas.openxmlformats.org/package/2006/metadata/core-properties"/>
    <ds:schemaRef ds:uri="http://purl.org/dc/elements/1.1/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fea5f8f0-b659-4976-8f86-75c6ab22193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5A244E-FC6F-448F-A1CE-E121B362DE3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EA0830-E0C5-42AE-A995-6E4ED00368F9}">
  <ds:schemaRefs>
    <ds:schemaRef ds:uri="e248dfcc-d41a-4454-ac1f-4de5a0bf6a8b"/>
    <ds:schemaRef ds:uri="fea5f8f0-b659-4976-8f86-75c6ab22193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 Forum Template 2021 - Labs</Template>
  <TotalTime>7000</TotalTime>
  <Words>321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1_TM Forum Template 2021 - Labs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Pangolin Communications</dc:creator>
  <cp:lastModifiedBy>Ailis Claassen</cp:lastModifiedBy>
  <cp:revision>874</cp:revision>
  <dcterms:created xsi:type="dcterms:W3CDTF">2021-12-17T10:19:51Z</dcterms:created>
  <dcterms:modified xsi:type="dcterms:W3CDTF">2024-05-03T10:29:19Z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0x01010084CE00E3066336488C431BE96A6833ED</vt:lpwstr>
  </property>
  <property fmtid="{D5CDD505-2E9C-101B-9397-08002B2CF9AE}" pid="3" name="MediaServiceImageTags">
    <vt:lpwstr/>
  </property>
</Properties>
</file>