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4" r:id="rId5"/>
    <p:sldMasterId id="2147483696" r:id="rId6"/>
    <p:sldMasterId id="2147483707" r:id="rId7"/>
  </p:sldMasterIdLst>
  <p:notesMasterIdLst>
    <p:notesMasterId r:id="rId26"/>
  </p:notesMasterIdLst>
  <p:sldIdLst>
    <p:sldId id="2147473077" r:id="rId8"/>
    <p:sldId id="2147473083" r:id="rId9"/>
    <p:sldId id="2147473069" r:id="rId10"/>
    <p:sldId id="2076137176" r:id="rId11"/>
    <p:sldId id="2147473098" r:id="rId12"/>
    <p:sldId id="2147473101" r:id="rId13"/>
    <p:sldId id="2147473111" r:id="rId14"/>
    <p:sldId id="2147473104" r:id="rId15"/>
    <p:sldId id="2147473105" r:id="rId16"/>
    <p:sldId id="2147473090" r:id="rId17"/>
    <p:sldId id="2147473074" r:id="rId18"/>
    <p:sldId id="2147473097" r:id="rId19"/>
    <p:sldId id="2147473109" r:id="rId20"/>
    <p:sldId id="2076137168" r:id="rId21"/>
    <p:sldId id="2147473110" r:id="rId22"/>
    <p:sldId id="2076137166" r:id="rId23"/>
    <p:sldId id="2147473078" r:id="rId24"/>
    <p:sldId id="214747074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3231D5-8609-5E40-B5FD-458E24C631B8}">
          <p14:sldIdLst>
            <p14:sldId id="2147473077"/>
            <p14:sldId id="2147473083"/>
            <p14:sldId id="2147473069"/>
            <p14:sldId id="2076137176"/>
            <p14:sldId id="2147473098"/>
            <p14:sldId id="2147473101"/>
            <p14:sldId id="2147473111"/>
            <p14:sldId id="2147473104"/>
            <p14:sldId id="2147473105"/>
            <p14:sldId id="2147473090"/>
            <p14:sldId id="2147473074"/>
            <p14:sldId id="2147473097"/>
            <p14:sldId id="2147473109"/>
            <p14:sldId id="2076137168"/>
            <p14:sldId id="2147473110"/>
            <p14:sldId id="2076137166"/>
            <p14:sldId id="2147473078"/>
            <p14:sldId id="214747074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15FA55-CA0D-3FF8-FAEF-62FA0C0E785B}" name="Ailis Claassen" initials="AC" userId="S::aclaassen@tmforum.org::9878b159-d09a-4651-8696-54c87fc90c0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5151"/>
    <a:srgbClr val="FFFFFF"/>
    <a:srgbClr val="D2D5DB"/>
    <a:srgbClr val="989898"/>
    <a:srgbClr val="AABE3B"/>
    <a:srgbClr val="1A2645"/>
    <a:srgbClr val="50C100"/>
    <a:srgbClr val="00C211"/>
    <a:srgbClr val="72C000"/>
    <a:srgbClr val="AABE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29D80D-7A2B-D144-97D9-0FA9BA658EDE}" v="9" dt="2023-02-15T08:29:06.5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17"/>
    <p:restoredTop sz="85342"/>
  </p:normalViewPr>
  <p:slideViewPr>
    <p:cSldViewPr snapToGrid="0">
      <p:cViewPr varScale="1">
        <p:scale>
          <a:sx n="115" d="100"/>
          <a:sy n="115" d="100"/>
        </p:scale>
        <p:origin x="2552"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hima Khurana" userId="70510be9-2dc9-4a9c-8e68-7747b087b549" providerId="ADAL" clId="{C329D80D-7A2B-D144-97D9-0FA9BA658EDE}"/>
    <pc:docChg chg="undo custSel delSld modSld sldOrd modSection">
      <pc:chgData name="Mahima Khurana" userId="70510be9-2dc9-4a9c-8e68-7747b087b549" providerId="ADAL" clId="{C329D80D-7A2B-D144-97D9-0FA9BA658EDE}" dt="2023-02-15T09:48:39.046" v="1006" actId="2696"/>
      <pc:docMkLst>
        <pc:docMk/>
      </pc:docMkLst>
      <pc:sldChg chg="modSp mod modNotesTx">
        <pc:chgData name="Mahima Khurana" userId="70510be9-2dc9-4a9c-8e68-7747b087b549" providerId="ADAL" clId="{C329D80D-7A2B-D144-97D9-0FA9BA658EDE}" dt="2023-02-15T08:52:23.156" v="839" actId="20577"/>
        <pc:sldMkLst>
          <pc:docMk/>
          <pc:sldMk cId="546974026" sldId="2147473083"/>
        </pc:sldMkLst>
        <pc:spChg chg="mod">
          <ac:chgData name="Mahima Khurana" userId="70510be9-2dc9-4a9c-8e68-7747b087b549" providerId="ADAL" clId="{C329D80D-7A2B-D144-97D9-0FA9BA658EDE}" dt="2023-02-15T08:52:23.156" v="839" actId="20577"/>
          <ac:spMkLst>
            <pc:docMk/>
            <pc:sldMk cId="546974026" sldId="2147473083"/>
            <ac:spMk id="3" creationId="{8E5E93E6-02B1-AA16-4EC2-0291806D28F7}"/>
          </ac:spMkLst>
        </pc:spChg>
      </pc:sldChg>
      <pc:sldChg chg="del">
        <pc:chgData name="Mahima Khurana" userId="70510be9-2dc9-4a9c-8e68-7747b087b549" providerId="ADAL" clId="{C329D80D-7A2B-D144-97D9-0FA9BA658EDE}" dt="2023-02-15T09:48:39.046" v="1006" actId="2696"/>
        <pc:sldMkLst>
          <pc:docMk/>
          <pc:sldMk cId="2769561783" sldId="2147473095"/>
        </pc:sldMkLst>
      </pc:sldChg>
      <pc:sldChg chg="addSp delSp modSp mod modNotesTx">
        <pc:chgData name="Mahima Khurana" userId="70510be9-2dc9-4a9c-8e68-7747b087b549" providerId="ADAL" clId="{C329D80D-7A2B-D144-97D9-0FA9BA658EDE}" dt="2023-02-15T08:55:34.970" v="1005" actId="20577"/>
        <pc:sldMkLst>
          <pc:docMk/>
          <pc:sldMk cId="2504440414" sldId="2147473098"/>
        </pc:sldMkLst>
        <pc:spChg chg="mod">
          <ac:chgData name="Mahima Khurana" userId="70510be9-2dc9-4a9c-8e68-7747b087b549" providerId="ADAL" clId="{C329D80D-7A2B-D144-97D9-0FA9BA658EDE}" dt="2023-02-15T08:55:15.158" v="943" actId="20577"/>
          <ac:spMkLst>
            <pc:docMk/>
            <pc:sldMk cId="2504440414" sldId="2147473098"/>
            <ac:spMk id="3" creationId="{5EA9885A-FB6D-4832-28C4-8FE76E77E6F5}"/>
          </ac:spMkLst>
        </pc:spChg>
        <pc:spChg chg="mod">
          <ac:chgData name="Mahima Khurana" userId="70510be9-2dc9-4a9c-8e68-7747b087b549" providerId="ADAL" clId="{C329D80D-7A2B-D144-97D9-0FA9BA658EDE}" dt="2023-02-15T08:29:12.180" v="799" actId="14100"/>
          <ac:spMkLst>
            <pc:docMk/>
            <pc:sldMk cId="2504440414" sldId="2147473098"/>
            <ac:spMk id="13" creationId="{15F1E18E-AD29-451E-9C5D-0EEEAD45A558}"/>
          </ac:spMkLst>
        </pc:spChg>
        <pc:spChg chg="mod">
          <ac:chgData name="Mahima Khurana" userId="70510be9-2dc9-4a9c-8e68-7747b087b549" providerId="ADAL" clId="{C329D80D-7A2B-D144-97D9-0FA9BA658EDE}" dt="2023-02-15T08:27:47.644" v="783" actId="20577"/>
          <ac:spMkLst>
            <pc:docMk/>
            <pc:sldMk cId="2504440414" sldId="2147473098"/>
            <ac:spMk id="22" creationId="{C1914C47-05BA-4EA5-8291-48628B420044}"/>
          </ac:spMkLst>
        </pc:spChg>
        <pc:picChg chg="add del mod">
          <ac:chgData name="Mahima Khurana" userId="70510be9-2dc9-4a9c-8e68-7747b087b549" providerId="ADAL" clId="{C329D80D-7A2B-D144-97D9-0FA9BA658EDE}" dt="2023-02-15T08:28:52.249" v="793"/>
          <ac:picMkLst>
            <pc:docMk/>
            <pc:sldMk cId="2504440414" sldId="2147473098"/>
            <ac:picMk id="2" creationId="{4A2C0608-C9F0-69C8-B459-1E0FBF8756A5}"/>
          </ac:picMkLst>
        </pc:picChg>
        <pc:picChg chg="add mod">
          <ac:chgData name="Mahima Khurana" userId="70510be9-2dc9-4a9c-8e68-7747b087b549" providerId="ADAL" clId="{C329D80D-7A2B-D144-97D9-0FA9BA658EDE}" dt="2023-02-15T08:29:06.577" v="798"/>
          <ac:picMkLst>
            <pc:docMk/>
            <pc:sldMk cId="2504440414" sldId="2147473098"/>
            <ac:picMk id="5" creationId="{7E6A4ABB-FEEC-C02E-EE1D-0EEB259C5212}"/>
          </ac:picMkLst>
        </pc:picChg>
        <pc:picChg chg="del">
          <ac:chgData name="Mahima Khurana" userId="70510be9-2dc9-4a9c-8e68-7747b087b549" providerId="ADAL" clId="{C329D80D-7A2B-D144-97D9-0FA9BA658EDE}" dt="2023-02-15T08:28:36.140" v="788" actId="21"/>
          <ac:picMkLst>
            <pc:docMk/>
            <pc:sldMk cId="2504440414" sldId="2147473098"/>
            <ac:picMk id="11" creationId="{B9FF5115-0223-55FE-C946-A43174582D75}"/>
          </ac:picMkLst>
        </pc:picChg>
      </pc:sldChg>
      <pc:sldChg chg="modSp mod ord modNotesTx">
        <pc:chgData name="Mahima Khurana" userId="70510be9-2dc9-4a9c-8e68-7747b087b549" providerId="ADAL" clId="{C329D80D-7A2B-D144-97D9-0FA9BA658EDE}" dt="2023-02-15T08:51:49.419" v="815" actId="20578"/>
        <pc:sldMkLst>
          <pc:docMk/>
          <pc:sldMk cId="2347505323" sldId="2147473101"/>
        </pc:sldMkLst>
        <pc:spChg chg="mod">
          <ac:chgData name="Mahima Khurana" userId="70510be9-2dc9-4a9c-8e68-7747b087b549" providerId="ADAL" clId="{C329D80D-7A2B-D144-97D9-0FA9BA658EDE}" dt="2023-02-15T08:26:01.031" v="745"/>
          <ac:spMkLst>
            <pc:docMk/>
            <pc:sldMk cId="2347505323" sldId="2147473101"/>
            <ac:spMk id="3" creationId="{5EA9885A-FB6D-4832-28C4-8FE76E77E6F5}"/>
          </ac:spMkLst>
        </pc:spChg>
        <pc:spChg chg="mod">
          <ac:chgData name="Mahima Khurana" userId="70510be9-2dc9-4a9c-8e68-7747b087b549" providerId="ADAL" clId="{C329D80D-7A2B-D144-97D9-0FA9BA658EDE}" dt="2023-02-15T08:27:40.634" v="781" actId="20577"/>
          <ac:spMkLst>
            <pc:docMk/>
            <pc:sldMk cId="2347505323" sldId="2147473101"/>
            <ac:spMk id="10" creationId="{D3851711-BD66-68D9-5AFC-52FDB0FC1198}"/>
          </ac:spMkLst>
        </pc:spChg>
      </pc:sldChg>
      <pc:sldChg chg="addSp delSp modSp mod ord">
        <pc:chgData name="Mahima Khurana" userId="70510be9-2dc9-4a9c-8e68-7747b087b549" providerId="ADAL" clId="{C329D80D-7A2B-D144-97D9-0FA9BA658EDE}" dt="2023-02-15T08:30:02.990" v="807" actId="1076"/>
        <pc:sldMkLst>
          <pc:docMk/>
          <pc:sldMk cId="1221556783" sldId="2147473111"/>
        </pc:sldMkLst>
        <pc:spChg chg="mod">
          <ac:chgData name="Mahima Khurana" userId="70510be9-2dc9-4a9c-8e68-7747b087b549" providerId="ADAL" clId="{C329D80D-7A2B-D144-97D9-0FA9BA658EDE}" dt="2023-02-15T08:29:56.964" v="806" actId="14100"/>
          <ac:spMkLst>
            <pc:docMk/>
            <pc:sldMk cId="1221556783" sldId="2147473111"/>
            <ac:spMk id="9" creationId="{BB2E7B40-0775-0E3B-EF62-30BDF1BCFA88}"/>
          </ac:spMkLst>
        </pc:spChg>
        <pc:spChg chg="mod">
          <ac:chgData name="Mahima Khurana" userId="70510be9-2dc9-4a9c-8e68-7747b087b549" providerId="ADAL" clId="{C329D80D-7A2B-D144-97D9-0FA9BA658EDE}" dt="2023-02-15T08:30:02.990" v="807" actId="1076"/>
          <ac:spMkLst>
            <pc:docMk/>
            <pc:sldMk cId="1221556783" sldId="2147473111"/>
            <ac:spMk id="10" creationId="{0B330CA2-C07E-3A0D-2783-3D8DD6BB07D2}"/>
          </ac:spMkLst>
        </pc:spChg>
        <pc:spChg chg="del mod">
          <ac:chgData name="Mahima Khurana" userId="70510be9-2dc9-4a9c-8e68-7747b087b549" providerId="ADAL" clId="{C329D80D-7A2B-D144-97D9-0FA9BA658EDE}" dt="2023-02-15T08:28:24.554" v="786" actId="478"/>
          <ac:spMkLst>
            <pc:docMk/>
            <pc:sldMk cId="1221556783" sldId="2147473111"/>
            <ac:spMk id="11" creationId="{71B21D19-ED13-5F55-7698-BD50F7C5A7FB}"/>
          </ac:spMkLst>
        </pc:spChg>
        <pc:picChg chg="del mod">
          <ac:chgData name="Mahima Khurana" userId="70510be9-2dc9-4a9c-8e68-7747b087b549" providerId="ADAL" clId="{C329D80D-7A2B-D144-97D9-0FA9BA658EDE}" dt="2023-02-15T08:29:02.751" v="797" actId="21"/>
          <ac:picMkLst>
            <pc:docMk/>
            <pc:sldMk cId="1221556783" sldId="2147473111"/>
            <ac:picMk id="2" creationId="{2F03F676-7DB7-32A7-FD77-CABCB30019CA}"/>
          </ac:picMkLst>
        </pc:picChg>
        <pc:picChg chg="add del mod">
          <ac:chgData name="Mahima Khurana" userId="70510be9-2dc9-4a9c-8e68-7747b087b549" providerId="ADAL" clId="{C329D80D-7A2B-D144-97D9-0FA9BA658EDE}" dt="2023-02-15T08:28:52.864" v="794"/>
          <ac:picMkLst>
            <pc:docMk/>
            <pc:sldMk cId="1221556783" sldId="2147473111"/>
            <ac:picMk id="4" creationId="{5D29A229-3F51-F4E8-E0D7-93F9DEC031EC}"/>
          </ac:picMkLst>
        </pc:picChg>
        <pc:picChg chg="add mod">
          <ac:chgData name="Mahima Khurana" userId="70510be9-2dc9-4a9c-8e68-7747b087b549" providerId="ADAL" clId="{C329D80D-7A2B-D144-97D9-0FA9BA658EDE}" dt="2023-02-15T08:29:51.300" v="804" actId="14100"/>
          <ac:picMkLst>
            <pc:docMk/>
            <pc:sldMk cId="1221556783" sldId="2147473111"/>
            <ac:picMk id="5" creationId="{EA3DF448-0777-569F-FC2F-0772E1F2076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D58BF-6924-B848-A311-4D2E68867792}" type="datetimeFigureOut">
              <a:rPr lang="en-US" smtClean="0"/>
              <a:t>2/15/23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A515D1-7129-F94C-B56D-7D9489A7CFBB}" type="slidenum">
              <a:rPr lang="en-US" smtClean="0"/>
              <a:t>‹#›</a:t>
            </a:fld>
            <a:endParaRPr lang="en-US"/>
          </a:p>
        </p:txBody>
      </p:sp>
    </p:spTree>
    <p:extLst>
      <p:ext uri="{BB962C8B-B14F-4D97-AF65-F5344CB8AC3E}">
        <p14:creationId xmlns:p14="http://schemas.microsoft.com/office/powerpoint/2010/main" val="2825501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start off the session, with brief overview of our previous webinar detailing about Award categories for DTW Asia cycle &amp; judging process. </a:t>
            </a:r>
          </a:p>
          <a:p>
            <a:r>
              <a:rPr lang="en-US" dirty="0"/>
              <a:t>Further divulging deeper into – Awards Submission Forms / Steps involved / Template / Online Submission &amp; a live tutorial run through of filling the form. </a:t>
            </a:r>
            <a:br>
              <a:rPr lang="en-US" dirty="0"/>
            </a:br>
            <a:r>
              <a:rPr lang="en-US" dirty="0"/>
              <a:t>Also, we would touch base on what to expect onsite, the timelines &amp; best practices to ensure your team grabs a place in finalist/winners list</a:t>
            </a:r>
          </a:p>
          <a:p>
            <a:r>
              <a:rPr lang="en-US" dirty="0"/>
              <a:t>I would conclude the session with the post-event contribution awards</a:t>
            </a:r>
          </a:p>
        </p:txBody>
      </p:sp>
      <p:sp>
        <p:nvSpPr>
          <p:cNvPr id="4" name="Slide Number Placeholder 3"/>
          <p:cNvSpPr>
            <a:spLocks noGrp="1"/>
          </p:cNvSpPr>
          <p:nvPr>
            <p:ph type="sldNum" sz="quarter" idx="5"/>
          </p:nvPr>
        </p:nvSpPr>
        <p:spPr/>
        <p:txBody>
          <a:bodyPr/>
          <a:lstStyle/>
          <a:p>
            <a:fld id="{D9A515D1-7129-F94C-B56D-7D9489A7CFBB}" type="slidenum">
              <a:rPr lang="en-US" smtClean="0"/>
              <a:t>2</a:t>
            </a:fld>
            <a:endParaRPr lang="en-US"/>
          </a:p>
        </p:txBody>
      </p:sp>
    </p:spTree>
    <p:extLst>
      <p:ext uri="{BB962C8B-B14F-4D97-AF65-F5344CB8AC3E}">
        <p14:creationId xmlns:p14="http://schemas.microsoft.com/office/powerpoint/2010/main" val="2303622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for Awards submission form, before online application – please download the template </a:t>
            </a:r>
          </a:p>
        </p:txBody>
      </p:sp>
      <p:sp>
        <p:nvSpPr>
          <p:cNvPr id="4" name="Slide Number Placeholder 3"/>
          <p:cNvSpPr>
            <a:spLocks noGrp="1"/>
          </p:cNvSpPr>
          <p:nvPr>
            <p:ph type="sldNum" sz="quarter" idx="5"/>
          </p:nvPr>
        </p:nvSpPr>
        <p:spPr/>
        <p:txBody>
          <a:bodyPr/>
          <a:lstStyle/>
          <a:p>
            <a:fld id="{D9A515D1-7129-F94C-B56D-7D9489A7CFBB}" type="slidenum">
              <a:rPr lang="en-US" smtClean="0"/>
              <a:t>5</a:t>
            </a:fld>
            <a:endParaRPr lang="en-US"/>
          </a:p>
        </p:txBody>
      </p:sp>
    </p:spTree>
    <p:extLst>
      <p:ext uri="{BB962C8B-B14F-4D97-AF65-F5344CB8AC3E}">
        <p14:creationId xmlns:p14="http://schemas.microsoft.com/office/powerpoint/2010/main" val="2257964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bg1"/>
                </a:solidFill>
                <a:latin typeface="Arial"/>
                <a:ea typeface="+mn-lt"/>
                <a:cs typeface="Arial"/>
              </a:rPr>
              <a:t>To start the entry for first time, click on 'Start Entry' button and initiate the form. Thereafter, link available on home page for accessing the form later. </a:t>
            </a:r>
          </a:p>
          <a:p>
            <a:endParaRPr lang="en-US" dirty="0"/>
          </a:p>
        </p:txBody>
      </p:sp>
      <p:sp>
        <p:nvSpPr>
          <p:cNvPr id="4" name="Slide Number Placeholder 3"/>
          <p:cNvSpPr>
            <a:spLocks noGrp="1"/>
          </p:cNvSpPr>
          <p:nvPr>
            <p:ph type="sldNum" sz="quarter" idx="5"/>
          </p:nvPr>
        </p:nvSpPr>
        <p:spPr/>
        <p:txBody>
          <a:bodyPr/>
          <a:lstStyle/>
          <a:p>
            <a:fld id="{D9A515D1-7129-F94C-B56D-7D9489A7CFBB}" type="slidenum">
              <a:rPr lang="en-US" smtClean="0"/>
              <a:t>6</a:t>
            </a:fld>
            <a:endParaRPr lang="en-US"/>
          </a:p>
        </p:txBody>
      </p:sp>
    </p:spTree>
    <p:extLst>
      <p:ext uri="{BB962C8B-B14F-4D97-AF65-F5344CB8AC3E}">
        <p14:creationId xmlns:p14="http://schemas.microsoft.com/office/powerpoint/2010/main" val="2212982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6C6980-C490-4FEB-82C9-7EBEEA0A8AB1}" type="slidenum">
              <a:rPr lang="en-GB" smtClean="0"/>
              <a:t>10</a:t>
            </a:fld>
            <a:endParaRPr lang="en-GB"/>
          </a:p>
        </p:txBody>
      </p:sp>
    </p:spTree>
    <p:extLst>
      <p:ext uri="{BB962C8B-B14F-4D97-AF65-F5344CB8AC3E}">
        <p14:creationId xmlns:p14="http://schemas.microsoft.com/office/powerpoint/2010/main" val="1509383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240" rtl="0" eaLnBrk="1" fontAlgn="auto" latinLnBrk="0" hangingPunct="1">
              <a:lnSpc>
                <a:spcPct val="100000"/>
              </a:lnSpc>
              <a:spcBef>
                <a:spcPts val="0"/>
              </a:spcBef>
              <a:spcAft>
                <a:spcPts val="0"/>
              </a:spcAft>
              <a:buClrTx/>
              <a:buSzTx/>
              <a:buFontTx/>
              <a:buNone/>
              <a:tabLst/>
              <a:defRPr/>
            </a:pPr>
            <a:fld id="{B8DADABD-C688-46CF-9DA6-EAD5470E37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4234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14</a:t>
            </a:fld>
            <a:endParaRPr lang="en-US"/>
          </a:p>
        </p:txBody>
      </p:sp>
    </p:spTree>
    <p:extLst>
      <p:ext uri="{BB962C8B-B14F-4D97-AF65-F5344CB8AC3E}">
        <p14:creationId xmlns:p14="http://schemas.microsoft.com/office/powerpoint/2010/main" val="2636168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15</a:t>
            </a:fld>
            <a:endParaRPr lang="en-US"/>
          </a:p>
        </p:txBody>
      </p:sp>
    </p:spTree>
    <p:extLst>
      <p:ext uri="{BB962C8B-B14F-4D97-AF65-F5344CB8AC3E}">
        <p14:creationId xmlns:p14="http://schemas.microsoft.com/office/powerpoint/2010/main" val="2514127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projects.tmforum.org</a:t>
            </a:r>
            <a:r>
              <a:rPr lang="en-US" dirty="0"/>
              <a:t>/wiki/display/CS/2023+DTW+Asia+-+</a:t>
            </a:r>
            <a:r>
              <a:rPr lang="en-US" dirty="0" err="1"/>
              <a:t>Catalyst+Team+Awards</a:t>
            </a:r>
            <a:r>
              <a:rPr lang="en-US" dirty="0"/>
              <a:t> </a:t>
            </a:r>
          </a:p>
        </p:txBody>
      </p:sp>
      <p:sp>
        <p:nvSpPr>
          <p:cNvPr id="4" name="Slide Number Placeholder 3"/>
          <p:cNvSpPr>
            <a:spLocks noGrp="1"/>
          </p:cNvSpPr>
          <p:nvPr>
            <p:ph type="sldNum" sz="quarter" idx="5"/>
          </p:nvPr>
        </p:nvSpPr>
        <p:spPr/>
        <p:txBody>
          <a:bodyPr/>
          <a:lstStyle/>
          <a:p>
            <a:fld id="{D9A515D1-7129-F94C-B56D-7D9489A7CFBB}" type="slidenum">
              <a:rPr lang="en-US" smtClean="0"/>
              <a:t>16</a:t>
            </a:fld>
            <a:endParaRPr lang="en-US"/>
          </a:p>
        </p:txBody>
      </p:sp>
    </p:spTree>
    <p:extLst>
      <p:ext uri="{BB962C8B-B14F-4D97-AF65-F5344CB8AC3E}">
        <p14:creationId xmlns:p14="http://schemas.microsoft.com/office/powerpoint/2010/main" val="19932445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308005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2" y="1759111"/>
            <a:ext cx="6838105" cy="2654612"/>
          </a:xfrm>
        </p:spPr>
        <p:txBody>
          <a:bodyPr tIns="0" anchor="t">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076029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711099"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4789513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8"/>
            <a:ext cx="10029944" cy="4970059"/>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1066648"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6527770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990354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680188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3"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2"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8252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hank you  - Labs">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5"/>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40922942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single wor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241F8BF7-0995-494E-AFA1-E2768DF69618}"/>
              </a:ext>
            </a:extLst>
          </p:cNvPr>
          <p:cNvSpPr>
            <a:spLocks noGrp="1"/>
          </p:cNvSpPr>
          <p:nvPr>
            <p:ph type="body" sz="quarter" idx="10" hasCustomPrompt="1"/>
          </p:nvPr>
        </p:nvSpPr>
        <p:spPr>
          <a:xfrm>
            <a:off x="781879" y="2009694"/>
            <a:ext cx="10251280" cy="2770706"/>
          </a:xfrm>
        </p:spPr>
        <p:txBody>
          <a:bodyPr>
            <a:noAutofit/>
          </a:bodyPr>
          <a:lstStyle>
            <a:lvl1pPr marL="0" indent="0">
              <a:buFont typeface="Arial" panose="020B0604020202020204" pitchFamily="34" charset="0"/>
              <a:buNone/>
              <a:defRPr sz="16395" b="1">
                <a:solidFill>
                  <a:schemeClr val="bg1"/>
                </a:solidFill>
              </a:defRPr>
            </a:lvl1pPr>
          </a:lstStyle>
          <a:p>
            <a:pPr lvl="0"/>
            <a:r>
              <a:rPr lang="en-US" err="1"/>
              <a:t>oneword</a:t>
            </a:r>
            <a:endParaRPr lang="en-US"/>
          </a:p>
        </p:txBody>
      </p:sp>
    </p:spTree>
    <p:extLst>
      <p:ext uri="{BB962C8B-B14F-4D97-AF65-F5344CB8AC3E}">
        <p14:creationId xmlns:p14="http://schemas.microsoft.com/office/powerpoint/2010/main" val="70392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2_Blank">
    <p:bg>
      <p:bgPr>
        <a:gradFill>
          <a:gsLst>
            <a:gs pos="0">
              <a:schemeClr val="accent2"/>
            </a:gs>
            <a:gs pos="100000">
              <a:schemeClr val="accent1"/>
            </a:gs>
          </a:gsLst>
          <a:lin ang="0" scaled="1"/>
        </a:gradFill>
        <a:effectLst/>
      </p:bgPr>
    </p:bg>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0E964784-6B60-B137-A771-B6405AB1D1A4}"/>
              </a:ext>
            </a:extLst>
          </p:cNvPr>
          <p:cNvSpPr>
            <a:spLocks noGrp="1"/>
          </p:cNvSpPr>
          <p:nvPr>
            <p:ph type="title"/>
          </p:nvPr>
        </p:nvSpPr>
        <p:spPr>
          <a:xfrm>
            <a:off x="2983523" y="2612459"/>
            <a:ext cx="6224954" cy="1633082"/>
          </a:xfrm>
        </p:spPr>
        <p:txBody>
          <a:bodyPr anchor="ctr">
            <a:noAutofit/>
          </a:bodyPr>
          <a:lstStyle>
            <a:lvl1pPr algn="ctr">
              <a:defRPr sz="4346" b="1">
                <a:solidFill>
                  <a:schemeClr val="bg1"/>
                </a:solidFill>
                <a:latin typeface="+mj-lt"/>
              </a:defRPr>
            </a:lvl1pPr>
          </a:lstStyle>
          <a:p>
            <a:endParaRPr lang="en-GB"/>
          </a:p>
        </p:txBody>
      </p:sp>
    </p:spTree>
    <p:extLst>
      <p:ext uri="{BB962C8B-B14F-4D97-AF65-F5344CB8AC3E}">
        <p14:creationId xmlns:p14="http://schemas.microsoft.com/office/powerpoint/2010/main" val="34280338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a:prstGeom prst="rect">
            <a:avLst/>
          </a:prstGeo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846102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669093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a:prstGeom prst="rect">
            <a:avLst/>
          </a:prstGeo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7834762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0622191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8702484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4598041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a:prstGeom prst="rect">
            <a:avLst/>
          </a:prstGeo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96880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6942836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a:prstGeom prst="rect">
            <a:avLst/>
          </a:prstGeo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13635819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chemeClr val="accent1"/>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
        <p:nvSpPr>
          <p:cNvPr id="7" name="Title Placeholder 1">
            <a:extLst>
              <a:ext uri="{FF2B5EF4-FFF2-40B4-BE49-F238E27FC236}">
                <a16:creationId xmlns:a16="http://schemas.microsoft.com/office/drawing/2014/main" id="{451B8F78-6DD0-45B8-B794-F19293694F10}"/>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bg1"/>
                </a:solidFill>
              </a:defRPr>
            </a:lvl1pPr>
          </a:lstStyle>
          <a:p>
            <a:r>
              <a:rPr lang="en-GB"/>
              <a:t>Click to edit Master title style</a:t>
            </a:r>
          </a:p>
        </p:txBody>
      </p:sp>
    </p:spTree>
    <p:extLst>
      <p:ext uri="{BB962C8B-B14F-4D97-AF65-F5344CB8AC3E}">
        <p14:creationId xmlns:p14="http://schemas.microsoft.com/office/powerpoint/2010/main" val="39704749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8755064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12" name="Picture 11" descr="A picture containing sitting, red, photo, orange&#10;&#10;Description automatically generated">
            <a:extLst>
              <a:ext uri="{FF2B5EF4-FFF2-40B4-BE49-F238E27FC236}">
                <a16:creationId xmlns:a16="http://schemas.microsoft.com/office/drawing/2014/main" id="{A6E9C84F-7BDD-4B8E-A644-6C568FFCA2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sp>
        <p:nvSpPr>
          <p:cNvPr id="2" name="Title 1"/>
          <p:cNvSpPr>
            <a:spLocks noGrp="1"/>
          </p:cNvSpPr>
          <p:nvPr>
            <p:ph type="title"/>
          </p:nvPr>
        </p:nvSpPr>
        <p:spPr>
          <a:xfrm>
            <a:off x="252000" y="191711"/>
            <a:ext cx="10103940" cy="443198"/>
          </a:xfrm>
        </p:spPr>
        <p:txBody>
          <a:bodyPr wrap="square">
            <a:normAutofit/>
          </a:bodyPr>
          <a:lstStyle/>
          <a:p>
            <a:r>
              <a:rPr lang="en-US" dirty="0"/>
              <a:t>Click to edit Master title style</a:t>
            </a:r>
          </a:p>
        </p:txBody>
      </p:sp>
      <p:grpSp>
        <p:nvGrpSpPr>
          <p:cNvPr id="3" name="Group 2">
            <a:extLst>
              <a:ext uri="{FF2B5EF4-FFF2-40B4-BE49-F238E27FC236}">
                <a16:creationId xmlns:a16="http://schemas.microsoft.com/office/drawing/2014/main" id="{F8D6A1D4-81B5-4894-B5C3-5AE060549161}"/>
              </a:ext>
            </a:extLst>
          </p:cNvPr>
          <p:cNvGrpSpPr>
            <a:grpSpLocks noChangeAspect="1"/>
          </p:cNvGrpSpPr>
          <p:nvPr userDrawn="1"/>
        </p:nvGrpSpPr>
        <p:grpSpPr bwMode="auto">
          <a:xfrm>
            <a:off x="10388600" y="180975"/>
            <a:ext cx="1287463" cy="287917"/>
            <a:chOff x="2736" y="2155"/>
            <a:chExt cx="2996" cy="670"/>
          </a:xfrm>
        </p:grpSpPr>
        <p:sp>
          <p:nvSpPr>
            <p:cNvPr id="4" name="Freeform 5">
              <a:extLst>
                <a:ext uri="{FF2B5EF4-FFF2-40B4-BE49-F238E27FC236}">
                  <a16:creationId xmlns:a16="http://schemas.microsoft.com/office/drawing/2014/main" id="{3F47F1A1-FD58-4712-AEFA-CCCE021DEDFB}"/>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7385563-22E6-4349-B3F4-E4C66CF77BB3}"/>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AC76067A-D649-4D23-9303-B7268532C2C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3057B61-E235-40AE-9C0E-E0FA596FE09E}"/>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a:extLst>
                <a:ext uri="{FF2B5EF4-FFF2-40B4-BE49-F238E27FC236}">
                  <a16:creationId xmlns:a16="http://schemas.microsoft.com/office/drawing/2014/main" id="{37A04CD3-1BB2-4BD7-B900-92DC541D0F0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a:extLst>
                <a:ext uri="{FF2B5EF4-FFF2-40B4-BE49-F238E27FC236}">
                  <a16:creationId xmlns:a16="http://schemas.microsoft.com/office/drawing/2014/main" id="{55AC90D8-2FDC-4AF9-B962-38CBDA5C9814}"/>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dirty="0">
              <a:solidFill>
                <a:schemeClr val="tx2"/>
              </a:solidFill>
            </a:endParaRPr>
          </a:p>
        </p:txBody>
      </p:sp>
    </p:spTree>
    <p:extLst>
      <p:ext uri="{BB962C8B-B14F-4D97-AF65-F5344CB8AC3E}">
        <p14:creationId xmlns:p14="http://schemas.microsoft.com/office/powerpoint/2010/main" val="348297764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5679582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9484359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9356171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0689167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2674886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8376897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097321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42091316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8284891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2_Title">
    <p:bg>
      <p:bgPr>
        <a:solidFill>
          <a:schemeClr val="accent1"/>
        </a:solidFill>
        <a:effectLst/>
      </p:bgPr>
    </p:bg>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908105DD-A7E4-483E-BE10-722157BC00C3}"/>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chemeClr val="accent3"/>
          </a:solidFill>
        </p:spPr>
        <p:txBody>
          <a:bodyPr wrap="square" lIns="0" tIns="0" rIns="0" bIns="0" rtlCol="0"/>
          <a:lstStyle/>
          <a:p>
            <a:endParaRPr/>
          </a:p>
        </p:txBody>
      </p:sp>
      <p:sp>
        <p:nvSpPr>
          <p:cNvPr id="4" name="Text Placeholder 3">
            <a:extLst>
              <a:ext uri="{FF2B5EF4-FFF2-40B4-BE49-F238E27FC236}">
                <a16:creationId xmlns:a16="http://schemas.microsoft.com/office/drawing/2014/main" id="{AFC0E756-6D97-466C-8DF0-BBCB29AF2664}"/>
              </a:ext>
            </a:extLst>
          </p:cNvPr>
          <p:cNvSpPr>
            <a:spLocks noGrp="1"/>
          </p:cNvSpPr>
          <p:nvPr>
            <p:ph type="body" sz="half" idx="2"/>
          </p:nvPr>
        </p:nvSpPr>
        <p:spPr>
          <a:xfrm>
            <a:off x="910270" y="699449"/>
            <a:ext cx="8902072" cy="418832"/>
          </a:xfrm>
        </p:spPr>
        <p:txBody>
          <a:bodyPr tIns="0">
            <a:noAutofit/>
          </a:bodyPr>
          <a:lstStyle>
            <a:lvl1pPr marL="0" indent="0">
              <a:lnSpc>
                <a:spcPct val="100000"/>
              </a:lnSpc>
              <a:buNone/>
              <a:defRPr sz="13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Title Placeholder 1">
            <a:extLst>
              <a:ext uri="{FF2B5EF4-FFF2-40B4-BE49-F238E27FC236}">
                <a16:creationId xmlns:a16="http://schemas.microsoft.com/office/drawing/2014/main" id="{46328F77-05C3-49C8-991C-E3E92521A7B5}"/>
              </a:ext>
            </a:extLst>
          </p:cNvPr>
          <p:cNvSpPr>
            <a:spLocks noGrp="1"/>
          </p:cNvSpPr>
          <p:nvPr>
            <p:ph type="title"/>
          </p:nvPr>
        </p:nvSpPr>
        <p:spPr>
          <a:xfrm>
            <a:off x="452852" y="294639"/>
            <a:ext cx="9816909" cy="549275"/>
          </a:xfrm>
          <a:prstGeom prst="rect">
            <a:avLst/>
          </a:prstGeom>
        </p:spPr>
        <p:txBody>
          <a:bodyPr vert="horz" lIns="91440" tIns="45720" rIns="91440" bIns="45720" rtlCol="0" anchor="t">
            <a:normAutofit/>
          </a:bodyPr>
          <a:lstStyle>
            <a:lvl1pPr>
              <a:defRPr>
                <a:solidFill>
                  <a:schemeClr val="bg1"/>
                </a:solidFill>
              </a:defRPr>
            </a:lvl1pPr>
          </a:lstStyle>
          <a:p>
            <a:r>
              <a:rPr lang="en-US"/>
              <a:t>Click to edit master title style</a:t>
            </a:r>
            <a:endParaRPr lang="en-GB"/>
          </a:p>
        </p:txBody>
      </p:sp>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3477024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480764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96289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41288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132656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59975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3"/>
            <a:ext cx="5349084" cy="1168415"/>
          </a:xfrm>
          <a:prstGeom prst="rect">
            <a:avLst/>
          </a:prstGeom>
        </p:spPr>
        <p:txBody>
          <a:bodyPr>
            <a:noAutofit/>
          </a:bodyPr>
          <a:lstStyle>
            <a:lvl1pPr>
              <a:defRPr sz="6518"/>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357"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7" y="6112252"/>
            <a:ext cx="3974127" cy="547907"/>
          </a:xfrm>
          <a:prstGeom prst="rect">
            <a:avLst/>
          </a:prstGeom>
          <a:noFill/>
        </p:spPr>
        <p:txBody>
          <a:bodyPr wrap="square" rtlCol="0">
            <a:spAutoFit/>
          </a:bodyPr>
          <a:lstStyle/>
          <a:p>
            <a:pPr algn="r"/>
            <a:r>
              <a:rPr kumimoji="0" lang="en-US" altLang="zh-CN" sz="592"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592" i="0" u="none" strike="noStrike" cap="none" normalizeH="0" baseline="0">
                <a:ln>
                  <a:noFill/>
                </a:ln>
                <a:solidFill>
                  <a:schemeClr val="accent3"/>
                </a:solidFill>
                <a:effectLst/>
                <a:latin typeface="+mj-lt"/>
              </a:rPr>
              <a:t> </a:t>
            </a:r>
          </a:p>
          <a:p>
            <a:pPr algn="r"/>
            <a:endParaRPr lang="en-GB" sz="592">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58245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sv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2.sv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1.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theme" Target="../theme/theme2.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image" Target="../media/image1.pn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image" Target="../media/image3.png"/><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image" Target="../media/image2.sv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image" Target="../media/image3.pn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image" Target="../media/image2.svg"/><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image" Target="../media/image1.png"/><Relationship Id="rId5" Type="http://schemas.openxmlformats.org/officeDocument/2006/relationships/slideLayout" Target="../slideLayouts/slideLayout34.xml"/><Relationship Id="rId10" Type="http://schemas.openxmlformats.org/officeDocument/2006/relationships/theme" Target="../theme/theme4.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768359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2"/>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2"/>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2"/>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2" y="6515267"/>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4" y="6515267"/>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11393142" y="6602146"/>
            <a:ext cx="620759" cy="130532"/>
          </a:xfrm>
          <a:prstGeom prst="rect">
            <a:avLst/>
          </a:prstGeom>
        </p:spPr>
      </p:pic>
    </p:spTree>
    <p:extLst>
      <p:ext uri="{BB962C8B-B14F-4D97-AF65-F5344CB8AC3E}">
        <p14:creationId xmlns:p14="http://schemas.microsoft.com/office/powerpoint/2010/main" val="35892813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5" r:id="rId10"/>
  </p:sldLayoutIdLst>
  <p:hf hdr="0" ftr="0" dt="0"/>
  <p:txStyles>
    <p:titleStyle>
      <a:lvl1pPr algn="l" defTabSz="903095" rtl="0" eaLnBrk="1" latinLnBrk="0" hangingPunct="1">
        <a:lnSpc>
          <a:spcPct val="90000"/>
        </a:lnSpc>
        <a:spcBef>
          <a:spcPct val="0"/>
        </a:spcBef>
        <a:buNone/>
        <a:defRPr sz="2765" b="1" kern="1200">
          <a:solidFill>
            <a:schemeClr val="accent1"/>
          </a:solidFill>
          <a:latin typeface="+mj-lt"/>
          <a:ea typeface="+mj-ea"/>
          <a:cs typeface="+mj-cs"/>
        </a:defRPr>
      </a:lvl1pPr>
    </p:titleStyle>
    <p:bodyStyle>
      <a:lvl1pPr marL="282217" indent="-282217" algn="l" defTabSz="903095" rtl="0" eaLnBrk="1" latinLnBrk="0" hangingPunct="1">
        <a:lnSpc>
          <a:spcPct val="110000"/>
        </a:lnSpc>
        <a:spcBef>
          <a:spcPts val="0"/>
        </a:spcBef>
        <a:spcAft>
          <a:spcPts val="1185"/>
        </a:spcAft>
        <a:buFontTx/>
        <a:buBlip>
          <a:blip r:embed="rId14"/>
        </a:buBlip>
        <a:defRPr sz="1778" kern="1200">
          <a:solidFill>
            <a:schemeClr val="accent1"/>
          </a:solidFill>
          <a:latin typeface="+mn-lt"/>
          <a:ea typeface="+mn-ea"/>
          <a:cs typeface="+mn-cs"/>
        </a:defRPr>
      </a:lvl1pPr>
      <a:lvl2pPr marL="733765" indent="-282217" algn="l" defTabSz="903095" rtl="0" eaLnBrk="1" latinLnBrk="0" hangingPunct="1">
        <a:lnSpc>
          <a:spcPct val="110000"/>
        </a:lnSpc>
        <a:spcBef>
          <a:spcPts val="0"/>
        </a:spcBef>
        <a:spcAft>
          <a:spcPts val="1185"/>
        </a:spcAft>
        <a:buFontTx/>
        <a:buBlip>
          <a:blip r:embed="rId14"/>
        </a:buBlip>
        <a:defRPr sz="1580" kern="1200">
          <a:solidFill>
            <a:schemeClr val="accent1"/>
          </a:solidFill>
          <a:latin typeface="+mn-lt"/>
          <a:ea typeface="+mn-ea"/>
          <a:cs typeface="+mn-cs"/>
        </a:defRPr>
      </a:lvl2pPr>
      <a:lvl3pPr marL="1185313" indent="-282217" algn="l" defTabSz="903095" rtl="0" eaLnBrk="1" latinLnBrk="0" hangingPunct="1">
        <a:lnSpc>
          <a:spcPct val="110000"/>
        </a:lnSpc>
        <a:spcBef>
          <a:spcPts val="0"/>
        </a:spcBef>
        <a:spcAft>
          <a:spcPts val="1185"/>
        </a:spcAft>
        <a:buFontTx/>
        <a:buBlip>
          <a:blip r:embed="rId14"/>
        </a:buBlip>
        <a:defRPr sz="1383" kern="1200">
          <a:solidFill>
            <a:schemeClr val="accent1"/>
          </a:solidFill>
          <a:latin typeface="+mn-lt"/>
          <a:ea typeface="+mn-ea"/>
          <a:cs typeface="+mn-cs"/>
        </a:defRPr>
      </a:lvl3pPr>
      <a:lvl4pPr marL="1523974"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4pPr>
      <a:lvl5pPr marL="1975521"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5pPr>
      <a:lvl6pPr marL="2483512"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6pPr>
      <a:lvl7pPr marL="2935059"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7pPr>
      <a:lvl8pPr marL="3386607"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8pPr>
      <a:lvl9pPr marL="3838155"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9pPr>
    </p:bodyStyle>
    <p:otherStyle>
      <a:defPPr>
        <a:defRPr lang="en-US"/>
      </a:defPPr>
      <a:lvl1pPr marL="0" algn="l" defTabSz="903095" rtl="0" eaLnBrk="1" latinLnBrk="0" hangingPunct="1">
        <a:defRPr sz="1778" kern="1200">
          <a:solidFill>
            <a:schemeClr val="tx1"/>
          </a:solidFill>
          <a:latin typeface="+mn-lt"/>
          <a:ea typeface="+mn-ea"/>
          <a:cs typeface="+mn-cs"/>
        </a:defRPr>
      </a:lvl1pPr>
      <a:lvl2pPr marL="451548" algn="l" defTabSz="903095" rtl="0" eaLnBrk="1" latinLnBrk="0" hangingPunct="1">
        <a:defRPr sz="1778" kern="1200">
          <a:solidFill>
            <a:schemeClr val="tx1"/>
          </a:solidFill>
          <a:latin typeface="+mn-lt"/>
          <a:ea typeface="+mn-ea"/>
          <a:cs typeface="+mn-cs"/>
        </a:defRPr>
      </a:lvl2pPr>
      <a:lvl3pPr marL="903095" algn="l" defTabSz="903095" rtl="0" eaLnBrk="1" latinLnBrk="0" hangingPunct="1">
        <a:defRPr sz="1778" kern="1200">
          <a:solidFill>
            <a:schemeClr val="tx1"/>
          </a:solidFill>
          <a:latin typeface="+mn-lt"/>
          <a:ea typeface="+mn-ea"/>
          <a:cs typeface="+mn-cs"/>
        </a:defRPr>
      </a:lvl3pPr>
      <a:lvl4pPr marL="1354643" algn="l" defTabSz="903095" rtl="0" eaLnBrk="1" latinLnBrk="0" hangingPunct="1">
        <a:defRPr sz="1778" kern="1200">
          <a:solidFill>
            <a:schemeClr val="tx1"/>
          </a:solidFill>
          <a:latin typeface="+mn-lt"/>
          <a:ea typeface="+mn-ea"/>
          <a:cs typeface="+mn-cs"/>
        </a:defRPr>
      </a:lvl4pPr>
      <a:lvl5pPr marL="1806190" algn="l" defTabSz="903095" rtl="0" eaLnBrk="1" latinLnBrk="0" hangingPunct="1">
        <a:defRPr sz="1778" kern="1200">
          <a:solidFill>
            <a:schemeClr val="tx1"/>
          </a:solidFill>
          <a:latin typeface="+mn-lt"/>
          <a:ea typeface="+mn-ea"/>
          <a:cs typeface="+mn-cs"/>
        </a:defRPr>
      </a:lvl5pPr>
      <a:lvl6pPr marL="2257738" algn="l" defTabSz="903095" rtl="0" eaLnBrk="1" latinLnBrk="0" hangingPunct="1">
        <a:defRPr sz="1778" kern="1200">
          <a:solidFill>
            <a:schemeClr val="tx1"/>
          </a:solidFill>
          <a:latin typeface="+mn-lt"/>
          <a:ea typeface="+mn-ea"/>
          <a:cs typeface="+mn-cs"/>
        </a:defRPr>
      </a:lvl6pPr>
      <a:lvl7pPr marL="2709285" algn="l" defTabSz="903095" rtl="0" eaLnBrk="1" latinLnBrk="0" hangingPunct="1">
        <a:defRPr sz="1778" kern="1200">
          <a:solidFill>
            <a:schemeClr val="tx1"/>
          </a:solidFill>
          <a:latin typeface="+mn-lt"/>
          <a:ea typeface="+mn-ea"/>
          <a:cs typeface="+mn-cs"/>
        </a:defRPr>
      </a:lvl7pPr>
      <a:lvl8pPr marL="3160833" algn="l" defTabSz="903095" rtl="0" eaLnBrk="1" latinLnBrk="0" hangingPunct="1">
        <a:defRPr sz="1778" kern="1200">
          <a:solidFill>
            <a:schemeClr val="tx1"/>
          </a:solidFill>
          <a:latin typeface="+mn-lt"/>
          <a:ea typeface="+mn-ea"/>
          <a:cs typeface="+mn-cs"/>
        </a:defRPr>
      </a:lvl8pPr>
      <a:lvl9pPr marL="3612381" algn="l" defTabSz="903095" rtl="0" eaLnBrk="1" latinLnBrk="0" hangingPunct="1">
        <a:defRPr sz="177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2509090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17" r:id="rId11"/>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5"/>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5"/>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5"/>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5"/>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5"/>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bg object 16">
            <a:extLst>
              <a:ext uri="{FF2B5EF4-FFF2-40B4-BE49-F238E27FC236}">
                <a16:creationId xmlns:a16="http://schemas.microsoft.com/office/drawing/2014/main" id="{2CBA2FE5-8310-0847-9FE3-483F704FA9E8}"/>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27351475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Layout" Target="../slideLayouts/slideLayout35.xml"/><Relationship Id="rId6" Type="http://schemas.openxmlformats.org/officeDocument/2006/relationships/image" Target="../media/image15.svg"/><Relationship Id="rId5" Type="http://schemas.openxmlformats.org/officeDocument/2006/relationships/image" Target="../media/image4.png"/><Relationship Id="rId4" Type="http://schemas.openxmlformats.org/officeDocument/2006/relationships/image" Target="../media/image14.svg"/></Relationships>
</file>

<file path=ppt/slides/_rels/slide10.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slide" Target="slide10.xml"/><Relationship Id="rId5" Type="http://schemas.openxmlformats.org/officeDocument/2006/relationships/image" Target="../media/image57.png"/><Relationship Id="rId4" Type="http://schemas.openxmlformats.org/officeDocument/2006/relationships/image" Target="../media/image56.svg"/></Relationships>
</file>

<file path=ppt/slides/_rels/slide11.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svg"/><Relationship Id="rId3" Type="http://schemas.openxmlformats.org/officeDocument/2006/relationships/image" Target="../media/image26.png"/><Relationship Id="rId7" Type="http://schemas.openxmlformats.org/officeDocument/2006/relationships/image" Target="../media/image60.svg"/><Relationship Id="rId12" Type="http://schemas.openxmlformats.org/officeDocument/2006/relationships/image" Target="../media/image65.png"/><Relationship Id="rId2" Type="http://schemas.openxmlformats.org/officeDocument/2006/relationships/notesSlide" Target="../notesSlides/notesSlide5.xml"/><Relationship Id="rId1" Type="http://schemas.openxmlformats.org/officeDocument/2006/relationships/slideLayout" Target="../slideLayouts/slideLayout29.xml"/><Relationship Id="rId6" Type="http://schemas.openxmlformats.org/officeDocument/2006/relationships/image" Target="../media/image59.png"/><Relationship Id="rId11" Type="http://schemas.openxmlformats.org/officeDocument/2006/relationships/image" Target="../media/image64.sv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27.svg"/><Relationship Id="rId9" Type="http://schemas.openxmlformats.org/officeDocument/2006/relationships/image" Target="../media/image62.svg"/></Relationships>
</file>

<file path=ppt/slides/_rels/slide12.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svg"/><Relationship Id="rId3" Type="http://schemas.openxmlformats.org/officeDocument/2006/relationships/image" Target="../media/image27.svg"/><Relationship Id="rId7" Type="http://schemas.openxmlformats.org/officeDocument/2006/relationships/image" Target="../media/image70.svg"/><Relationship Id="rId12" Type="http://schemas.openxmlformats.org/officeDocument/2006/relationships/image" Target="../media/image75.png"/><Relationship Id="rId2" Type="http://schemas.openxmlformats.org/officeDocument/2006/relationships/image" Target="../media/image26.png"/><Relationship Id="rId1" Type="http://schemas.openxmlformats.org/officeDocument/2006/relationships/slideLayout" Target="../slideLayouts/slideLayout23.xml"/><Relationship Id="rId6" Type="http://schemas.openxmlformats.org/officeDocument/2006/relationships/image" Target="../media/image69.png"/><Relationship Id="rId11" Type="http://schemas.openxmlformats.org/officeDocument/2006/relationships/image" Target="../media/image74.svg"/><Relationship Id="rId5" Type="http://schemas.openxmlformats.org/officeDocument/2006/relationships/image" Target="../media/image68.svg"/><Relationship Id="rId10" Type="http://schemas.openxmlformats.org/officeDocument/2006/relationships/image" Target="../media/image73.png"/><Relationship Id="rId4" Type="http://schemas.openxmlformats.org/officeDocument/2006/relationships/image" Target="../media/image67.png"/><Relationship Id="rId9" Type="http://schemas.openxmlformats.org/officeDocument/2006/relationships/image" Target="../media/image72.svg"/><Relationship Id="rId14" Type="http://schemas.openxmlformats.org/officeDocument/2006/relationships/hyperlink" Target="https://awards.tmforum.org/"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Layout" Target="../slideLayouts/slideLayout35.xml"/><Relationship Id="rId6" Type="http://schemas.openxmlformats.org/officeDocument/2006/relationships/image" Target="../media/image15.svg"/><Relationship Id="rId5" Type="http://schemas.openxmlformats.org/officeDocument/2006/relationships/image" Target="../media/image4.png"/><Relationship Id="rId4" Type="http://schemas.openxmlformats.org/officeDocument/2006/relationships/image" Target="../media/image14.svg"/></Relationships>
</file>

<file path=ppt/slides/_rels/slide14.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26.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78.svg"/><Relationship Id="rId5" Type="http://schemas.openxmlformats.org/officeDocument/2006/relationships/image" Target="../media/image77.png"/><Relationship Id="rId10" Type="http://schemas.openxmlformats.org/officeDocument/2006/relationships/image" Target="../media/image79.png"/><Relationship Id="rId4" Type="http://schemas.openxmlformats.org/officeDocument/2006/relationships/image" Target="../media/image27.svg"/><Relationship Id="rId9"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79.png"/><Relationship Id="rId3" Type="http://schemas.openxmlformats.org/officeDocument/2006/relationships/image" Target="../media/image26.png"/><Relationship Id="rId7" Type="http://schemas.openxmlformats.org/officeDocument/2006/relationships/image" Target="../media/image18.png"/><Relationship Id="rId12" Type="http://schemas.openxmlformats.org/officeDocument/2006/relationships/hyperlink" Target="https://projects.tmforum.org/wiki/display/TFKB/Contributions" TargetMode="External"/><Relationship Id="rId2" Type="http://schemas.openxmlformats.org/officeDocument/2006/relationships/notesSlide" Target="../notesSlides/notesSlide7.xml"/><Relationship Id="rId1" Type="http://schemas.openxmlformats.org/officeDocument/2006/relationships/slideLayout" Target="../slideLayouts/slideLayout23.xml"/><Relationship Id="rId6" Type="http://schemas.openxmlformats.org/officeDocument/2006/relationships/image" Target="../media/image78.svg"/><Relationship Id="rId11" Type="http://schemas.openxmlformats.org/officeDocument/2006/relationships/hyperlink" Target="https://projects.tmforum.org/wiki/display/CS/2023+How-to%3A+Catalyst+contributions+DTA" TargetMode="External"/><Relationship Id="rId5" Type="http://schemas.openxmlformats.org/officeDocument/2006/relationships/image" Target="../media/image77.png"/><Relationship Id="rId10" Type="http://schemas.openxmlformats.org/officeDocument/2006/relationships/hyperlink" Target="https://myaccount.tmforum.org/joinproject" TargetMode="External"/><Relationship Id="rId4" Type="http://schemas.openxmlformats.org/officeDocument/2006/relationships/image" Target="../media/image27.svg"/><Relationship Id="rId9"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3.png"/><Relationship Id="rId18" Type="http://schemas.openxmlformats.org/officeDocument/2006/relationships/hyperlink" Target="https://projects.tmforum.org/jira/servicedesk/customer/portal/3" TargetMode="External"/><Relationship Id="rId3" Type="http://schemas.openxmlformats.org/officeDocument/2006/relationships/image" Target="../media/image18.png"/><Relationship Id="rId21" Type="http://schemas.openxmlformats.org/officeDocument/2006/relationships/hyperlink" Target="mailto:shou@tmforum.org" TargetMode="External"/><Relationship Id="rId7" Type="http://schemas.openxmlformats.org/officeDocument/2006/relationships/image" Target="../media/image22.svg"/><Relationship Id="rId12" Type="http://schemas.openxmlformats.org/officeDocument/2006/relationships/image" Target="../media/image27.svg"/><Relationship Id="rId17" Type="http://schemas.openxmlformats.org/officeDocument/2006/relationships/hyperlink" Target="mailto:https://www.tmforum.org/catalyst-faq/" TargetMode="External"/><Relationship Id="rId2" Type="http://schemas.openxmlformats.org/officeDocument/2006/relationships/notesSlide" Target="../notesSlides/notesSlide8.xml"/><Relationship Id="rId16" Type="http://schemas.openxmlformats.org/officeDocument/2006/relationships/hyperlink" Target="mailto:https://myaccount.tmforum.org/catalysts" TargetMode="External"/><Relationship Id="rId20" Type="http://schemas.openxmlformats.org/officeDocument/2006/relationships/hyperlink" Target="mailto:mkhurana@tmforum.org" TargetMode="External"/><Relationship Id="rId1" Type="http://schemas.openxmlformats.org/officeDocument/2006/relationships/slideLayout" Target="../slideLayouts/slideLayout23.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hyperlink" Target="mailto:https://www.tmforum.org/collaboration/catalyst-program/home/" TargetMode="External"/><Relationship Id="rId10" Type="http://schemas.openxmlformats.org/officeDocument/2006/relationships/image" Target="../media/image25.svg"/><Relationship Id="rId19" Type="http://schemas.openxmlformats.org/officeDocument/2006/relationships/hyperlink" Target="mailto:catalystops@tmforum.org" TargetMode="External"/><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hyperlink" Target="https://projects.tmforum.org/wiki/display/CS/2023+DTW+Asia+-+Catalyst+Team+Awards"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jpeg"/><Relationship Id="rId1" Type="http://schemas.openxmlformats.org/officeDocument/2006/relationships/slideLayout" Target="../slideLayouts/slideLayout35.xml"/><Relationship Id="rId6" Type="http://schemas.openxmlformats.org/officeDocument/2006/relationships/image" Target="../media/image15.svg"/><Relationship Id="rId5" Type="http://schemas.openxmlformats.org/officeDocument/2006/relationships/image" Target="../media/image4.png"/><Relationship Id="rId4" Type="http://schemas.openxmlformats.org/officeDocument/2006/relationships/image" Target="../media/image14.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3.png"/><Relationship Id="rId3" Type="http://schemas.openxmlformats.org/officeDocument/2006/relationships/image" Target="../media/image18.png"/><Relationship Id="rId7" Type="http://schemas.openxmlformats.org/officeDocument/2006/relationships/image" Target="../media/image22.svg"/><Relationship Id="rId12" Type="http://schemas.openxmlformats.org/officeDocument/2006/relationships/image" Target="../media/image27.svg"/><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3.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svg"/><Relationship Id="rId18" Type="http://schemas.openxmlformats.org/officeDocument/2006/relationships/image" Target="../media/image42.png"/><Relationship Id="rId3" Type="http://schemas.openxmlformats.org/officeDocument/2006/relationships/image" Target="../media/image27.svg"/><Relationship Id="rId7" Type="http://schemas.openxmlformats.org/officeDocument/2006/relationships/image" Target="../media/image31.svg"/><Relationship Id="rId12" Type="http://schemas.openxmlformats.org/officeDocument/2006/relationships/image" Target="../media/image36.png"/><Relationship Id="rId17" Type="http://schemas.openxmlformats.org/officeDocument/2006/relationships/image" Target="../media/image41.svg"/><Relationship Id="rId2" Type="http://schemas.openxmlformats.org/officeDocument/2006/relationships/image" Target="../media/image26.png"/><Relationship Id="rId16" Type="http://schemas.openxmlformats.org/officeDocument/2006/relationships/image" Target="../media/image40.png"/><Relationship Id="rId1" Type="http://schemas.openxmlformats.org/officeDocument/2006/relationships/slideLayout" Target="../slideLayouts/slideLayout23.xml"/><Relationship Id="rId6" Type="http://schemas.openxmlformats.org/officeDocument/2006/relationships/image" Target="../media/image30.png"/><Relationship Id="rId11" Type="http://schemas.openxmlformats.org/officeDocument/2006/relationships/image" Target="../media/image35.svg"/><Relationship Id="rId5" Type="http://schemas.openxmlformats.org/officeDocument/2006/relationships/image" Target="../media/image29.svg"/><Relationship Id="rId15" Type="http://schemas.openxmlformats.org/officeDocument/2006/relationships/image" Target="../media/image39.svg"/><Relationship Id="rId10" Type="http://schemas.openxmlformats.org/officeDocument/2006/relationships/image" Target="../media/image34.png"/><Relationship Id="rId19" Type="http://schemas.openxmlformats.org/officeDocument/2006/relationships/image" Target="../media/image43.svg"/><Relationship Id="rId4" Type="http://schemas.openxmlformats.org/officeDocument/2006/relationships/image" Target="../media/image28.png"/><Relationship Id="rId9" Type="http://schemas.openxmlformats.org/officeDocument/2006/relationships/image" Target="../media/image33.svg"/><Relationship Id="rId14" Type="http://schemas.openxmlformats.org/officeDocument/2006/relationships/image" Target="../media/image38.png"/></Relationships>
</file>

<file path=ppt/slides/_rels/slide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 Target="slide5.xml"/><Relationship Id="rId1" Type="http://schemas.openxmlformats.org/officeDocument/2006/relationships/slideLayout" Target="../slideLayouts/slideLayout2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image" Target="../media/image45.png"/><Relationship Id="rId5" Type="http://schemas.openxmlformats.org/officeDocument/2006/relationships/hyperlink" Target="https://projects.tmforum.org/wiki/pages/viewpageattachments.action?pageId=225005953&amp;metadataLink=true&amp;preview=/225005953/233133502/Template-Awards%20Submission%20form-DTWA23.docx" TargetMode="Externa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hyperlink" Target="https://awards.tmforum.org/"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awards.tmforum.org/" TargetMode="External"/><Relationship Id="rId2" Type="http://schemas.openxmlformats.org/officeDocument/2006/relationships/slide" Target="slide11.xml"/><Relationship Id="rId1" Type="http://schemas.openxmlformats.org/officeDocument/2006/relationships/slideLayout" Target="../slideLayouts/slideLayout23.xml"/><Relationship Id="rId4" Type="http://schemas.openxmlformats.org/officeDocument/2006/relationships/image" Target="../media/image48.png"/></Relationships>
</file>

<file path=ppt/slides/_rels/slide8.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52.svg"/><Relationship Id="rId3" Type="http://schemas.openxmlformats.org/officeDocument/2006/relationships/image" Target="../media/image27.svg"/><Relationship Id="rId7" Type="http://schemas.openxmlformats.org/officeDocument/2006/relationships/image" Target="../media/image31.svg"/><Relationship Id="rId12" Type="http://schemas.openxmlformats.org/officeDocument/2006/relationships/image" Target="../media/image51.png"/><Relationship Id="rId17" Type="http://schemas.openxmlformats.org/officeDocument/2006/relationships/image" Target="../media/image43.svg"/><Relationship Id="rId2" Type="http://schemas.openxmlformats.org/officeDocument/2006/relationships/image" Target="../media/image26.png"/><Relationship Id="rId16" Type="http://schemas.openxmlformats.org/officeDocument/2006/relationships/image" Target="../media/image42.png"/><Relationship Id="rId1" Type="http://schemas.openxmlformats.org/officeDocument/2006/relationships/slideLayout" Target="../slideLayouts/slideLayout23.xml"/><Relationship Id="rId6" Type="http://schemas.openxmlformats.org/officeDocument/2006/relationships/image" Target="../media/image30.png"/><Relationship Id="rId11" Type="http://schemas.openxmlformats.org/officeDocument/2006/relationships/image" Target="../media/image50.svg"/><Relationship Id="rId5" Type="http://schemas.openxmlformats.org/officeDocument/2006/relationships/image" Target="../media/image29.svg"/><Relationship Id="rId15" Type="http://schemas.openxmlformats.org/officeDocument/2006/relationships/image" Target="../media/image39.svg"/><Relationship Id="rId10" Type="http://schemas.openxmlformats.org/officeDocument/2006/relationships/image" Target="../media/image49.png"/><Relationship Id="rId4" Type="http://schemas.openxmlformats.org/officeDocument/2006/relationships/image" Target="../media/image28.png"/><Relationship Id="rId9" Type="http://schemas.openxmlformats.org/officeDocument/2006/relationships/image" Target="../media/image33.svg"/><Relationship Id="rId14" Type="http://schemas.openxmlformats.org/officeDocument/2006/relationships/image" Target="../media/image38.png"/></Relationships>
</file>

<file path=ppt/slides/_rels/slide9.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svg"/><Relationship Id="rId3" Type="http://schemas.openxmlformats.org/officeDocument/2006/relationships/image" Target="../media/image27.svg"/><Relationship Id="rId7" Type="http://schemas.openxmlformats.org/officeDocument/2006/relationships/image" Target="../media/image31.svg"/><Relationship Id="rId12" Type="http://schemas.openxmlformats.org/officeDocument/2006/relationships/image" Target="../media/image36.png"/><Relationship Id="rId17" Type="http://schemas.openxmlformats.org/officeDocument/2006/relationships/image" Target="../media/image35.svg"/><Relationship Id="rId2" Type="http://schemas.openxmlformats.org/officeDocument/2006/relationships/image" Target="../media/image26.png"/><Relationship Id="rId16" Type="http://schemas.openxmlformats.org/officeDocument/2006/relationships/image" Target="../media/image34.png"/><Relationship Id="rId1" Type="http://schemas.openxmlformats.org/officeDocument/2006/relationships/slideLayout" Target="../slideLayouts/slideLayout23.xml"/><Relationship Id="rId6" Type="http://schemas.openxmlformats.org/officeDocument/2006/relationships/image" Target="../media/image30.png"/><Relationship Id="rId11" Type="http://schemas.openxmlformats.org/officeDocument/2006/relationships/image" Target="../media/image39.svg"/><Relationship Id="rId5" Type="http://schemas.openxmlformats.org/officeDocument/2006/relationships/image" Target="../media/image29.svg"/><Relationship Id="rId15" Type="http://schemas.openxmlformats.org/officeDocument/2006/relationships/image" Target="../media/image54.svg"/><Relationship Id="rId10" Type="http://schemas.openxmlformats.org/officeDocument/2006/relationships/image" Target="../media/image38.png"/><Relationship Id="rId4" Type="http://schemas.openxmlformats.org/officeDocument/2006/relationships/image" Target="../media/image28.png"/><Relationship Id="rId9" Type="http://schemas.openxmlformats.org/officeDocument/2006/relationships/image" Target="../media/image33.svg"/><Relationship Id="rId14"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AE50A31-9995-4695-B757-FEF09A7A4BD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011" y="-1254"/>
            <a:ext cx="6096000" cy="6858000"/>
          </a:xfrm>
          <a:prstGeom prst="rect">
            <a:avLst/>
          </a:prstGeom>
        </p:spPr>
      </p:pic>
      <p:sp>
        <p:nvSpPr>
          <p:cNvPr id="15" name="Rectangle 14">
            <a:extLst>
              <a:ext uri="{FF2B5EF4-FFF2-40B4-BE49-F238E27FC236}">
                <a16:creationId xmlns:a16="http://schemas.microsoft.com/office/drawing/2014/main" id="{5D964B74-DFF6-44D4-B876-D496673B60AE}"/>
              </a:ext>
            </a:extLst>
          </p:cNvPr>
          <p:cNvSpPr/>
          <p:nvPr/>
        </p:nvSpPr>
        <p:spPr>
          <a:xfrm>
            <a:off x="3995904" y="0"/>
            <a:ext cx="8196096" cy="68722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17" name="Graphic 16">
            <a:extLst>
              <a:ext uri="{FF2B5EF4-FFF2-40B4-BE49-F238E27FC236}">
                <a16:creationId xmlns:a16="http://schemas.microsoft.com/office/drawing/2014/main" id="{B2DC5F91-4F4C-432B-9399-99FA3D420B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4136118" y="357647"/>
            <a:ext cx="4389645" cy="4677212"/>
          </a:xfrm>
          <a:prstGeom prst="rect">
            <a:avLst/>
          </a:prstGeom>
        </p:spPr>
      </p:pic>
      <p:pic>
        <p:nvPicPr>
          <p:cNvPr id="18" name="Graphic 17">
            <a:extLst>
              <a:ext uri="{FF2B5EF4-FFF2-40B4-BE49-F238E27FC236}">
                <a16:creationId xmlns:a16="http://schemas.microsoft.com/office/drawing/2014/main" id="{20971730-D238-45B3-B8BF-8F84E99495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230530" y="5601456"/>
            <a:ext cx="2154350" cy="767642"/>
          </a:xfrm>
          <a:prstGeom prst="rect">
            <a:avLst/>
          </a:prstGeom>
        </p:spPr>
      </p:pic>
      <p:sp>
        <p:nvSpPr>
          <p:cNvPr id="20" name="Title 1">
            <a:extLst>
              <a:ext uri="{FF2B5EF4-FFF2-40B4-BE49-F238E27FC236}">
                <a16:creationId xmlns:a16="http://schemas.microsoft.com/office/drawing/2014/main" id="{02FAB2F0-FA6F-4E59-9194-B2EF1D9DC3EC}"/>
              </a:ext>
            </a:extLst>
          </p:cNvPr>
          <p:cNvSpPr txBox="1">
            <a:spLocks/>
          </p:cNvSpPr>
          <p:nvPr/>
        </p:nvSpPr>
        <p:spPr>
          <a:xfrm>
            <a:off x="4221477" y="1153447"/>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rgbClr val="AABE3B"/>
                </a:solidFill>
                <a:effectLst/>
                <a:uLnTx/>
                <a:uFillTx/>
                <a:latin typeface="Arial"/>
                <a:ea typeface="+mj-ea"/>
                <a:cs typeface="+mj-cs"/>
              </a:rPr>
              <a:t>Catalyst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rgbClr val="AABE3B"/>
                </a:solidFill>
                <a:effectLst/>
                <a:uLnTx/>
                <a:uFillTx/>
                <a:latin typeface="Arial"/>
                <a:ea typeface="+mj-ea"/>
                <a:cs typeface="+mj-cs"/>
              </a:rPr>
              <a:t>Team Awards</a:t>
            </a: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0" normalizeH="0" baseline="0" noProof="0" dirty="0">
              <a:ln>
                <a:noFill/>
              </a:ln>
              <a:solidFill>
                <a:srgbClr val="AABE3B"/>
              </a:solidFill>
              <a:effectLst/>
              <a:uLnTx/>
              <a:uFillTx/>
              <a:latin typeface="Arial"/>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lang="en-GB" sz="7500" dirty="0">
                <a:latin typeface="Arial"/>
              </a:rPr>
              <a:t>Webinar 2</a:t>
            </a:r>
          </a:p>
        </p:txBody>
      </p:sp>
      <p:pic>
        <p:nvPicPr>
          <p:cNvPr id="23" name="Graphic 22">
            <a:extLst>
              <a:ext uri="{FF2B5EF4-FFF2-40B4-BE49-F238E27FC236}">
                <a16:creationId xmlns:a16="http://schemas.microsoft.com/office/drawing/2014/main" id="{3E3415A6-AB25-4DCC-82E1-7E7CB3A369B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6200000">
            <a:off x="10976858" y="138154"/>
            <a:ext cx="1050994" cy="1059110"/>
          </a:xfrm>
          <a:prstGeom prst="rect">
            <a:avLst/>
          </a:prstGeom>
        </p:spPr>
      </p:pic>
      <p:sp>
        <p:nvSpPr>
          <p:cNvPr id="12" name="TextBox 11">
            <a:extLst>
              <a:ext uri="{FF2B5EF4-FFF2-40B4-BE49-F238E27FC236}">
                <a16:creationId xmlns:a16="http://schemas.microsoft.com/office/drawing/2014/main" id="{CA699C6E-E520-4AEB-8B61-880535E63D6B}"/>
              </a:ext>
            </a:extLst>
          </p:cNvPr>
          <p:cNvSpPr txBox="1"/>
          <p:nvPr/>
        </p:nvSpPr>
        <p:spPr>
          <a:xfrm>
            <a:off x="8372551" y="-22385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rgbClr val="F3F3F5"/>
                </a:solidFill>
                <a:latin typeface="Arial"/>
              </a:rPr>
              <a:t>DTW</a:t>
            </a:r>
            <a:r>
              <a:rPr kumimoji="0" lang="en-GB" sz="3200" b="1" i="0" u="none" strike="noStrike" kern="1200" cap="none" spc="0" normalizeH="0" baseline="0" noProof="0" dirty="0">
                <a:ln>
                  <a:noFill/>
                </a:ln>
                <a:solidFill>
                  <a:srgbClr val="F3F3F5"/>
                </a:solidFill>
                <a:effectLst/>
                <a:uLnTx/>
                <a:uFillTx/>
                <a:latin typeface="Arial"/>
                <a:ea typeface="+mn-ea"/>
                <a:cs typeface="+mn-cs"/>
              </a:rPr>
              <a:t> Asia’23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
        <p:nvSpPr>
          <p:cNvPr id="2" name="TextBox 1">
            <a:extLst>
              <a:ext uri="{FF2B5EF4-FFF2-40B4-BE49-F238E27FC236}">
                <a16:creationId xmlns:a16="http://schemas.microsoft.com/office/drawing/2014/main" id="{78CEE677-F601-0A7A-0192-782B2BC6CC81}"/>
              </a:ext>
            </a:extLst>
          </p:cNvPr>
          <p:cNvSpPr txBox="1"/>
          <p:nvPr/>
        </p:nvSpPr>
        <p:spPr>
          <a:xfrm>
            <a:off x="5255896" y="424119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rgbClr val="F3F3F5"/>
                </a:solidFill>
                <a:latin typeface="Arial"/>
              </a:rPr>
              <a:t>15</a:t>
            </a:r>
            <a:r>
              <a:rPr lang="en-GB" sz="3200" b="1" baseline="30000" dirty="0">
                <a:solidFill>
                  <a:srgbClr val="F3F3F5"/>
                </a:solidFill>
                <a:latin typeface="Arial"/>
              </a:rPr>
              <a:t>th</a:t>
            </a:r>
            <a:r>
              <a:rPr lang="en-GB" sz="3200" b="1" dirty="0">
                <a:solidFill>
                  <a:srgbClr val="F3F3F5"/>
                </a:solidFill>
                <a:latin typeface="Arial"/>
              </a:rPr>
              <a:t> Feb’23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Tree>
    <p:extLst>
      <p:ext uri="{BB962C8B-B14F-4D97-AF65-F5344CB8AC3E}">
        <p14:creationId xmlns:p14="http://schemas.microsoft.com/office/powerpoint/2010/main" val="2652383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Graphic 22">
            <a:extLst>
              <a:ext uri="{FF2B5EF4-FFF2-40B4-BE49-F238E27FC236}">
                <a16:creationId xmlns:a16="http://schemas.microsoft.com/office/drawing/2014/main" id="{4D057A6D-0DB7-398F-DBFE-3D59A8148D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58302" y="-13173"/>
            <a:ext cx="3967013" cy="1991917"/>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18" name="Picture 17">
            <a:extLst>
              <a:ext uri="{FF2B5EF4-FFF2-40B4-BE49-F238E27FC236}">
                <a16:creationId xmlns:a16="http://schemas.microsoft.com/office/drawing/2014/main" id="{E776C9ED-28A5-BCEE-097D-322400C4AD85}"/>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8320303" y="1978745"/>
            <a:ext cx="3871697" cy="4584616"/>
          </a:xfrm>
          <a:prstGeom prst="rect">
            <a:avLst/>
          </a:prstGeom>
        </p:spPr>
      </p:pic>
      <p:sp>
        <p:nvSpPr>
          <p:cNvPr id="20" name="TextBox 19">
            <a:extLst>
              <a:ext uri="{FF2B5EF4-FFF2-40B4-BE49-F238E27FC236}">
                <a16:creationId xmlns:a16="http://schemas.microsoft.com/office/drawing/2014/main" id="{AD889A9D-F713-4C8F-8B47-BBE6611BC287}"/>
              </a:ext>
            </a:extLst>
          </p:cNvPr>
          <p:cNvSpPr txBox="1"/>
          <p:nvPr/>
        </p:nvSpPr>
        <p:spPr>
          <a:xfrm>
            <a:off x="8587437" y="316232"/>
            <a:ext cx="3078624" cy="1311128"/>
          </a:xfrm>
          <a:prstGeom prst="rect">
            <a:avLst/>
          </a:prstGeom>
          <a:noFill/>
        </p:spPr>
        <p:txBody>
          <a:bodyPr wrap="square" rtlCol="0">
            <a:spAutoFit/>
          </a:bodyPr>
          <a:lstStyle/>
          <a:p>
            <a:pPr algn="ctr">
              <a:lnSpc>
                <a:spcPct val="90000"/>
              </a:lnSpc>
              <a:spcBef>
                <a:spcPct val="0"/>
              </a:spcBef>
              <a:defRPr/>
            </a:pPr>
            <a:r>
              <a:rPr lang="en-US" sz="4400" b="1" dirty="0">
                <a:solidFill>
                  <a:schemeClr val="accent2"/>
                </a:solidFill>
              </a:rPr>
              <a:t>Onsite Judging</a:t>
            </a:r>
          </a:p>
        </p:txBody>
      </p:sp>
      <p:sp>
        <p:nvSpPr>
          <p:cNvPr id="24" name="Google Shape;197;p27">
            <a:extLst>
              <a:ext uri="{FF2B5EF4-FFF2-40B4-BE49-F238E27FC236}">
                <a16:creationId xmlns:a16="http://schemas.microsoft.com/office/drawing/2014/main" id="{081C75D1-B9AE-7A22-64D6-B99D08DF50C3}"/>
              </a:ext>
            </a:extLst>
          </p:cNvPr>
          <p:cNvSpPr txBox="1"/>
          <p:nvPr/>
        </p:nvSpPr>
        <p:spPr>
          <a:xfrm>
            <a:off x="4339684" y="1694987"/>
            <a:ext cx="3391145" cy="1001536"/>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000" b="1" dirty="0">
                <a:solidFill>
                  <a:schemeClr val="bg1"/>
                </a:solidFill>
                <a:latin typeface="Aharoni" panose="02010803020104030203" pitchFamily="2" charset="-79"/>
                <a:cs typeface="Aharoni" panose="02010803020104030203" pitchFamily="2" charset="-79"/>
              </a:rPr>
              <a:t>BEST INNOVATION &amp; FUTURE TECHCO</a:t>
            </a:r>
            <a:endParaRPr lang="en-US" sz="2000" b="1" dirty="0">
              <a:solidFill>
                <a:schemeClr val="bg1"/>
              </a:solidFill>
              <a:latin typeface="Aharoni" panose="02010803020104030203" pitchFamily="2" charset="-79"/>
              <a:cs typeface="Aharoni" panose="02010803020104030203" pitchFamily="2" charset="-79"/>
            </a:endParaRPr>
          </a:p>
        </p:txBody>
      </p:sp>
      <p:sp>
        <p:nvSpPr>
          <p:cNvPr id="4" name="Round Diagonal Corner of Rectangle 25">
            <a:hlinkClick r:id="rId6" action="ppaction://hlinksldjump"/>
            <a:extLst>
              <a:ext uri="{FF2B5EF4-FFF2-40B4-BE49-F238E27FC236}">
                <a16:creationId xmlns:a16="http://schemas.microsoft.com/office/drawing/2014/main" id="{81B38712-0ACF-6045-0FE7-68A2D0C40A72}"/>
              </a:ext>
            </a:extLst>
          </p:cNvPr>
          <p:cNvSpPr/>
          <p:nvPr/>
        </p:nvSpPr>
        <p:spPr>
          <a:xfrm>
            <a:off x="59530" y="0"/>
            <a:ext cx="8165457" cy="685800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7" name="Content Placeholder 3">
            <a:extLst>
              <a:ext uri="{FF2B5EF4-FFF2-40B4-BE49-F238E27FC236}">
                <a16:creationId xmlns:a16="http://schemas.microsoft.com/office/drawing/2014/main" id="{0CBDD0F7-2E38-CC2F-7A97-FE95CF23BD9B}"/>
              </a:ext>
            </a:extLst>
          </p:cNvPr>
          <p:cNvSpPr txBox="1">
            <a:spLocks/>
          </p:cNvSpPr>
          <p:nvPr/>
        </p:nvSpPr>
        <p:spPr>
          <a:xfrm>
            <a:off x="920626" y="971796"/>
            <a:ext cx="6977670"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7"/>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7"/>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7"/>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7"/>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7"/>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spcAft>
                <a:spcPts val="1200"/>
              </a:spcAft>
              <a:buBlip>
                <a:blip r:embed="rId7"/>
              </a:buBlip>
              <a:defRPr/>
            </a:pPr>
            <a:r>
              <a:rPr lang="en-US" sz="2000" b="1" dirty="0">
                <a:solidFill>
                  <a:schemeClr val="accent2"/>
                </a:solidFill>
                <a:latin typeface="Arial"/>
                <a:ea typeface="+mn-lt"/>
                <a:cs typeface="Arial"/>
              </a:rPr>
              <a:t>JUDGING SLOTS</a:t>
            </a:r>
          </a:p>
          <a:p>
            <a:pPr marL="781050" lvl="1" indent="-323850" algn="just">
              <a:defRPr/>
            </a:pPr>
            <a:r>
              <a:rPr lang="en-US" sz="1800" b="1" dirty="0">
                <a:solidFill>
                  <a:schemeClr val="bg1"/>
                </a:solidFill>
                <a:latin typeface="Arial"/>
                <a:ea typeface="+mn-lt"/>
                <a:cs typeface="Arial"/>
              </a:rPr>
              <a:t>Judges visit teams at their stands to interact &amp; score. </a:t>
            </a:r>
          </a:p>
          <a:p>
            <a:pPr marL="781050" lvl="1" indent="-323850" algn="just">
              <a:defRPr/>
            </a:pPr>
            <a:r>
              <a:rPr lang="en-US" sz="1800" b="1" dirty="0">
                <a:solidFill>
                  <a:schemeClr val="bg1"/>
                </a:solidFill>
                <a:latin typeface="Arial"/>
                <a:ea typeface="+mn-lt"/>
                <a:cs typeface="Arial"/>
              </a:rPr>
              <a:t>Each team will be allocated total 3 Judges. </a:t>
            </a:r>
          </a:p>
          <a:p>
            <a:pPr marL="781050" lvl="1" indent="-323850" algn="just">
              <a:defRPr/>
            </a:pPr>
            <a:r>
              <a:rPr lang="en-US" sz="1800" b="1" dirty="0">
                <a:solidFill>
                  <a:schemeClr val="bg1"/>
                </a:solidFill>
                <a:latin typeface="Arial"/>
                <a:ea typeface="+mn-lt"/>
                <a:cs typeface="Arial"/>
              </a:rPr>
              <a:t>Most judging slots will be focused on 14</a:t>
            </a:r>
            <a:r>
              <a:rPr lang="en-US" sz="1800" b="1" baseline="30000" dirty="0">
                <a:solidFill>
                  <a:schemeClr val="bg1"/>
                </a:solidFill>
                <a:latin typeface="Arial"/>
                <a:ea typeface="+mn-lt"/>
                <a:cs typeface="Arial"/>
              </a:rPr>
              <a:t>th</a:t>
            </a:r>
            <a:r>
              <a:rPr lang="en-US" sz="1800" b="1" dirty="0">
                <a:solidFill>
                  <a:schemeClr val="bg1"/>
                </a:solidFill>
                <a:latin typeface="Arial"/>
                <a:ea typeface="+mn-lt"/>
                <a:cs typeface="Arial"/>
              </a:rPr>
              <a:t> March. </a:t>
            </a:r>
          </a:p>
          <a:p>
            <a:pPr marL="781050" lvl="1" indent="-323850" algn="just">
              <a:defRPr/>
            </a:pPr>
            <a:r>
              <a:rPr lang="en-US" sz="1800" b="1" dirty="0">
                <a:solidFill>
                  <a:schemeClr val="bg1"/>
                </a:solidFill>
                <a:latin typeface="Arial"/>
                <a:ea typeface="+mn-lt"/>
                <a:cs typeface="Arial"/>
              </a:rPr>
              <a:t>Although most judges may visit together in slot, some may visit based on their availability. </a:t>
            </a:r>
          </a:p>
          <a:p>
            <a:pPr marL="781050" lvl="1" indent="-323850" algn="just">
              <a:defRPr/>
            </a:pPr>
            <a:r>
              <a:rPr lang="en-US" sz="1800" b="1" dirty="0">
                <a:solidFill>
                  <a:schemeClr val="bg1"/>
                </a:solidFill>
                <a:latin typeface="Arial"/>
                <a:ea typeface="+mn-lt"/>
                <a:cs typeface="Arial"/>
              </a:rPr>
              <a:t>Details of allocated judges &amp; slots will be available to teams by first week of March.</a:t>
            </a:r>
          </a:p>
          <a:p>
            <a:pPr marL="781050" lvl="1" indent="-323850" algn="just">
              <a:defRPr/>
            </a:pPr>
            <a:r>
              <a:rPr lang="en-US" sz="1800" b="1" dirty="0">
                <a:solidFill>
                  <a:schemeClr val="bg1"/>
                </a:solidFill>
                <a:latin typeface="Arial"/>
                <a:ea typeface="+mn-lt"/>
                <a:cs typeface="Arial"/>
              </a:rPr>
              <a:t>Ensure presence of your key team member at kiosk. </a:t>
            </a:r>
          </a:p>
          <a:p>
            <a:pPr marL="781050" lvl="1" indent="-323850" algn="just">
              <a:defRPr/>
            </a:pPr>
            <a:r>
              <a:rPr lang="en-US" sz="1800" b="1" dirty="0">
                <a:solidFill>
                  <a:schemeClr val="bg1"/>
                </a:solidFill>
                <a:latin typeface="Arial"/>
                <a:ea typeface="+mn-lt"/>
                <a:cs typeface="Arial"/>
              </a:rPr>
              <a:t>Judging slots different from presentation slots. </a:t>
            </a:r>
          </a:p>
          <a:p>
            <a:pPr marL="323850" indent="-323850" algn="just">
              <a:lnSpc>
                <a:spcPct val="100000"/>
              </a:lnSpc>
              <a:defRPr/>
            </a:pPr>
            <a:r>
              <a:rPr lang="en-GB" sz="2000" b="1" dirty="0">
                <a:solidFill>
                  <a:schemeClr val="accent2"/>
                </a:solidFill>
                <a:latin typeface="Arial"/>
                <a:ea typeface="+mn-lt"/>
                <a:cs typeface="Arial"/>
              </a:rPr>
              <a:t>AWARD CEREMONY</a:t>
            </a:r>
          </a:p>
          <a:p>
            <a:pPr marL="781050" lvl="1" indent="-323850" algn="just">
              <a:lnSpc>
                <a:spcPct val="100000"/>
              </a:lnSpc>
              <a:defRPr/>
            </a:pPr>
            <a:r>
              <a:rPr lang="en-GB" sz="1800" b="1" dirty="0">
                <a:solidFill>
                  <a:schemeClr val="bg1"/>
                </a:solidFill>
                <a:latin typeface="Arial"/>
                <a:ea typeface="+mn-lt"/>
                <a:cs typeface="Arial"/>
              </a:rPr>
              <a:t>Winners will be announced at Awards Ceremony </a:t>
            </a:r>
          </a:p>
          <a:p>
            <a:pPr marL="781050" lvl="1" indent="-323850" algn="just">
              <a:lnSpc>
                <a:spcPct val="100000"/>
              </a:lnSpc>
              <a:defRPr/>
            </a:pPr>
            <a:r>
              <a:rPr lang="en-GB" sz="1800" b="1" dirty="0">
                <a:solidFill>
                  <a:schemeClr val="bg1"/>
                </a:solidFill>
                <a:latin typeface="Arial"/>
                <a:ea typeface="+mn-lt"/>
                <a:cs typeface="Arial"/>
              </a:rPr>
              <a:t>16th March 2023 at 3:30pm</a:t>
            </a:r>
          </a:p>
        </p:txBody>
      </p:sp>
    </p:spTree>
    <p:extLst>
      <p:ext uri="{BB962C8B-B14F-4D97-AF65-F5344CB8AC3E}">
        <p14:creationId xmlns:p14="http://schemas.microsoft.com/office/powerpoint/2010/main" val="1775258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8" name="Graphic 27">
            <a:extLst>
              <a:ext uri="{FF2B5EF4-FFF2-40B4-BE49-F238E27FC236}">
                <a16:creationId xmlns:a16="http://schemas.microsoft.com/office/drawing/2014/main" id="{0DAA7BD4-8AF7-EB32-7F42-F3F85FE4AB3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V="1">
            <a:off x="0" y="5863"/>
            <a:ext cx="1454556" cy="1454556"/>
          </a:xfrm>
          <a:prstGeom prst="rect">
            <a:avLst/>
          </a:prstGeom>
        </p:spPr>
      </p:pic>
      <p:sp>
        <p:nvSpPr>
          <p:cNvPr id="11" name="Oval 10">
            <a:extLst>
              <a:ext uri="{FF2B5EF4-FFF2-40B4-BE49-F238E27FC236}">
                <a16:creationId xmlns:a16="http://schemas.microsoft.com/office/drawing/2014/main" id="{F2BD2490-DADF-4322-B348-123FE0487374}"/>
              </a:ext>
            </a:extLst>
          </p:cNvPr>
          <p:cNvSpPr/>
          <p:nvPr/>
        </p:nvSpPr>
        <p:spPr>
          <a:xfrm>
            <a:off x="7664750"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2" name="Oval 11">
            <a:extLst>
              <a:ext uri="{FF2B5EF4-FFF2-40B4-BE49-F238E27FC236}">
                <a16:creationId xmlns:a16="http://schemas.microsoft.com/office/drawing/2014/main" id="{0B89B92D-2A40-4A09-8520-E4925135862F}"/>
              </a:ext>
            </a:extLst>
          </p:cNvPr>
          <p:cNvSpPr/>
          <p:nvPr/>
        </p:nvSpPr>
        <p:spPr>
          <a:xfrm>
            <a:off x="5577804"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3" name="Oval 12">
            <a:extLst>
              <a:ext uri="{FF2B5EF4-FFF2-40B4-BE49-F238E27FC236}">
                <a16:creationId xmlns:a16="http://schemas.microsoft.com/office/drawing/2014/main" id="{F655584E-5A8E-4343-BA58-91DFD30030AC}"/>
              </a:ext>
            </a:extLst>
          </p:cNvPr>
          <p:cNvSpPr/>
          <p:nvPr/>
        </p:nvSpPr>
        <p:spPr>
          <a:xfrm>
            <a:off x="3490858"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prstClr val="white"/>
              </a:solidFill>
              <a:effectLst/>
              <a:uLnTx/>
              <a:uFillTx/>
              <a:latin typeface="Calibri" panose="020F0502020204030204"/>
              <a:ea typeface="맑은 고딕" panose="020B0503020000020004" pitchFamily="34" charset="-127"/>
              <a:cs typeface="+mn-cs"/>
            </a:endParaRPr>
          </a:p>
        </p:txBody>
      </p:sp>
      <p:sp>
        <p:nvSpPr>
          <p:cNvPr id="14" name="Oval 13">
            <a:extLst>
              <a:ext uri="{FF2B5EF4-FFF2-40B4-BE49-F238E27FC236}">
                <a16:creationId xmlns:a16="http://schemas.microsoft.com/office/drawing/2014/main" id="{DB85128C-1EDA-4947-A88F-775E635FE514}"/>
              </a:ext>
            </a:extLst>
          </p:cNvPr>
          <p:cNvSpPr/>
          <p:nvPr/>
        </p:nvSpPr>
        <p:spPr>
          <a:xfrm>
            <a:off x="1403912"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5" name="Oval 14">
            <a:extLst>
              <a:ext uri="{FF2B5EF4-FFF2-40B4-BE49-F238E27FC236}">
                <a16:creationId xmlns:a16="http://schemas.microsoft.com/office/drawing/2014/main" id="{1431D390-5D47-4E91-B6F6-3269999F9765}"/>
              </a:ext>
            </a:extLst>
          </p:cNvPr>
          <p:cNvSpPr/>
          <p:nvPr/>
        </p:nvSpPr>
        <p:spPr>
          <a:xfrm>
            <a:off x="9751696" y="3746941"/>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cxnSp>
        <p:nvCxnSpPr>
          <p:cNvPr id="27" name="Straight Connector 26">
            <a:extLst>
              <a:ext uri="{FF2B5EF4-FFF2-40B4-BE49-F238E27FC236}">
                <a16:creationId xmlns:a16="http://schemas.microsoft.com/office/drawing/2014/main" id="{B0A8CE89-CAC8-403C-9DB9-10DFF24531A7}"/>
              </a:ext>
            </a:extLst>
          </p:cNvPr>
          <p:cNvCxnSpPr/>
          <p:nvPr/>
        </p:nvCxnSpPr>
        <p:spPr>
          <a:xfrm>
            <a:off x="4776897"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A48653D-0F72-4FEB-AC9A-379D1B9208A5}"/>
              </a:ext>
            </a:extLst>
          </p:cNvPr>
          <p:cNvCxnSpPr/>
          <p:nvPr/>
        </p:nvCxnSpPr>
        <p:spPr>
          <a:xfrm>
            <a:off x="2614710" y="2248149"/>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4B6FBA1-AEFC-4809-BDE4-5131DD8C88E9}"/>
              </a:ext>
            </a:extLst>
          </p:cNvPr>
          <p:cNvCxnSpPr/>
          <p:nvPr/>
        </p:nvCxnSpPr>
        <p:spPr>
          <a:xfrm>
            <a:off x="6768715" y="2271608"/>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3A3C99F2-DAB7-4A80-AD7F-A8287CA8D494}"/>
              </a:ext>
            </a:extLst>
          </p:cNvPr>
          <p:cNvGrpSpPr/>
          <p:nvPr/>
        </p:nvGrpSpPr>
        <p:grpSpPr>
          <a:xfrm>
            <a:off x="758902" y="2643421"/>
            <a:ext cx="10645724" cy="2767767"/>
            <a:chOff x="720039" y="2441748"/>
            <a:chExt cx="7082696" cy="1841420"/>
          </a:xfrm>
          <a:solidFill>
            <a:srgbClr val="1A191A"/>
          </a:solidFill>
        </p:grpSpPr>
        <p:sp>
          <p:nvSpPr>
            <p:cNvPr id="37" name="Block Arc 36">
              <a:extLst>
                <a:ext uri="{FF2B5EF4-FFF2-40B4-BE49-F238E27FC236}">
                  <a16:creationId xmlns:a16="http://schemas.microsoft.com/office/drawing/2014/main" id="{9DBF3A49-02F7-436F-8A1A-00C97DDDE178}"/>
                </a:ext>
              </a:extLst>
            </p:cNvPr>
            <p:cNvSpPr/>
            <p:nvPr/>
          </p:nvSpPr>
          <p:spPr>
            <a:xfrm>
              <a:off x="72003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dirty="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8" name="Block Arc 37">
              <a:extLst>
                <a:ext uri="{FF2B5EF4-FFF2-40B4-BE49-F238E27FC236}">
                  <a16:creationId xmlns:a16="http://schemas.microsoft.com/office/drawing/2014/main" id="{0D2D3B51-9533-45D0-A1CB-7332DC2472AA}"/>
                </a:ext>
              </a:extLst>
            </p:cNvPr>
            <p:cNvSpPr/>
            <p:nvPr/>
          </p:nvSpPr>
          <p:spPr>
            <a:xfrm rot="10800000">
              <a:off x="2102794" y="2441748"/>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9" name="Block Arc 38">
              <a:extLst>
                <a:ext uri="{FF2B5EF4-FFF2-40B4-BE49-F238E27FC236}">
                  <a16:creationId xmlns:a16="http://schemas.microsoft.com/office/drawing/2014/main" id="{5D8A5162-7C1B-4C2E-8EBA-AB2512EEF729}"/>
                </a:ext>
              </a:extLst>
            </p:cNvPr>
            <p:cNvSpPr/>
            <p:nvPr/>
          </p:nvSpPr>
          <p:spPr>
            <a:xfrm>
              <a:off x="348554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0" name="Block Arc 39">
              <a:extLst>
                <a:ext uri="{FF2B5EF4-FFF2-40B4-BE49-F238E27FC236}">
                  <a16:creationId xmlns:a16="http://schemas.microsoft.com/office/drawing/2014/main" id="{C7659789-F068-492F-83B1-EED77157F583}"/>
                </a:ext>
              </a:extLst>
            </p:cNvPr>
            <p:cNvSpPr/>
            <p:nvPr/>
          </p:nvSpPr>
          <p:spPr>
            <a:xfrm rot="10800000">
              <a:off x="4868304" y="2489127"/>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1" name="Block Arc 40">
              <a:extLst>
                <a:ext uri="{FF2B5EF4-FFF2-40B4-BE49-F238E27FC236}">
                  <a16:creationId xmlns:a16="http://schemas.microsoft.com/office/drawing/2014/main" id="{7D2C01F5-A84B-4F38-911D-408BDFFA27DC}"/>
                </a:ext>
              </a:extLst>
            </p:cNvPr>
            <p:cNvSpPr/>
            <p:nvPr/>
          </p:nvSpPr>
          <p:spPr>
            <a:xfrm>
              <a:off x="625105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grpSp>
      <p:pic>
        <p:nvPicPr>
          <p:cNvPr id="42" name="Picture 41">
            <a:extLst>
              <a:ext uri="{FF2B5EF4-FFF2-40B4-BE49-F238E27FC236}">
                <a16:creationId xmlns:a16="http://schemas.microsoft.com/office/drawing/2014/main" id="{78D514C2-3FCE-48EE-BB62-9BCCE1B6F3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58789" y="3575107"/>
            <a:ext cx="546157" cy="606896"/>
          </a:xfrm>
          <a:prstGeom prst="rect">
            <a:avLst/>
          </a:prstGeom>
          <a:solidFill>
            <a:schemeClr val="bg1">
              <a:alpha val="99000"/>
            </a:schemeClr>
          </a:solidFill>
        </p:spPr>
      </p:pic>
      <p:sp>
        <p:nvSpPr>
          <p:cNvPr id="48" name="TextBox 47">
            <a:extLst>
              <a:ext uri="{FF2B5EF4-FFF2-40B4-BE49-F238E27FC236}">
                <a16:creationId xmlns:a16="http://schemas.microsoft.com/office/drawing/2014/main" id="{D680B767-BFC9-410A-A955-1936A2637378}"/>
              </a:ext>
            </a:extLst>
          </p:cNvPr>
          <p:cNvSpPr txBox="1"/>
          <p:nvPr/>
        </p:nvSpPr>
        <p:spPr>
          <a:xfrm>
            <a:off x="11388546" y="6470117"/>
            <a:ext cx="631596" cy="246221"/>
          </a:xfrm>
          <a:prstGeom prst="rect">
            <a:avLst/>
          </a:prstGeom>
          <a:noFill/>
        </p:spPr>
        <p:txBody>
          <a:bodyPr wrap="square" rtlCol="0">
            <a:spAutoFit/>
          </a:bodyPr>
          <a:lstStyle/>
          <a:p>
            <a:pPr marL="0" marR="0" lvl="0" indent="0" algn="r" defTabSz="914240" rtl="0" eaLnBrk="1" fontAlgn="auto" latinLnBrk="0" hangingPunct="1">
              <a:lnSpc>
                <a:spcPct val="100000"/>
              </a:lnSpc>
              <a:spcBef>
                <a:spcPts val="0"/>
              </a:spcBef>
              <a:spcAft>
                <a:spcPts val="0"/>
              </a:spcAft>
              <a:buClrTx/>
              <a:buSzTx/>
              <a:buFontTx/>
              <a:buNone/>
              <a:tabLst/>
              <a:defRPr/>
            </a:pPr>
            <a:fld id="{6CEEAE48-AAAC-4EA6-A1CC-1EE3A01DE1A1}" type="slidenum">
              <a:rPr kumimoji="0" lang="en-US" sz="1000" b="0" i="0" u="none" strike="noStrike" kern="1200" cap="none" spc="0" normalizeH="0" baseline="0" noProof="0" smtClean="0">
                <a:ln>
                  <a:noFill/>
                </a:ln>
                <a:solidFill>
                  <a:srgbClr val="808184"/>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11</a:t>
            </a:fld>
            <a:endParaRPr kumimoji="0" lang="en-US" sz="1000" b="0" i="0" u="none" strike="noStrike" kern="1200" cap="none" spc="0" normalizeH="0" baseline="0" noProof="0" dirty="0">
              <a:ln>
                <a:noFill/>
              </a:ln>
              <a:solidFill>
                <a:srgbClr val="808184"/>
              </a:solidFill>
              <a:effectLst/>
              <a:uLnTx/>
              <a:uFillTx/>
              <a:latin typeface="Calibri" panose="020F0502020204030204"/>
              <a:ea typeface="+mn-ea"/>
              <a:cs typeface="+mn-cs"/>
            </a:endParaRPr>
          </a:p>
        </p:txBody>
      </p:sp>
      <p:pic>
        <p:nvPicPr>
          <p:cNvPr id="8" name="Graphic 7" descr="Group of people with solid fill">
            <a:extLst>
              <a:ext uri="{FF2B5EF4-FFF2-40B4-BE49-F238E27FC236}">
                <a16:creationId xmlns:a16="http://schemas.microsoft.com/office/drawing/2014/main" id="{D881F53C-99D9-FC54-2EBD-191B6179AAC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97391" y="3442691"/>
            <a:ext cx="914400" cy="832782"/>
          </a:xfrm>
          <a:prstGeom prst="rect">
            <a:avLst/>
          </a:prstGeom>
        </p:spPr>
      </p:pic>
      <p:pic>
        <p:nvPicPr>
          <p:cNvPr id="10" name="Graphic 9" descr="Online meeting with solid fill">
            <a:extLst>
              <a:ext uri="{FF2B5EF4-FFF2-40B4-BE49-F238E27FC236}">
                <a16:creationId xmlns:a16="http://schemas.microsoft.com/office/drawing/2014/main" id="{7F5B05A0-259A-F04A-B605-9BE8DD8FAEE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619565" y="3678532"/>
            <a:ext cx="914400" cy="914400"/>
          </a:xfrm>
          <a:prstGeom prst="rect">
            <a:avLst/>
          </a:prstGeom>
        </p:spPr>
      </p:pic>
      <p:pic>
        <p:nvPicPr>
          <p:cNvPr id="55" name="Graphic 54" descr="Podium with solid fill">
            <a:extLst>
              <a:ext uri="{FF2B5EF4-FFF2-40B4-BE49-F238E27FC236}">
                <a16:creationId xmlns:a16="http://schemas.microsoft.com/office/drawing/2014/main" id="{A9564541-A675-7013-1E9D-107207503D4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812561" y="3791950"/>
            <a:ext cx="914400" cy="910306"/>
          </a:xfrm>
          <a:prstGeom prst="rect">
            <a:avLst/>
          </a:prstGeom>
        </p:spPr>
      </p:pic>
      <p:pic>
        <p:nvPicPr>
          <p:cNvPr id="63" name="Graphic 62" descr="Ribbon with solid fill">
            <a:extLst>
              <a:ext uri="{FF2B5EF4-FFF2-40B4-BE49-F238E27FC236}">
                <a16:creationId xmlns:a16="http://schemas.microsoft.com/office/drawing/2014/main" id="{8EA3D13E-18AE-7F24-C82C-1FF5DF24CD3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534831" y="3786282"/>
            <a:ext cx="749457" cy="651905"/>
          </a:xfrm>
          <a:prstGeom prst="rect">
            <a:avLst/>
          </a:prstGeom>
        </p:spPr>
      </p:pic>
      <p:cxnSp>
        <p:nvCxnSpPr>
          <p:cNvPr id="4" name="Straight Connector 3">
            <a:extLst>
              <a:ext uri="{FF2B5EF4-FFF2-40B4-BE49-F238E27FC236}">
                <a16:creationId xmlns:a16="http://schemas.microsoft.com/office/drawing/2014/main" id="{BA571A0E-E157-7939-030B-B418E48D509E}"/>
              </a:ext>
            </a:extLst>
          </p:cNvPr>
          <p:cNvCxnSpPr/>
          <p:nvPr/>
        </p:nvCxnSpPr>
        <p:spPr>
          <a:xfrm>
            <a:off x="40910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1992C9F-40A5-2806-E5E0-39C0F0673773}"/>
              </a:ext>
            </a:extLst>
          </p:cNvPr>
          <p:cNvSpPr txBox="1"/>
          <p:nvPr/>
        </p:nvSpPr>
        <p:spPr>
          <a:xfrm>
            <a:off x="438316" y="4865716"/>
            <a:ext cx="2824386" cy="1604400"/>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Webinars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11</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January </a:t>
            </a: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&amp;</a:t>
            </a: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15</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February</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6" name="TextBox 5">
            <a:extLst>
              <a:ext uri="{FF2B5EF4-FFF2-40B4-BE49-F238E27FC236}">
                <a16:creationId xmlns:a16="http://schemas.microsoft.com/office/drawing/2014/main" id="{3573F783-7C3D-DC26-24A8-B090CA0F3FBC}"/>
              </a:ext>
            </a:extLst>
          </p:cNvPr>
          <p:cNvSpPr txBox="1"/>
          <p:nvPr/>
        </p:nvSpPr>
        <p:spPr>
          <a:xfrm>
            <a:off x="2382443" y="1720659"/>
            <a:ext cx="3309859"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Awards Submission Forms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6</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February to 3</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rd</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7" name="TextBox 6">
            <a:extLst>
              <a:ext uri="{FF2B5EF4-FFF2-40B4-BE49-F238E27FC236}">
                <a16:creationId xmlns:a16="http://schemas.microsoft.com/office/drawing/2014/main" id="{4D39395F-F83B-3B1C-33B4-416C01E8DC73}"/>
              </a:ext>
            </a:extLst>
          </p:cNvPr>
          <p:cNvSpPr txBox="1"/>
          <p:nvPr/>
        </p:nvSpPr>
        <p:spPr>
          <a:xfrm>
            <a:off x="4776897" y="486571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Update Catalyst Spaces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by 8</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 (recommended)</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16" name="TextBox 15">
            <a:extLst>
              <a:ext uri="{FF2B5EF4-FFF2-40B4-BE49-F238E27FC236}">
                <a16:creationId xmlns:a16="http://schemas.microsoft.com/office/drawing/2014/main" id="{52BE3A03-7EDD-06B4-E7B0-3E1C808CA000}"/>
              </a:ext>
            </a:extLst>
          </p:cNvPr>
          <p:cNvSpPr txBox="1"/>
          <p:nvPr/>
        </p:nvSpPr>
        <p:spPr>
          <a:xfrm>
            <a:off x="8857568" y="4869567"/>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Catalyst Awards Ceremony</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16</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 at 3:30pm</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cxnSp>
        <p:nvCxnSpPr>
          <p:cNvPr id="17" name="Straight Connector 16">
            <a:extLst>
              <a:ext uri="{FF2B5EF4-FFF2-40B4-BE49-F238E27FC236}">
                <a16:creationId xmlns:a16="http://schemas.microsoft.com/office/drawing/2014/main" id="{7289641D-E21B-EF10-24F9-FA41D61D3984}"/>
              </a:ext>
            </a:extLst>
          </p:cNvPr>
          <p:cNvCxnSpPr/>
          <p:nvPr/>
        </p:nvCxnSpPr>
        <p:spPr>
          <a:xfrm>
            <a:off x="887003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ADC6ACA-5BB6-C050-B500-14F583B202F7}"/>
              </a:ext>
            </a:extLst>
          </p:cNvPr>
          <p:cNvSpPr txBox="1"/>
          <p:nvPr/>
        </p:nvSpPr>
        <p:spPr>
          <a:xfrm>
            <a:off x="6731486" y="1753556"/>
            <a:ext cx="2824386" cy="1309611"/>
          </a:xfrm>
          <a:prstGeom prst="rect">
            <a:avLst/>
          </a:prstGeom>
          <a:noFill/>
        </p:spPr>
        <p:txBody>
          <a:bodyPr wrap="square" rtlCol="0">
            <a:normAutofit/>
          </a:bodyPr>
          <a:lstStyle/>
          <a:p>
            <a:pPr algn="ctr" defTabSz="914240">
              <a:lnSpc>
                <a:spcPct val="110000"/>
              </a:lnSpc>
              <a:defRPr/>
            </a:pPr>
            <a:r>
              <a:rPr lang="en-US" altLang="ko-KR" b="1" dirty="0">
                <a:solidFill>
                  <a:schemeClr val="bg1"/>
                </a:solidFill>
                <a:latin typeface="Calibri" panose="020F0502020204030204"/>
                <a:ea typeface="맑은 고딕" panose="020B0503020000020004" pitchFamily="34" charset="-127"/>
                <a:cs typeface="Arial" panose="020B0604020202020204" pitchFamily="34" charset="0"/>
              </a:rPr>
              <a:t>Judging at DTW Asia</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14</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 &amp;</a:t>
            </a: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15</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March (till 12:30pm)</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25" name="Title 12">
            <a:extLst>
              <a:ext uri="{FF2B5EF4-FFF2-40B4-BE49-F238E27FC236}">
                <a16:creationId xmlns:a16="http://schemas.microsoft.com/office/drawing/2014/main" id="{72914C5E-A9AF-12F5-E065-C0604525B5F7}"/>
              </a:ext>
            </a:extLst>
          </p:cNvPr>
          <p:cNvSpPr txBox="1">
            <a:spLocks/>
          </p:cNvSpPr>
          <p:nvPr/>
        </p:nvSpPr>
        <p:spPr>
          <a:xfrm>
            <a:off x="409101" y="159731"/>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5400" b="1" kern="1200" dirty="0">
                <a:solidFill>
                  <a:schemeClr val="accent3"/>
                </a:solidFill>
                <a:latin typeface="+mj-lt"/>
                <a:ea typeface="+mj-ea"/>
                <a:cs typeface="+mj-cs"/>
              </a:defRPr>
            </a:lvl1pPr>
          </a:lstStyle>
          <a:p>
            <a:r>
              <a:rPr lang="en-US" dirty="0">
                <a:solidFill>
                  <a:schemeClr val="bg1"/>
                </a:solidFill>
              </a:rPr>
              <a:t>Timelines</a:t>
            </a:r>
          </a:p>
        </p:txBody>
      </p:sp>
      <p:sp>
        <p:nvSpPr>
          <p:cNvPr id="29" name="Title 31">
            <a:extLst>
              <a:ext uri="{FF2B5EF4-FFF2-40B4-BE49-F238E27FC236}">
                <a16:creationId xmlns:a16="http://schemas.microsoft.com/office/drawing/2014/main" id="{92EC4320-0D02-7BB7-E465-B4074299975F}"/>
              </a:ext>
            </a:extLst>
          </p:cNvPr>
          <p:cNvSpPr txBox="1">
            <a:spLocks/>
          </p:cNvSpPr>
          <p:nvPr/>
        </p:nvSpPr>
        <p:spPr>
          <a:xfrm>
            <a:off x="951903" y="851947"/>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Awards &amp; Judging</a:t>
            </a:r>
          </a:p>
        </p:txBody>
      </p:sp>
      <p:sp>
        <p:nvSpPr>
          <p:cNvPr id="2" name="TextBox 1">
            <a:extLst>
              <a:ext uri="{FF2B5EF4-FFF2-40B4-BE49-F238E27FC236}">
                <a16:creationId xmlns:a16="http://schemas.microsoft.com/office/drawing/2014/main" id="{91E0DA9E-095B-2E48-3C58-FD7D3CE8B420}"/>
              </a:ext>
            </a:extLst>
          </p:cNvPr>
          <p:cNvSpPr txBox="1"/>
          <p:nvPr/>
        </p:nvSpPr>
        <p:spPr>
          <a:xfrm>
            <a:off x="0" y="6476802"/>
            <a:ext cx="564219" cy="311699"/>
          </a:xfrm>
          <a:prstGeom prst="rect">
            <a:avLst/>
          </a:prstGeom>
          <a:noFill/>
        </p:spPr>
        <p:txBody>
          <a:bodyPr wrap="square" rtlCol="0">
            <a:normAutofit fontScale="92500"/>
          </a:bodyPr>
          <a:lstStyle/>
          <a:p>
            <a:pPr algn="ctr" defTabSz="914240">
              <a:lnSpc>
                <a:spcPct val="110000"/>
              </a:lnSpc>
              <a:defRPr/>
            </a:pPr>
            <a:r>
              <a:rPr lang="en-US" altLang="ko-KR" sz="1400" b="1" dirty="0">
                <a:solidFill>
                  <a:schemeClr val="accent1"/>
                </a:solidFill>
                <a:latin typeface="Calibri" panose="020F0502020204030204"/>
                <a:ea typeface="맑은 고딕" panose="020B0503020000020004" pitchFamily="34" charset="-127"/>
                <a:cs typeface="Arial" panose="020B0604020202020204" pitchFamily="34" charset="0"/>
              </a:rPr>
              <a:t>* TBC</a:t>
            </a:r>
          </a:p>
        </p:txBody>
      </p:sp>
    </p:spTree>
    <p:extLst>
      <p:ext uri="{BB962C8B-B14F-4D97-AF65-F5344CB8AC3E}">
        <p14:creationId xmlns:p14="http://schemas.microsoft.com/office/powerpoint/2010/main" val="402097775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a:extLst>
              <a:ext uri="{FF2B5EF4-FFF2-40B4-BE49-F238E27FC236}">
                <a16:creationId xmlns:a16="http://schemas.microsoft.com/office/drawing/2014/main" id="{9749D905-3BA3-41D1-A9EE-5342229B854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33" name="Slide Number Placeholder 3">
            <a:extLst>
              <a:ext uri="{FF2B5EF4-FFF2-40B4-BE49-F238E27FC236}">
                <a16:creationId xmlns:a16="http://schemas.microsoft.com/office/drawing/2014/main" id="{5A50595D-D3DD-4B6E-8D1C-A82D7AE4FD6F}"/>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4" name="Title 12">
            <a:extLst>
              <a:ext uri="{FF2B5EF4-FFF2-40B4-BE49-F238E27FC236}">
                <a16:creationId xmlns:a16="http://schemas.microsoft.com/office/drawing/2014/main" id="{E16A2FDA-0618-4158-86DF-5E9F4D9FC1A1}"/>
              </a:ext>
            </a:extLst>
          </p:cNvPr>
          <p:cNvSpPr>
            <a:spLocks noGrp="1"/>
          </p:cNvSpPr>
          <p:nvPr>
            <p:ph type="title"/>
          </p:nvPr>
        </p:nvSpPr>
        <p:spPr>
          <a:xfrm>
            <a:off x="452852" y="294639"/>
            <a:ext cx="10653954" cy="549275"/>
          </a:xfrm>
        </p:spPr>
        <p:txBody>
          <a:bodyPr/>
          <a:lstStyle/>
          <a:p>
            <a:r>
              <a:rPr lang="en-GB" dirty="0"/>
              <a:t>Best </a:t>
            </a:r>
            <a:endParaRPr lang="en-GB" sz="5400" dirty="0"/>
          </a:p>
        </p:txBody>
      </p:sp>
      <p:sp>
        <p:nvSpPr>
          <p:cNvPr id="35" name="Title 12">
            <a:extLst>
              <a:ext uri="{FF2B5EF4-FFF2-40B4-BE49-F238E27FC236}">
                <a16:creationId xmlns:a16="http://schemas.microsoft.com/office/drawing/2014/main" id="{41A603E0-8A53-441F-A1E8-066D800BC2AA}"/>
              </a:ext>
            </a:extLst>
          </p:cNvPr>
          <p:cNvSpPr txBox="1">
            <a:spLocks/>
          </p:cNvSpPr>
          <p:nvPr/>
        </p:nvSpPr>
        <p:spPr>
          <a:xfrm>
            <a:off x="934687" y="958686"/>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AABE3B"/>
                </a:solidFill>
                <a:effectLst/>
                <a:uLnTx/>
                <a:uFillTx/>
                <a:latin typeface="Arial"/>
                <a:ea typeface="+mj-ea"/>
                <a:cs typeface="+mj-cs"/>
              </a:rPr>
              <a:t>Practices</a:t>
            </a:r>
          </a:p>
        </p:txBody>
      </p:sp>
      <p:grpSp>
        <p:nvGrpSpPr>
          <p:cNvPr id="36" name="Group 35">
            <a:extLst>
              <a:ext uri="{FF2B5EF4-FFF2-40B4-BE49-F238E27FC236}">
                <a16:creationId xmlns:a16="http://schemas.microsoft.com/office/drawing/2014/main" id="{418D3580-F07C-4AD8-92BC-B1F637979884}"/>
              </a:ext>
            </a:extLst>
          </p:cNvPr>
          <p:cNvGrpSpPr/>
          <p:nvPr/>
        </p:nvGrpSpPr>
        <p:grpSpPr>
          <a:xfrm>
            <a:off x="359095" y="1904234"/>
            <a:ext cx="11155506" cy="4148113"/>
            <a:chOff x="292620" y="1605150"/>
            <a:chExt cx="12896234" cy="4795393"/>
          </a:xfrm>
        </p:grpSpPr>
        <p:grpSp>
          <p:nvGrpSpPr>
            <p:cNvPr id="37" name="Group 36">
              <a:extLst>
                <a:ext uri="{FF2B5EF4-FFF2-40B4-BE49-F238E27FC236}">
                  <a16:creationId xmlns:a16="http://schemas.microsoft.com/office/drawing/2014/main" id="{C28639FA-4FC0-4C9F-A8CA-C8860525974C}"/>
                </a:ext>
              </a:extLst>
            </p:cNvPr>
            <p:cNvGrpSpPr/>
            <p:nvPr/>
          </p:nvGrpSpPr>
          <p:grpSpPr>
            <a:xfrm>
              <a:off x="292620" y="1605150"/>
              <a:ext cx="12896234" cy="4795393"/>
              <a:chOff x="161937" y="1768875"/>
              <a:chExt cx="12896234" cy="4795393"/>
            </a:xfrm>
          </p:grpSpPr>
          <p:pic>
            <p:nvPicPr>
              <p:cNvPr id="39" name="Graphic 38">
                <a:extLst>
                  <a:ext uri="{FF2B5EF4-FFF2-40B4-BE49-F238E27FC236}">
                    <a16:creationId xmlns:a16="http://schemas.microsoft.com/office/drawing/2014/main" id="{DBEDE40C-ADE2-4F25-97EE-0E263943B3F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7194949" y="4348027"/>
                <a:ext cx="2105853" cy="2105853"/>
              </a:xfrm>
              <a:prstGeom prst="rect">
                <a:avLst/>
              </a:prstGeom>
            </p:spPr>
          </p:pic>
          <p:pic>
            <p:nvPicPr>
              <p:cNvPr id="40" name="Graphic 39">
                <a:extLst>
                  <a:ext uri="{FF2B5EF4-FFF2-40B4-BE49-F238E27FC236}">
                    <a16:creationId xmlns:a16="http://schemas.microsoft.com/office/drawing/2014/main" id="{3BF577D8-177E-40D8-9CC8-2C1D6655C3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813686" y="4348028"/>
                <a:ext cx="2105853" cy="2105853"/>
              </a:xfrm>
              <a:prstGeom prst="rect">
                <a:avLst/>
              </a:prstGeom>
            </p:spPr>
          </p:pic>
          <p:pic>
            <p:nvPicPr>
              <p:cNvPr id="41" name="Graphic 40">
                <a:extLst>
                  <a:ext uri="{FF2B5EF4-FFF2-40B4-BE49-F238E27FC236}">
                    <a16:creationId xmlns:a16="http://schemas.microsoft.com/office/drawing/2014/main" id="{1FADA83E-D009-48F3-96C5-251DB4714C8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7194951" y="1768875"/>
                <a:ext cx="2105853" cy="2105853"/>
              </a:xfrm>
              <a:prstGeom prst="rect">
                <a:avLst/>
              </a:prstGeom>
            </p:spPr>
          </p:pic>
          <p:pic>
            <p:nvPicPr>
              <p:cNvPr id="42" name="Graphic 41">
                <a:extLst>
                  <a:ext uri="{FF2B5EF4-FFF2-40B4-BE49-F238E27FC236}">
                    <a16:creationId xmlns:a16="http://schemas.microsoft.com/office/drawing/2014/main" id="{231F95B0-888D-4356-9EA1-CC24F8590F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flipH="1">
                <a:off x="813687" y="1768876"/>
                <a:ext cx="2105853" cy="2105853"/>
              </a:xfrm>
              <a:prstGeom prst="rect">
                <a:avLst/>
              </a:prstGeom>
            </p:spPr>
          </p:pic>
          <p:sp>
            <p:nvSpPr>
              <p:cNvPr id="44" name="TextBox 43">
                <a:extLst>
                  <a:ext uri="{FF2B5EF4-FFF2-40B4-BE49-F238E27FC236}">
                    <a16:creationId xmlns:a16="http://schemas.microsoft.com/office/drawing/2014/main" id="{28FD57D0-726D-4E56-B9D3-F2552943BD57}"/>
                  </a:ext>
                </a:extLst>
              </p:cNvPr>
              <p:cNvSpPr txBox="1"/>
              <p:nvPr/>
            </p:nvSpPr>
            <p:spPr>
              <a:xfrm>
                <a:off x="1321480" y="2591728"/>
                <a:ext cx="4987462"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time on understanding judging criteria &amp; filling </a:t>
                </a:r>
                <a:r>
                  <a:rPr kumimoji="0" lang="en-GB" sz="1700" b="1" i="0" u="none" strike="noStrike" kern="1200" cap="none" spc="0" normalizeH="0" baseline="0" noProof="0" dirty="0">
                    <a:ln>
                      <a:noFill/>
                    </a:ln>
                    <a:solidFill>
                      <a:srgbClr val="1A2746"/>
                    </a:solidFill>
                    <a:effectLst/>
                    <a:uLnTx/>
                    <a:uFillTx/>
                    <a:latin typeface="Arial"/>
                    <a:ea typeface="+mn-ea"/>
                    <a:cs typeface="+mn-cs"/>
                  </a:rPr>
                  <a:t>Awards Submission forms. Use template to discuss</a:t>
                </a:r>
                <a:r>
                  <a:rPr kumimoji="0" lang="en-GB" sz="1700" b="0" i="0" u="none" strike="noStrike" kern="1200" cap="none" spc="0" normalizeH="0" baseline="0" noProof="0" dirty="0">
                    <a:ln>
                      <a:noFill/>
                    </a:ln>
                    <a:solidFill>
                      <a:srgbClr val="1A2746"/>
                    </a:solidFill>
                    <a:effectLst/>
                    <a:uLnTx/>
                    <a:uFillTx/>
                    <a:latin typeface="Arial"/>
                    <a:ea typeface="+mn-ea"/>
                    <a:cs typeface="+mn-cs"/>
                  </a:rPr>
                  <a:t> with your team before submission.</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6" name="TextBox 45">
                <a:extLst>
                  <a:ext uri="{FF2B5EF4-FFF2-40B4-BE49-F238E27FC236}">
                    <a16:creationId xmlns:a16="http://schemas.microsoft.com/office/drawing/2014/main" id="{3EE80F6F-A50A-44F3-B0FC-C20E5BC6E136}"/>
                  </a:ext>
                </a:extLst>
              </p:cNvPr>
              <p:cNvSpPr txBox="1"/>
              <p:nvPr/>
            </p:nvSpPr>
            <p:spPr>
              <a:xfrm>
                <a:off x="1440135" y="5127987"/>
                <a:ext cx="4686846" cy="409173"/>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
            <p:nvSpPr>
              <p:cNvPr id="47" name="TextBox 46">
                <a:extLst>
                  <a:ext uri="{FF2B5EF4-FFF2-40B4-BE49-F238E27FC236}">
                    <a16:creationId xmlns:a16="http://schemas.microsoft.com/office/drawing/2014/main" id="{CA1AF5D9-F0F5-46DE-8543-173B890F83AA}"/>
                  </a:ext>
                </a:extLst>
              </p:cNvPr>
              <p:cNvSpPr txBox="1"/>
              <p:nvPr/>
            </p:nvSpPr>
            <p:spPr>
              <a:xfrm>
                <a:off x="7930522" y="5247799"/>
                <a:ext cx="5127649" cy="1316469"/>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700" dirty="0">
                    <a:solidFill>
                      <a:srgbClr val="1A2746"/>
                    </a:solidFill>
                    <a:latin typeface="Arial"/>
                  </a:rPr>
                  <a:t>will visit each team onsite during a ’judging slot’ to interact with the team. Express the </a:t>
                </a:r>
                <a:r>
                  <a:rPr lang="en-GB" sz="1700" b="1" dirty="0">
                    <a:solidFill>
                      <a:srgbClr val="1A2746"/>
                    </a:solidFill>
                    <a:latin typeface="Arial"/>
                  </a:rPr>
                  <a:t>rationale &amp; significance of the Catalyst, clearly focussing on proof points</a:t>
                </a:r>
                <a:r>
                  <a:rPr lang="en-GB" sz="1700" dirty="0">
                    <a:solidFill>
                      <a:srgbClr val="1A2746"/>
                    </a:solidFill>
                    <a:latin typeface="Arial"/>
                  </a:rPr>
                  <a:t>. </a:t>
                </a:r>
                <a:endParaRPr kumimoji="0" lang="en-GB" sz="1700" b="0" i="0" u="none" strike="noStrike" kern="1200" cap="none" spc="0" normalizeH="0" baseline="0" noProof="0" dirty="0">
                  <a:ln>
                    <a:noFill/>
                  </a:ln>
                  <a:solidFill>
                    <a:srgbClr val="1A2746"/>
                  </a:solidFill>
                  <a:effectLst/>
                  <a:uLnTx/>
                  <a:uFillTx/>
                  <a:latin typeface="Arial"/>
                  <a:ea typeface="+mn-ea"/>
                  <a:cs typeface="Arial"/>
                </a:endParaRPr>
              </a:p>
            </p:txBody>
          </p:sp>
          <p:pic>
            <p:nvPicPr>
              <p:cNvPr id="48" name="Graphic 47" descr="Lightbulb and pencil with solid fill">
                <a:extLst>
                  <a:ext uri="{FF2B5EF4-FFF2-40B4-BE49-F238E27FC236}">
                    <a16:creationId xmlns:a16="http://schemas.microsoft.com/office/drawing/2014/main" id="{2DA52147-48E5-4C55-88BE-26B94756A5D1}"/>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61937" y="2091019"/>
                <a:ext cx="1068028" cy="1068028"/>
              </a:xfrm>
              <a:prstGeom prst="rect">
                <a:avLst/>
              </a:prstGeom>
            </p:spPr>
          </p:pic>
          <p:pic>
            <p:nvPicPr>
              <p:cNvPr id="51" name="Graphic 50" descr="Thumbs up sign with solid fill">
                <a:extLst>
                  <a:ext uri="{FF2B5EF4-FFF2-40B4-BE49-F238E27FC236}">
                    <a16:creationId xmlns:a16="http://schemas.microsoft.com/office/drawing/2014/main" id="{5486267A-C09F-4092-A0E3-B8C35FF911C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6951257" y="4374091"/>
                <a:ext cx="867501" cy="867501"/>
              </a:xfrm>
              <a:prstGeom prst="rect">
                <a:avLst/>
              </a:prstGeom>
            </p:spPr>
          </p:pic>
          <p:pic>
            <p:nvPicPr>
              <p:cNvPr id="52" name="Graphic 51" descr="Zipper with solid fill">
                <a:extLst>
                  <a:ext uri="{FF2B5EF4-FFF2-40B4-BE49-F238E27FC236}">
                    <a16:creationId xmlns:a16="http://schemas.microsoft.com/office/drawing/2014/main" id="{2546D5F0-C6E1-471E-A854-A5E84A98A9D2}"/>
                  </a:ext>
                </a:extLst>
              </p:cNvPr>
              <p:cNvPicPr>
                <a:picLocks noChangeAspect="1"/>
              </p:cNvPicPr>
              <p:nvPr/>
            </p:nvPicPr>
            <p:blipFill>
              <a:blip r:embed="rId10" cstate="screen">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6596682" y="2047719"/>
                <a:ext cx="1088021" cy="1088019"/>
              </a:xfrm>
              <a:prstGeom prst="rect">
                <a:avLst/>
              </a:prstGeom>
            </p:spPr>
          </p:pic>
          <p:pic>
            <p:nvPicPr>
              <p:cNvPr id="53" name="Graphic 52" descr="Group brainstorm with solid fill">
                <a:extLst>
                  <a:ext uri="{FF2B5EF4-FFF2-40B4-BE49-F238E27FC236}">
                    <a16:creationId xmlns:a16="http://schemas.microsoft.com/office/drawing/2014/main" id="{469B2299-A4CC-454C-ACA2-8CF66CAA652C}"/>
                  </a:ext>
                </a:extLst>
              </p:cNvPr>
              <p:cNvPicPr>
                <a:picLocks noChangeAspect="1"/>
              </p:cNvPicPr>
              <p:nvPr/>
            </p:nvPicPr>
            <p:blipFill>
              <a:blip r:embed="rId12" cstate="screen">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177552" y="4360905"/>
                <a:ext cx="965185" cy="965185"/>
              </a:xfrm>
              <a:prstGeom prst="rect">
                <a:avLst/>
              </a:prstGeom>
            </p:spPr>
          </p:pic>
          <p:sp>
            <p:nvSpPr>
              <p:cNvPr id="55" name="TextBox 54">
                <a:extLst>
                  <a:ext uri="{FF2B5EF4-FFF2-40B4-BE49-F238E27FC236}">
                    <a16:creationId xmlns:a16="http://schemas.microsoft.com/office/drawing/2014/main" id="{B82818DD-36D3-490B-B9B1-416478CDDABE}"/>
                  </a:ext>
                </a:extLst>
              </p:cNvPr>
              <p:cNvSpPr txBox="1"/>
              <p:nvPr/>
            </p:nvSpPr>
            <p:spPr>
              <a:xfrm>
                <a:off x="7909568" y="4352085"/>
                <a:ext cx="3362325"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400" b="1" dirty="0">
                    <a:solidFill>
                      <a:srgbClr val="1A2746"/>
                    </a:solidFill>
                    <a:latin typeface="Arial"/>
                  </a:rPr>
                  <a:t>judges</a:t>
                </a:r>
                <a:endParaRPr kumimoji="0" lang="en-GB" sz="5400" b="0" i="0" u="none" strike="noStrike" kern="1200" cap="none" spc="0" normalizeH="0" baseline="0" noProof="0" dirty="0">
                  <a:ln>
                    <a:noFill/>
                  </a:ln>
                  <a:solidFill>
                    <a:srgbClr val="1A2746"/>
                  </a:solidFill>
                  <a:effectLst/>
                  <a:uLnTx/>
                  <a:uFillTx/>
                  <a:latin typeface="Arial"/>
                  <a:ea typeface="+mn-ea"/>
                  <a:cs typeface="+mn-cs"/>
                </a:endParaRPr>
              </a:p>
            </p:txBody>
          </p:sp>
          <p:sp>
            <p:nvSpPr>
              <p:cNvPr id="56" name="TextBox 55">
                <a:extLst>
                  <a:ext uri="{FF2B5EF4-FFF2-40B4-BE49-F238E27FC236}">
                    <a16:creationId xmlns:a16="http://schemas.microsoft.com/office/drawing/2014/main" id="{4F67E43C-07C3-4927-B281-0FC1044BCBA5}"/>
                  </a:ext>
                </a:extLst>
              </p:cNvPr>
              <p:cNvSpPr txBox="1"/>
              <p:nvPr/>
            </p:nvSpPr>
            <p:spPr>
              <a:xfrm>
                <a:off x="1351937" y="4297955"/>
                <a:ext cx="495299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ensure</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
          <p:nvSpPr>
            <p:cNvPr id="38" name="TextBox 37">
              <a:extLst>
                <a:ext uri="{FF2B5EF4-FFF2-40B4-BE49-F238E27FC236}">
                  <a16:creationId xmlns:a16="http://schemas.microsoft.com/office/drawing/2014/main" id="{9D544F1A-11BB-4FC1-A9A8-83646ACFB47D}"/>
                </a:ext>
              </a:extLst>
            </p:cNvPr>
            <p:cNvSpPr txBox="1"/>
            <p:nvPr/>
          </p:nvSpPr>
          <p:spPr>
            <a:xfrm>
              <a:off x="1396165" y="1632634"/>
              <a:ext cx="512764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dirty="0">
                  <a:ln>
                    <a:noFill/>
                  </a:ln>
                  <a:solidFill>
                    <a:srgbClr val="1A2746"/>
                  </a:solidFill>
                  <a:effectLst/>
                  <a:uLnTx/>
                  <a:uFillTx/>
                  <a:latin typeface="Arial"/>
                  <a:ea typeface="+mn-ea"/>
                  <a:cs typeface="+mn-cs"/>
                </a:rPr>
                <a:t>invest</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grpSp>
      <p:sp>
        <p:nvSpPr>
          <p:cNvPr id="2" name="TextBox 1">
            <a:extLst>
              <a:ext uri="{FF2B5EF4-FFF2-40B4-BE49-F238E27FC236}">
                <a16:creationId xmlns:a16="http://schemas.microsoft.com/office/drawing/2014/main" id="{CE1FDB01-96DA-4C4D-AFA7-383368412B43}"/>
              </a:ext>
            </a:extLst>
          </p:cNvPr>
          <p:cNvSpPr txBox="1"/>
          <p:nvPr/>
        </p:nvSpPr>
        <p:spPr>
          <a:xfrm>
            <a:off x="6898592" y="1904234"/>
            <a:ext cx="2908480"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400" b="1" dirty="0">
                <a:solidFill>
                  <a:srgbClr val="1A2746"/>
                </a:solidFill>
                <a:latin typeface="Arial"/>
              </a:rPr>
              <a:t>login</a:t>
            </a:r>
            <a:endParaRPr kumimoji="0" lang="en-GB" sz="4400" b="0" i="0" u="none" strike="noStrike" kern="1200" cap="none" spc="0" normalizeH="0" baseline="0" noProof="0" dirty="0">
              <a:ln>
                <a:noFill/>
              </a:ln>
              <a:solidFill>
                <a:srgbClr val="1A2746"/>
              </a:solidFill>
              <a:effectLst/>
              <a:uLnTx/>
              <a:uFillTx/>
              <a:latin typeface="Arial"/>
              <a:ea typeface="+mn-ea"/>
              <a:cs typeface="+mn-cs"/>
            </a:endParaRPr>
          </a:p>
        </p:txBody>
      </p:sp>
      <p:sp>
        <p:nvSpPr>
          <p:cNvPr id="3" name="TextBox 2">
            <a:extLst>
              <a:ext uri="{FF2B5EF4-FFF2-40B4-BE49-F238E27FC236}">
                <a16:creationId xmlns:a16="http://schemas.microsoft.com/office/drawing/2014/main" id="{D3D0988D-FCA8-BD44-035B-834D02E0A91C}"/>
              </a:ext>
            </a:extLst>
          </p:cNvPr>
          <p:cNvSpPr txBox="1"/>
          <p:nvPr/>
        </p:nvSpPr>
        <p:spPr>
          <a:xfrm>
            <a:off x="6954871" y="2587067"/>
            <a:ext cx="4314257" cy="1400383"/>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using URL </a:t>
            </a:r>
            <a:r>
              <a:rPr kumimoji="0" lang="en-GB" sz="1700" b="0" i="0" u="none" strike="noStrike" kern="1200" cap="none" spc="0" normalizeH="0" baseline="0" noProof="0" dirty="0">
                <a:ln>
                  <a:noFill/>
                </a:ln>
                <a:solidFill>
                  <a:srgbClr val="1A2746"/>
                </a:solidFill>
                <a:effectLst/>
                <a:uLnTx/>
                <a:uFillTx/>
                <a:latin typeface="Arial"/>
                <a:ea typeface="+mn-ea"/>
                <a:cs typeface="+mn-cs"/>
                <a:hlinkClick r:id="rId14"/>
              </a:rPr>
              <a:t>https://awards.tmforum.org/</a:t>
            </a:r>
            <a:r>
              <a:rPr lang="en-GB" sz="1700" b="1" dirty="0">
                <a:solidFill>
                  <a:srgbClr val="1A2746"/>
                </a:solidFill>
                <a:latin typeface="Arial"/>
              </a:rPr>
              <a:t>. Username / Password emailed to project lead or team member. </a:t>
            </a:r>
            <a:r>
              <a:rPr lang="en-GB" sz="1700" dirty="0">
                <a:solidFill>
                  <a:srgbClr val="1A2746"/>
                </a:solidFill>
                <a:latin typeface="Arial"/>
              </a:rPr>
              <a:t>Credentials can be shared. Create entry form &amp; submit before deadline. </a:t>
            </a:r>
          </a:p>
        </p:txBody>
      </p:sp>
      <p:sp>
        <p:nvSpPr>
          <p:cNvPr id="4" name="TextBox 3">
            <a:extLst>
              <a:ext uri="{FF2B5EF4-FFF2-40B4-BE49-F238E27FC236}">
                <a16:creationId xmlns:a16="http://schemas.microsoft.com/office/drawing/2014/main" id="{BECC04B4-2712-3ADD-59EC-4C0D58227507}"/>
              </a:ext>
            </a:extLst>
          </p:cNvPr>
          <p:cNvSpPr txBox="1"/>
          <p:nvPr/>
        </p:nvSpPr>
        <p:spPr>
          <a:xfrm>
            <a:off x="1418305" y="4754334"/>
            <a:ext cx="4314257" cy="1138773"/>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single team member accesses the online form at a particular time. Form can be updated even after submission, by clicking on ‘</a:t>
            </a:r>
            <a:r>
              <a:rPr kumimoji="0" lang="en-GB" sz="1700" b="1" i="0" u="none" strike="noStrike" kern="1200" cap="none" spc="0" normalizeH="0" baseline="0" noProof="0" dirty="0">
                <a:ln>
                  <a:noFill/>
                </a:ln>
                <a:solidFill>
                  <a:srgbClr val="1A2746"/>
                </a:solidFill>
                <a:effectLst/>
                <a:uLnTx/>
                <a:uFillTx/>
                <a:latin typeface="Arial"/>
                <a:ea typeface="+mn-ea"/>
                <a:cs typeface="+mn-cs"/>
              </a:rPr>
              <a:t>save + close</a:t>
            </a:r>
            <a:r>
              <a:rPr kumimoji="0" lang="en-GB" sz="1700" b="0" i="0" u="none" strike="noStrike" kern="1200" cap="none" spc="0" normalizeH="0" baseline="0" noProof="0" dirty="0">
                <a:ln>
                  <a:noFill/>
                </a:ln>
                <a:solidFill>
                  <a:srgbClr val="1A2746"/>
                </a:solidFill>
                <a:effectLst/>
                <a:uLnTx/>
                <a:uFillTx/>
                <a:latin typeface="Arial"/>
                <a:ea typeface="+mn-ea"/>
                <a:cs typeface="+mn-cs"/>
              </a:rPr>
              <a:t>’ button.</a:t>
            </a:r>
            <a:endParaRPr kumimoji="0" lang="en-GB" sz="1700" b="1" i="0" u="none" strike="noStrike" kern="1200" cap="none" spc="0" normalizeH="0" baseline="0" noProof="0" dirty="0">
              <a:ln>
                <a:noFill/>
              </a:ln>
              <a:solidFill>
                <a:srgbClr val="1A2746"/>
              </a:solidFill>
              <a:effectLst/>
              <a:uLnTx/>
              <a:uFillTx/>
              <a:latin typeface="Arial"/>
              <a:ea typeface="+mn-ea"/>
              <a:cs typeface="+mn-cs"/>
            </a:endParaRPr>
          </a:p>
        </p:txBody>
      </p:sp>
    </p:spTree>
    <p:extLst>
      <p:ext uri="{BB962C8B-B14F-4D97-AF65-F5344CB8AC3E}">
        <p14:creationId xmlns:p14="http://schemas.microsoft.com/office/powerpoint/2010/main" val="2543729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AE50A31-9995-4695-B757-FEF09A7A4BD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011" y="-1254"/>
            <a:ext cx="6096000" cy="6858000"/>
          </a:xfrm>
          <a:prstGeom prst="rect">
            <a:avLst/>
          </a:prstGeom>
        </p:spPr>
      </p:pic>
      <p:sp>
        <p:nvSpPr>
          <p:cNvPr id="15" name="Rectangle 14">
            <a:extLst>
              <a:ext uri="{FF2B5EF4-FFF2-40B4-BE49-F238E27FC236}">
                <a16:creationId xmlns:a16="http://schemas.microsoft.com/office/drawing/2014/main" id="{5D964B74-DFF6-44D4-B876-D496673B60AE}"/>
              </a:ext>
            </a:extLst>
          </p:cNvPr>
          <p:cNvSpPr/>
          <p:nvPr/>
        </p:nvSpPr>
        <p:spPr>
          <a:xfrm>
            <a:off x="3995904" y="0"/>
            <a:ext cx="8196096" cy="68722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17" name="Graphic 16">
            <a:extLst>
              <a:ext uri="{FF2B5EF4-FFF2-40B4-BE49-F238E27FC236}">
                <a16:creationId xmlns:a16="http://schemas.microsoft.com/office/drawing/2014/main" id="{B2DC5F91-4F4C-432B-9399-99FA3D420B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4136118" y="357647"/>
            <a:ext cx="4389645" cy="4677212"/>
          </a:xfrm>
          <a:prstGeom prst="rect">
            <a:avLst/>
          </a:prstGeom>
        </p:spPr>
      </p:pic>
      <p:pic>
        <p:nvPicPr>
          <p:cNvPr id="18" name="Graphic 17">
            <a:extLst>
              <a:ext uri="{FF2B5EF4-FFF2-40B4-BE49-F238E27FC236}">
                <a16:creationId xmlns:a16="http://schemas.microsoft.com/office/drawing/2014/main" id="{20971730-D238-45B3-B8BF-8F84E99495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230530" y="5601456"/>
            <a:ext cx="2154350" cy="767642"/>
          </a:xfrm>
          <a:prstGeom prst="rect">
            <a:avLst/>
          </a:prstGeom>
        </p:spPr>
      </p:pic>
      <p:sp>
        <p:nvSpPr>
          <p:cNvPr id="20" name="Title 1">
            <a:extLst>
              <a:ext uri="{FF2B5EF4-FFF2-40B4-BE49-F238E27FC236}">
                <a16:creationId xmlns:a16="http://schemas.microsoft.com/office/drawing/2014/main" id="{02FAB2F0-FA6F-4E59-9194-B2EF1D9DC3EC}"/>
              </a:ext>
            </a:extLst>
          </p:cNvPr>
          <p:cNvSpPr txBox="1">
            <a:spLocks/>
          </p:cNvSpPr>
          <p:nvPr/>
        </p:nvSpPr>
        <p:spPr>
          <a:xfrm>
            <a:off x="3716473" y="1757421"/>
            <a:ext cx="5122728"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rgbClr val="AABE3B"/>
                </a:solidFill>
                <a:effectLst/>
                <a:uLnTx/>
                <a:uFillTx/>
                <a:latin typeface="Arial"/>
                <a:ea typeface="+mj-ea"/>
                <a:cs typeface="+mj-cs"/>
              </a:rPr>
              <a:t>Post</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rgbClr val="AABE3B"/>
                </a:solidFill>
                <a:effectLst/>
                <a:uLnTx/>
                <a:uFillTx/>
                <a:latin typeface="Arial"/>
                <a:ea typeface="+mj-ea"/>
                <a:cs typeface="+mj-cs"/>
              </a:rPr>
              <a:t>Event</a:t>
            </a:r>
          </a:p>
        </p:txBody>
      </p:sp>
      <p:pic>
        <p:nvPicPr>
          <p:cNvPr id="23" name="Graphic 22">
            <a:extLst>
              <a:ext uri="{FF2B5EF4-FFF2-40B4-BE49-F238E27FC236}">
                <a16:creationId xmlns:a16="http://schemas.microsoft.com/office/drawing/2014/main" id="{3E3415A6-AB25-4DCC-82E1-7E7CB3A369B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6200000">
            <a:off x="10976858" y="138154"/>
            <a:ext cx="1050994" cy="1059110"/>
          </a:xfrm>
          <a:prstGeom prst="rect">
            <a:avLst/>
          </a:prstGeom>
        </p:spPr>
      </p:pic>
      <p:sp>
        <p:nvSpPr>
          <p:cNvPr id="12" name="TextBox 11">
            <a:extLst>
              <a:ext uri="{FF2B5EF4-FFF2-40B4-BE49-F238E27FC236}">
                <a16:creationId xmlns:a16="http://schemas.microsoft.com/office/drawing/2014/main" id="{CA699C6E-E520-4AEB-8B61-880535E63D6B}"/>
              </a:ext>
            </a:extLst>
          </p:cNvPr>
          <p:cNvSpPr txBox="1"/>
          <p:nvPr/>
        </p:nvSpPr>
        <p:spPr>
          <a:xfrm>
            <a:off x="8372551" y="-22385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rgbClr val="F3F3F5"/>
                </a:solidFill>
                <a:latin typeface="Arial"/>
              </a:rPr>
              <a:t>DTW</a:t>
            </a:r>
            <a:r>
              <a:rPr kumimoji="0" lang="en-GB" sz="3200" b="1" i="0" u="none" strike="noStrike" kern="1200" cap="none" spc="0" normalizeH="0" baseline="0" noProof="0" dirty="0">
                <a:ln>
                  <a:noFill/>
                </a:ln>
                <a:solidFill>
                  <a:srgbClr val="F3F3F5"/>
                </a:solidFill>
                <a:effectLst/>
                <a:uLnTx/>
                <a:uFillTx/>
                <a:latin typeface="Arial"/>
                <a:ea typeface="+mn-ea"/>
                <a:cs typeface="+mn-cs"/>
              </a:rPr>
              <a:t> Asia’23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Tree>
    <p:extLst>
      <p:ext uri="{BB962C8B-B14F-4D97-AF65-F5344CB8AC3E}">
        <p14:creationId xmlns:p14="http://schemas.microsoft.com/office/powerpoint/2010/main" val="3575836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phic 18">
            <a:extLst>
              <a:ext uri="{FF2B5EF4-FFF2-40B4-BE49-F238E27FC236}">
                <a16:creationId xmlns:a16="http://schemas.microsoft.com/office/drawing/2014/main" id="{5A90C383-A67C-40EA-ABF4-B3C3846C26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V="1">
            <a:off x="288895" y="256214"/>
            <a:ext cx="1454556" cy="1454556"/>
          </a:xfrm>
          <a:prstGeom prst="rect">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flipH="1">
            <a:off x="6738317" y="0"/>
            <a:ext cx="5463207" cy="2155296"/>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736229" y="1337088"/>
            <a:ext cx="5463209" cy="5174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457152" y="1101794"/>
            <a:ext cx="650466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a:solidFill>
                  <a:srgbClr val="AABE3B"/>
                </a:solidFill>
                <a:latin typeface="Arial"/>
              </a:rPr>
              <a:t>Outstanding </a:t>
            </a:r>
            <a:r>
              <a:rPr kumimoji="0" lang="en-GB" sz="4000" b="1" i="0" u="none" strike="noStrike" kern="1200" cap="none" spc="0" normalizeH="0" baseline="0" noProof="0" dirty="0">
                <a:ln>
                  <a:noFill/>
                </a:ln>
                <a:solidFill>
                  <a:srgbClr val="AABE3B"/>
                </a:solidFill>
                <a:effectLst/>
                <a:uLnTx/>
                <a:uFillTx/>
                <a:latin typeface="Arial"/>
                <a:ea typeface="+mj-ea"/>
                <a:cs typeface="+mj-cs"/>
              </a:rPr>
              <a:t>Contribution to TM Forum Assets</a:t>
            </a:r>
            <a:endParaRPr kumimoji="0" lang="en-GB" sz="3200" b="1" i="0" u="none" strike="noStrike" kern="1200" cap="none" spc="0" normalizeH="0" baseline="0" noProof="0" dirty="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7100952" y="346823"/>
            <a:ext cx="4733762" cy="5293757"/>
          </a:xfrm>
          <a:prstGeom prst="rect">
            <a:avLst/>
          </a:prstGeom>
          <a:noFill/>
        </p:spPr>
        <p:txBody>
          <a:bodyPr wrap="square" lIns="91440" tIns="45720" rIns="91440" bIns="45720" anchor="t">
            <a:spAutoFit/>
          </a:bodyPr>
          <a:lstStyle/>
          <a:p>
            <a:pPr marL="323850" indent="-323850" algn="just">
              <a:spcAft>
                <a:spcPts val="1200"/>
              </a:spcAft>
              <a:buBlip>
                <a:blip r:embed="rId9"/>
              </a:buBlip>
              <a:defRPr/>
            </a:pPr>
            <a:r>
              <a:rPr lang="en-US" sz="2000" b="1" dirty="0">
                <a:solidFill>
                  <a:schemeClr val="bg1"/>
                </a:solidFill>
                <a:latin typeface="Arial"/>
                <a:ea typeface="+mn-lt"/>
                <a:cs typeface="Arial"/>
              </a:rPr>
              <a:t>Judged &amp; Awarded Post-Event </a:t>
            </a:r>
            <a:r>
              <a:rPr lang="en-GB" sz="2000" b="1" dirty="0">
                <a:solidFill>
                  <a:schemeClr val="bg1"/>
                </a:solidFill>
                <a:latin typeface="Arial"/>
                <a:ea typeface="+mn-lt"/>
                <a:cs typeface="Arial"/>
              </a:rPr>
              <a:t>to Catalyst </a:t>
            </a:r>
            <a:r>
              <a:rPr lang="en-US" sz="2000" b="1" dirty="0">
                <a:solidFill>
                  <a:schemeClr val="bg1"/>
                </a:solidFill>
                <a:latin typeface="Arial"/>
                <a:ea typeface="+mn-lt"/>
                <a:cs typeface="Arial"/>
              </a:rPr>
              <a:t>team that uses the program to make most substantial contribution to TM Forum’s assets.</a:t>
            </a:r>
          </a:p>
          <a:p>
            <a:pPr marL="323850" indent="-323850" algn="just">
              <a:spcAft>
                <a:spcPts val="1200"/>
              </a:spcAft>
              <a:buBlip>
                <a:blip r:embed="rId9"/>
              </a:buBlip>
              <a:defRPr/>
            </a:pPr>
            <a:r>
              <a:rPr lang="en-GB" sz="2000" b="1" dirty="0">
                <a:solidFill>
                  <a:schemeClr val="bg1"/>
                </a:solidFill>
                <a:latin typeface="Arial"/>
                <a:ea typeface="+mn-lt"/>
                <a:cs typeface="Arial"/>
              </a:rPr>
              <a:t>All submissions reviewed by TM Forum Staff &amp; judged by TM Forum’s Collaboration Sub-committee (include names). </a:t>
            </a:r>
            <a:endParaRPr lang="en-US" sz="2000" b="1" dirty="0">
              <a:solidFill>
                <a:schemeClr val="bg1"/>
              </a:solidFill>
              <a:latin typeface="Arial"/>
              <a:ea typeface="+mn-lt"/>
              <a:cs typeface="Arial"/>
            </a:endParaRPr>
          </a:p>
          <a:p>
            <a:pPr marL="323850" indent="-323850" algn="just">
              <a:spcAft>
                <a:spcPts val="1200"/>
              </a:spcAft>
              <a:buBlip>
                <a:blip r:embed="rId9"/>
              </a:buBlip>
              <a:defRPr/>
            </a:pPr>
            <a:r>
              <a:rPr lang="en-US" sz="2000" b="1" dirty="0">
                <a:solidFill>
                  <a:schemeClr val="bg1"/>
                </a:solidFill>
                <a:latin typeface="Arial"/>
                <a:ea typeface="+mn-lt"/>
                <a:cs typeface="Arial"/>
              </a:rPr>
              <a:t>Catalysts assessed based on</a:t>
            </a:r>
          </a:p>
          <a:p>
            <a:pPr marL="781050" lvl="1" indent="-323850" algn="just">
              <a:spcAft>
                <a:spcPts val="1200"/>
              </a:spcAft>
              <a:buBlip>
                <a:blip r:embed="rId9"/>
              </a:buBlip>
              <a:defRPr/>
            </a:pPr>
            <a:r>
              <a:rPr lang="en-US" sz="2000" b="1" dirty="0">
                <a:solidFill>
                  <a:schemeClr val="bg1"/>
                </a:solidFill>
                <a:latin typeface="Arial"/>
                <a:ea typeface="+mn-lt"/>
                <a:cs typeface="Arial"/>
              </a:rPr>
              <a:t>Overall impact to collaboration projects</a:t>
            </a:r>
          </a:p>
          <a:p>
            <a:pPr marL="781050" lvl="1" indent="-323850" algn="just">
              <a:spcAft>
                <a:spcPts val="1200"/>
              </a:spcAft>
              <a:buBlip>
                <a:blip r:embed="rId9"/>
              </a:buBlip>
              <a:defRPr/>
            </a:pPr>
            <a:r>
              <a:rPr lang="en-US" sz="2000" b="1" dirty="0">
                <a:solidFill>
                  <a:schemeClr val="bg1"/>
                </a:solidFill>
                <a:latin typeface="Arial"/>
                <a:ea typeface="+mn-lt"/>
                <a:cs typeface="Arial"/>
              </a:rPr>
              <a:t>Number of contributions</a:t>
            </a:r>
          </a:p>
          <a:p>
            <a:pPr marL="781050" lvl="1" indent="-323850" algn="just">
              <a:spcAft>
                <a:spcPts val="1200"/>
              </a:spcAft>
              <a:buBlip>
                <a:blip r:embed="rId9"/>
              </a:buBlip>
              <a:defRPr/>
            </a:pPr>
            <a:r>
              <a:rPr lang="en-US" sz="2000" b="1" dirty="0">
                <a:solidFill>
                  <a:schemeClr val="bg1"/>
                </a:solidFill>
                <a:latin typeface="Arial"/>
                <a:ea typeface="+mn-lt"/>
                <a:cs typeface="Arial"/>
              </a:rPr>
              <a:t>Quality of contributions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dirty="0">
              <a:ln>
                <a:noFill/>
              </a:ln>
              <a:solidFill>
                <a:prstClr val="white"/>
              </a:solidFill>
              <a:effectLst/>
              <a:uLnTx/>
              <a:uFillTx/>
              <a:latin typeface="Arial"/>
              <a:ea typeface="+mn-ea"/>
              <a:cs typeface="Arial"/>
            </a:endParaRP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10"/>
          <a:stretch>
            <a:fillRect/>
          </a:stretch>
        </p:blipFill>
        <p:spPr>
          <a:xfrm>
            <a:off x="0" y="2775805"/>
            <a:ext cx="6754292" cy="3735092"/>
          </a:xfrm>
          <a:prstGeom prst="rect">
            <a:avLst/>
          </a:prstGeom>
        </p:spPr>
      </p:pic>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452852" y="294639"/>
            <a:ext cx="10653954" cy="549275"/>
          </a:xfrm>
        </p:spPr>
        <p:txBody>
          <a:bodyPr/>
          <a:lstStyle/>
          <a:p>
            <a:r>
              <a:rPr lang="en-GB" dirty="0"/>
              <a:t>Post-event Award</a:t>
            </a:r>
            <a:endParaRPr lang="en-GB" sz="5400" dirty="0"/>
          </a:p>
        </p:txBody>
      </p:sp>
    </p:spTree>
    <p:extLst>
      <p:ext uri="{BB962C8B-B14F-4D97-AF65-F5344CB8AC3E}">
        <p14:creationId xmlns:p14="http://schemas.microsoft.com/office/powerpoint/2010/main" val="1654838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phic 18">
            <a:extLst>
              <a:ext uri="{FF2B5EF4-FFF2-40B4-BE49-F238E27FC236}">
                <a16:creationId xmlns:a16="http://schemas.microsoft.com/office/drawing/2014/main" id="{5A90C383-A67C-40EA-ABF4-B3C3846C26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V="1">
            <a:off x="288895" y="256214"/>
            <a:ext cx="1454556" cy="1454556"/>
          </a:xfrm>
          <a:prstGeom prst="rect">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flipH="1">
            <a:off x="6387548" y="0"/>
            <a:ext cx="5811888" cy="2155296"/>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387549" y="1337088"/>
            <a:ext cx="5811889" cy="5174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457153" y="1101794"/>
            <a:ext cx="5930396"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dirty="0">
                <a:solidFill>
                  <a:srgbClr val="AABE3B"/>
                </a:solidFill>
                <a:latin typeface="Arial"/>
              </a:rPr>
              <a:t>Outstanding </a:t>
            </a:r>
            <a:r>
              <a:rPr kumimoji="0" lang="en-GB" sz="4000" b="1" i="0" u="none" strike="noStrike" kern="1200" cap="none" spc="0" normalizeH="0" baseline="0" noProof="0" dirty="0">
                <a:ln>
                  <a:noFill/>
                </a:ln>
                <a:solidFill>
                  <a:srgbClr val="AABE3B"/>
                </a:solidFill>
                <a:effectLst/>
                <a:uLnTx/>
                <a:uFillTx/>
                <a:latin typeface="Arial"/>
                <a:ea typeface="+mj-ea"/>
                <a:cs typeface="+mj-cs"/>
              </a:rPr>
              <a:t>Contribution to TM Forum Assets</a:t>
            </a:r>
            <a:endParaRPr kumimoji="0" lang="en-GB" sz="3200" b="1" i="0" u="none" strike="noStrike" kern="1200" cap="none" spc="0" normalizeH="0" baseline="0" noProof="0" dirty="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551506" y="443097"/>
            <a:ext cx="5512904" cy="5786199"/>
          </a:xfrm>
          <a:prstGeom prst="rect">
            <a:avLst/>
          </a:prstGeom>
          <a:noFill/>
        </p:spPr>
        <p:txBody>
          <a:bodyPr wrap="square" lIns="91440" tIns="45720" rIns="91440" bIns="45720" anchor="t">
            <a:spAutoFit/>
          </a:bodyPr>
          <a:lstStyle/>
          <a:p>
            <a:pPr marL="323850" indent="-323850" algn="just">
              <a:spcAft>
                <a:spcPts val="1200"/>
              </a:spcAft>
              <a:buBlip>
                <a:blip r:embed="rId9"/>
              </a:buBlip>
              <a:defRPr/>
            </a:pPr>
            <a:r>
              <a:rPr lang="en-US" sz="2000" b="0" i="0" dirty="0">
                <a:solidFill>
                  <a:schemeClr val="bg1"/>
                </a:solidFill>
                <a:effectLst/>
                <a:latin typeface="Arial" panose="020B0604020202020204" pitchFamily="34" charset="0"/>
              </a:rPr>
              <a:t>To do contribution, you must be part of the TM Forum Collaboration program (free to all members).</a:t>
            </a:r>
            <a:endParaRPr lang="en-US" sz="2000" dirty="0">
              <a:solidFill>
                <a:schemeClr val="bg1"/>
              </a:solidFill>
              <a:latin typeface="Arial" panose="020B0604020202020204" pitchFamily="34" charset="0"/>
            </a:endParaRPr>
          </a:p>
          <a:p>
            <a:pPr marL="323850" indent="-323850" algn="just">
              <a:spcAft>
                <a:spcPts val="1200"/>
              </a:spcAft>
              <a:buBlip>
                <a:blip r:embed="rId9"/>
              </a:buBlip>
              <a:defRPr/>
            </a:pPr>
            <a:r>
              <a:rPr lang="en-US" sz="2000" dirty="0">
                <a:solidFill>
                  <a:schemeClr val="bg1"/>
                </a:solidFill>
                <a:latin typeface="Arial" panose="020B0604020202020204" pitchFamily="34" charset="0"/>
              </a:rPr>
              <a:t>P</a:t>
            </a:r>
            <a:r>
              <a:rPr lang="en-US" sz="2000" b="0" i="0" dirty="0">
                <a:solidFill>
                  <a:schemeClr val="bg1"/>
                </a:solidFill>
                <a:effectLst/>
                <a:latin typeface="Arial" panose="020B0604020202020204" pitchFamily="34" charset="0"/>
              </a:rPr>
              <a:t>lease find and join the right program </a:t>
            </a:r>
            <a:r>
              <a:rPr lang="en-US" sz="2000" b="0" i="0" dirty="0">
                <a:solidFill>
                  <a:schemeClr val="bg1"/>
                </a:solidFill>
                <a:effectLst/>
                <a:latin typeface="Arial" panose="020B0604020202020204" pitchFamily="34" charset="0"/>
                <a:hlinkClick r:id="rId10">
                  <a:extLst>
                    <a:ext uri="{A12FA001-AC4F-418D-AE19-62706E023703}">
                      <ahyp:hlinkClr xmlns:ahyp="http://schemas.microsoft.com/office/drawing/2018/hyperlinkcolor" val="tx"/>
                    </a:ext>
                  </a:extLst>
                </a:hlinkClick>
              </a:rPr>
              <a:t>https://myaccount.tmforum.org/joinproject</a:t>
            </a:r>
            <a:endParaRPr lang="en-US" sz="2000" b="0" i="0" dirty="0">
              <a:solidFill>
                <a:schemeClr val="bg1"/>
              </a:solidFill>
              <a:effectLst/>
              <a:latin typeface="Arial" panose="020B0604020202020204" pitchFamily="34" charset="0"/>
            </a:endParaRPr>
          </a:p>
          <a:p>
            <a:pPr marL="323850" indent="-323850" algn="just">
              <a:spcAft>
                <a:spcPts val="1200"/>
              </a:spcAft>
              <a:buBlip>
                <a:blip r:embed="rId9"/>
              </a:buBlip>
              <a:defRPr/>
            </a:pPr>
            <a:r>
              <a:rPr lang="en-GB" sz="2000" dirty="0">
                <a:solidFill>
                  <a:schemeClr val="bg1"/>
                </a:solidFill>
                <a:latin typeface="Arial" panose="020B0604020202020204" pitchFamily="34" charset="0"/>
                <a:ea typeface="+mn-lt"/>
                <a:cs typeface="Arial"/>
              </a:rPr>
              <a:t>In confluence find the correct project &amp; </a:t>
            </a:r>
            <a:r>
              <a:rPr lang="en-US" sz="2000" dirty="0">
                <a:solidFill>
                  <a:schemeClr val="bg1"/>
                </a:solidFill>
                <a:latin typeface="Arial" panose="020B0604020202020204" pitchFamily="34" charset="0"/>
                <a:ea typeface="+mn-lt"/>
                <a:cs typeface="Arial"/>
              </a:rPr>
              <a:t>in Project space side bar, you can </a:t>
            </a:r>
            <a:r>
              <a:rPr lang="en-US" sz="2000" b="0" i="0" dirty="0">
                <a:solidFill>
                  <a:schemeClr val="bg1"/>
                </a:solidFill>
                <a:effectLst/>
                <a:latin typeface="Arial" panose="020B0604020202020204" pitchFamily="34" charset="0"/>
              </a:rPr>
              <a:t>navigate to "Contributions" page</a:t>
            </a:r>
          </a:p>
          <a:p>
            <a:pPr marL="323850" indent="-323850" algn="just">
              <a:spcAft>
                <a:spcPts val="1200"/>
              </a:spcAft>
              <a:buBlip>
                <a:blip r:embed="rId9"/>
              </a:buBlip>
              <a:defRPr/>
            </a:pPr>
            <a:r>
              <a:rPr lang="en-US" sz="2000" b="0" i="0" dirty="0">
                <a:solidFill>
                  <a:schemeClr val="bg1"/>
                </a:solidFill>
                <a:effectLst/>
                <a:latin typeface="Arial" panose="020B0604020202020204" pitchFamily="34" charset="0"/>
              </a:rPr>
              <a:t>Click on "Submit Contribution” &amp; select issue type as ”Catalyst Contribution”</a:t>
            </a:r>
          </a:p>
          <a:p>
            <a:pPr marL="323850" indent="-323850" algn="just">
              <a:spcAft>
                <a:spcPts val="1200"/>
              </a:spcAft>
              <a:buBlip>
                <a:blip r:embed="rId9"/>
              </a:buBlip>
              <a:defRPr/>
            </a:pPr>
            <a:r>
              <a:rPr lang="en-US" sz="2000" b="0" i="0" dirty="0">
                <a:solidFill>
                  <a:schemeClr val="bg1"/>
                </a:solidFill>
                <a:effectLst/>
                <a:latin typeface="Arial" panose="020B0604020202020204" pitchFamily="34" charset="0"/>
              </a:rPr>
              <a:t>Email list of contribution with project URN to </a:t>
            </a:r>
            <a:r>
              <a:rPr lang="en-US" sz="2000" b="0" i="0" dirty="0" err="1">
                <a:solidFill>
                  <a:schemeClr val="bg1"/>
                </a:solidFill>
                <a:effectLst/>
                <a:latin typeface="Arial" panose="020B0604020202020204" pitchFamily="34" charset="0"/>
              </a:rPr>
              <a:t>Shengfan</a:t>
            </a:r>
            <a:r>
              <a:rPr lang="en-US" sz="2000" b="0" i="0" dirty="0">
                <a:solidFill>
                  <a:schemeClr val="bg1"/>
                </a:solidFill>
                <a:effectLst/>
                <a:latin typeface="Arial" panose="020B0604020202020204" pitchFamily="34" charset="0"/>
              </a:rPr>
              <a:t> Hou.</a:t>
            </a:r>
          </a:p>
          <a:p>
            <a:pPr marL="323850" indent="-323850" algn="just">
              <a:spcAft>
                <a:spcPts val="1200"/>
              </a:spcAft>
              <a:buBlip>
                <a:blip r:embed="rId9"/>
              </a:buBlip>
              <a:defRPr/>
            </a:pPr>
            <a:r>
              <a:rPr lang="en-US" sz="2000" dirty="0">
                <a:solidFill>
                  <a:schemeClr val="bg1"/>
                </a:solidFill>
                <a:latin typeface="Arial" panose="020B0604020202020204" pitchFamily="34" charset="0"/>
              </a:rPr>
              <a:t>Last date to submit contribution: 1</a:t>
            </a:r>
            <a:r>
              <a:rPr lang="en-US" sz="2000" baseline="30000" dirty="0">
                <a:solidFill>
                  <a:schemeClr val="bg1"/>
                </a:solidFill>
                <a:latin typeface="Arial" panose="020B0604020202020204" pitchFamily="34" charset="0"/>
              </a:rPr>
              <a:t>st</a:t>
            </a:r>
            <a:r>
              <a:rPr lang="en-US" sz="2000" dirty="0">
                <a:solidFill>
                  <a:schemeClr val="bg1"/>
                </a:solidFill>
                <a:latin typeface="Arial" panose="020B0604020202020204" pitchFamily="34" charset="0"/>
              </a:rPr>
              <a:t> May</a:t>
            </a:r>
            <a:endParaRPr lang="en-US" sz="2000" dirty="0">
              <a:solidFill>
                <a:schemeClr val="bg1"/>
              </a:solidFill>
              <a:latin typeface="Arial" panose="020B0604020202020204" pitchFamily="34" charset="0"/>
              <a:hlinkClick r:id="rId11">
                <a:extLst>
                  <a:ext uri="{A12FA001-AC4F-418D-AE19-62706E023703}">
                    <ahyp:hlinkClr xmlns:ahyp="http://schemas.microsoft.com/office/drawing/2018/hyperlinkcolor" val="tx"/>
                  </a:ext>
                </a:extLst>
              </a:hlinkClick>
            </a:endParaRPr>
          </a:p>
          <a:p>
            <a:pPr marL="323850" indent="-323850" algn="just">
              <a:spcAft>
                <a:spcPts val="1200"/>
              </a:spcAft>
              <a:buBlip>
                <a:blip r:embed="rId9"/>
              </a:buBlip>
              <a:defRPr/>
            </a:pPr>
            <a:r>
              <a:rPr lang="en-US" sz="2000" b="0" i="0" dirty="0">
                <a:solidFill>
                  <a:schemeClr val="bg1"/>
                </a:solidFill>
                <a:effectLst/>
                <a:latin typeface="Arial" panose="020B0604020202020204" pitchFamily="34" charset="0"/>
                <a:hlinkClick r:id="rId11"/>
              </a:rPr>
              <a:t>More details about process - here</a:t>
            </a:r>
            <a:r>
              <a:rPr lang="en-US" sz="2000" dirty="0">
                <a:solidFill>
                  <a:schemeClr val="bg1"/>
                </a:solidFill>
                <a:latin typeface="Arial" panose="020B0604020202020204" pitchFamily="34" charset="0"/>
              </a:rPr>
              <a:t> </a:t>
            </a:r>
            <a:r>
              <a:rPr lang="en-US" sz="2000" b="0" i="0" dirty="0">
                <a:solidFill>
                  <a:schemeClr val="bg1"/>
                </a:solidFill>
                <a:effectLst/>
                <a:latin typeface="Arial" panose="020B0604020202020204" pitchFamily="34" charset="0"/>
              </a:rPr>
              <a:t> </a:t>
            </a:r>
          </a:p>
          <a:p>
            <a:pPr marL="323850" indent="-323850" algn="just">
              <a:spcAft>
                <a:spcPts val="1200"/>
              </a:spcAft>
              <a:buBlip>
                <a:blip r:embed="rId9"/>
              </a:buBlip>
              <a:defRPr/>
            </a:pPr>
            <a:r>
              <a:rPr lang="en-US" sz="2000" b="0" i="0" dirty="0">
                <a:solidFill>
                  <a:schemeClr val="bg1"/>
                </a:solidFill>
                <a:effectLst/>
                <a:latin typeface="Arial" panose="020B0604020202020204" pitchFamily="34" charset="0"/>
                <a:hlinkClick r:id="rId12"/>
              </a:rPr>
              <a:t>More details about contribution-here</a:t>
            </a:r>
            <a:r>
              <a:rPr lang="en-US" sz="2000" dirty="0">
                <a:solidFill>
                  <a:schemeClr val="bg1"/>
                </a:solidFill>
                <a:latin typeface="Arial" panose="020B0604020202020204" pitchFamily="34" charset="0"/>
              </a:rPr>
              <a:t> </a:t>
            </a:r>
            <a:r>
              <a:rPr lang="en-US" sz="2000" b="0" i="0" dirty="0">
                <a:solidFill>
                  <a:schemeClr val="bg1"/>
                </a:solidFill>
                <a:effectLst/>
                <a:latin typeface="Arial" panose="020B0604020202020204" pitchFamily="34" charset="0"/>
              </a:rPr>
              <a:t> </a:t>
            </a:r>
            <a:endParaRPr lang="en-US" sz="2000" b="1" dirty="0">
              <a:solidFill>
                <a:schemeClr val="bg1"/>
              </a:solidFill>
              <a:latin typeface="Arial"/>
              <a:ea typeface="+mn-lt"/>
              <a:cs typeface="Arial"/>
            </a:endParaRP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13"/>
          <a:stretch>
            <a:fillRect/>
          </a:stretch>
        </p:blipFill>
        <p:spPr>
          <a:xfrm>
            <a:off x="0" y="2775805"/>
            <a:ext cx="6387549" cy="3735092"/>
          </a:xfrm>
          <a:prstGeom prst="rect">
            <a:avLst/>
          </a:prstGeom>
        </p:spPr>
      </p:pic>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452852" y="294639"/>
            <a:ext cx="10653954" cy="549275"/>
          </a:xfrm>
        </p:spPr>
        <p:txBody>
          <a:bodyPr/>
          <a:lstStyle/>
          <a:p>
            <a:r>
              <a:rPr lang="en-GB" sz="4800" dirty="0"/>
              <a:t>Application Process</a:t>
            </a:r>
          </a:p>
        </p:txBody>
      </p:sp>
    </p:spTree>
    <p:extLst>
      <p:ext uri="{BB962C8B-B14F-4D97-AF65-F5344CB8AC3E}">
        <p14:creationId xmlns:p14="http://schemas.microsoft.com/office/powerpoint/2010/main" val="1571533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6728791" y="0"/>
            <a:ext cx="5463209"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530" y="2577625"/>
            <a:ext cx="3912635" cy="3941617"/>
          </a:xfrm>
          <a:prstGeom prst="rect">
            <a:avLst/>
          </a:prstGeom>
        </p:spPr>
      </p:pic>
      <p:pic>
        <p:nvPicPr>
          <p:cNvPr id="52" name="Graphic 51">
            <a:extLst>
              <a:ext uri="{FF2B5EF4-FFF2-40B4-BE49-F238E27FC236}">
                <a16:creationId xmlns:a16="http://schemas.microsoft.com/office/drawing/2014/main" id="{E1F210DC-4264-4FCD-A281-03CEA89B26BC}"/>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V="1">
            <a:off x="3918505" y="4965864"/>
            <a:ext cx="2810286" cy="1553379"/>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8" cstate="screen">
            <a:extLst>
              <a:ext uri="{28A0092B-C50C-407E-A947-70E740481C1C}">
                <a14:useLocalDpi xmlns:a14="http://schemas.microsoft.com/office/drawing/2010/main" val="0"/>
              </a:ext>
            </a:extLst>
          </a:blip>
          <a:srcRect/>
          <a:stretch/>
        </p:blipFill>
        <p:spPr>
          <a:xfrm>
            <a:off x="5180843" y="35984"/>
            <a:ext cx="1553380" cy="1553380"/>
          </a:xfrm>
          <a:prstGeom prst="rect">
            <a:avLst/>
          </a:prstGeom>
        </p:spPr>
      </p:pic>
      <p:pic>
        <p:nvPicPr>
          <p:cNvPr id="53" name="Graphic 52">
            <a:extLst>
              <a:ext uri="{FF2B5EF4-FFF2-40B4-BE49-F238E27FC236}">
                <a16:creationId xmlns:a16="http://schemas.microsoft.com/office/drawing/2014/main" id="{E82C5211-970A-40A6-A752-C101B5A49A6B}"/>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flipV="1">
            <a:off x="3909041" y="3412484"/>
            <a:ext cx="2810286" cy="1553379"/>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5400000" flipV="1">
            <a:off x="288895" y="256214"/>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52852" y="294639"/>
            <a:ext cx="10653954" cy="549275"/>
          </a:xfrm>
        </p:spPr>
        <p:txBody>
          <a:bodyPr/>
          <a:lstStyle/>
          <a:p>
            <a:r>
              <a:rPr lang="en-GB" sz="5400" dirty="0"/>
              <a:t>Stay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885598" y="941500"/>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dirty="0">
                <a:solidFill>
                  <a:srgbClr val="AABE3B"/>
                </a:solidFill>
                <a:latin typeface="Arial"/>
              </a:rPr>
              <a:t>informed!</a:t>
            </a: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876055" y="256213"/>
            <a:ext cx="5144007"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Latest information available on </a:t>
            </a:r>
            <a:r>
              <a:rPr kumimoji="0" lang="en-GB" b="1" i="0" u="none" strike="noStrike" kern="1200" cap="none" spc="0" normalizeH="0" baseline="0" noProof="0" dirty="0">
                <a:ln>
                  <a:noFill/>
                </a:ln>
                <a:effectLst/>
                <a:uLnTx/>
                <a:uFillTx/>
                <a:latin typeface="Arial"/>
                <a:ea typeface="+mn-lt"/>
                <a:cs typeface="Arial"/>
                <a:hlinkClick r:id="rId14"/>
              </a:rPr>
              <a:t>Catalyst Awards page</a:t>
            </a:r>
            <a:endParaRPr kumimoji="0" lang="en-GB" b="1" i="0" u="none" strike="noStrike" kern="1200" cap="none" spc="0" normalizeH="0" baseline="0" noProof="0" dirty="0">
              <a:ln>
                <a:noFill/>
              </a:ln>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Recording &amp; presentation will be uploaded</a:t>
            </a: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lang="en-GB" b="1" dirty="0">
                <a:latin typeface="Arial"/>
                <a:ea typeface="+mn-lt"/>
                <a:cs typeface="Arial"/>
              </a:rPr>
              <a:t>All Catalyst program information available on </a:t>
            </a:r>
            <a:r>
              <a:rPr lang="en-GB" b="1" dirty="0">
                <a:latin typeface="Arial"/>
                <a:ea typeface="+mn-lt"/>
                <a:cs typeface="Arial"/>
                <a:hlinkClick r:id="rId15"/>
              </a:rPr>
              <a:t>TM Forum website</a:t>
            </a:r>
            <a:endParaRPr lang="en-GB" b="1" dirty="0">
              <a:latin typeface="Arial"/>
              <a:ea typeface="+mn-lt"/>
              <a:cs typeface="Arial"/>
            </a:endParaRPr>
          </a:p>
          <a:p>
            <a:pPr marL="781050" lvl="1" indent="-323850" algn="just">
              <a:lnSpc>
                <a:spcPct val="100000"/>
              </a:lnSpc>
              <a:defRPr/>
            </a:pPr>
            <a:r>
              <a:rPr kumimoji="0" lang="en-GB" sz="1800" b="1" i="0" u="none" strike="noStrike" kern="1200" cap="none" spc="0" normalizeH="0" baseline="0" noProof="0" dirty="0">
                <a:ln>
                  <a:noFill/>
                </a:ln>
                <a:effectLst/>
                <a:uLnTx/>
                <a:uFillTx/>
                <a:latin typeface="Arial"/>
                <a:ea typeface="+mn-lt"/>
                <a:cs typeface="Arial"/>
                <a:hlinkClick r:id="rId16"/>
              </a:rPr>
              <a:t>Catalyst Spaces</a:t>
            </a:r>
            <a:endParaRPr kumimoji="0" lang="en-GB" sz="1800" b="1" i="0" u="none" strike="noStrike" kern="1200" cap="none" spc="0" normalizeH="0" baseline="0" noProof="0" dirty="0">
              <a:ln>
                <a:noFill/>
              </a:ln>
              <a:effectLst/>
              <a:uLnTx/>
              <a:uFillTx/>
              <a:latin typeface="Arial"/>
              <a:ea typeface="+mn-lt"/>
              <a:cs typeface="Arial"/>
            </a:endParaRPr>
          </a:p>
          <a:p>
            <a:pPr marL="781050" lvl="1" indent="-323850" algn="just">
              <a:lnSpc>
                <a:spcPct val="100000"/>
              </a:lnSpc>
              <a:defRPr/>
            </a:pPr>
            <a:r>
              <a:rPr lang="en-GB" sz="1800" b="1" dirty="0">
                <a:latin typeface="Arial"/>
                <a:ea typeface="+mn-lt"/>
                <a:cs typeface="Arial"/>
                <a:hlinkClick r:id="rId17"/>
              </a:rPr>
              <a:t>FAQs</a:t>
            </a:r>
            <a:endParaRPr kumimoji="0" lang="en-GB" sz="1800" b="0" i="0" u="none" strike="noStrike" kern="1200" cap="none" spc="0" normalizeH="0" baseline="0" noProof="0" dirty="0">
              <a:ln>
                <a:noFill/>
              </a:ln>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Weekly check-in emails</a:t>
            </a:r>
          </a:p>
          <a:p>
            <a:pPr marL="323850" indent="-323850" algn="just">
              <a:lnSpc>
                <a:spcPct val="100000"/>
              </a:lnSpc>
              <a:defRPr/>
            </a:pPr>
            <a:r>
              <a:rPr lang="en-GB" b="1" dirty="0">
                <a:latin typeface="Arial"/>
                <a:ea typeface="+mn-lt"/>
                <a:cs typeface="Arial"/>
              </a:rPr>
              <a:t>Contact us:–</a:t>
            </a:r>
          </a:p>
          <a:p>
            <a:pPr marL="781050" lvl="1" indent="-323850" algn="just">
              <a:lnSpc>
                <a:spcPct val="100000"/>
              </a:lnSpc>
              <a:defRPr/>
            </a:pPr>
            <a:r>
              <a:rPr lang="en-GB" sz="1800" b="1" dirty="0">
                <a:latin typeface="Arial"/>
                <a:ea typeface="+mn-lt"/>
                <a:cs typeface="Arial"/>
                <a:hlinkClick r:id="rId18"/>
              </a:rPr>
              <a:t>TM Forum Service Desk</a:t>
            </a:r>
            <a:r>
              <a:rPr lang="en-GB" sz="1800" b="1" dirty="0">
                <a:latin typeface="Arial"/>
                <a:ea typeface="+mn-lt"/>
                <a:cs typeface="Arial"/>
              </a:rPr>
              <a:t>, or </a:t>
            </a:r>
          </a:p>
          <a:p>
            <a:pPr marL="781050" lvl="1" indent="-323850" algn="just">
              <a:lnSpc>
                <a:spcPct val="100000"/>
              </a:lnSpc>
              <a:defRPr/>
            </a:pPr>
            <a:r>
              <a:rPr lang="en-GB" sz="1800" b="1" dirty="0">
                <a:latin typeface="Arial"/>
                <a:ea typeface="+mn-lt"/>
                <a:cs typeface="Arial"/>
              </a:rPr>
              <a:t>Email us:-</a:t>
            </a:r>
          </a:p>
          <a:p>
            <a:pPr marL="1238250" lvl="2" indent="-323850" algn="just">
              <a:lnSpc>
                <a:spcPct val="100000"/>
              </a:lnSpc>
              <a:defRPr/>
            </a:pPr>
            <a:r>
              <a:rPr lang="en-GB" sz="1800" b="1" dirty="0">
                <a:latin typeface="Arial"/>
                <a:ea typeface="+mn-lt"/>
                <a:cs typeface="Arial"/>
                <a:hlinkClick r:id="rId19"/>
              </a:rPr>
              <a:t>Catalyst Operations</a:t>
            </a:r>
            <a:endParaRPr lang="en-GB" sz="1800" b="1" dirty="0">
              <a:latin typeface="Arial"/>
              <a:ea typeface="+mn-lt"/>
              <a:cs typeface="Arial"/>
            </a:endParaRPr>
          </a:p>
          <a:p>
            <a:pPr marL="1238250" lvl="2" indent="-323850" algn="just">
              <a:lnSpc>
                <a:spcPct val="100000"/>
              </a:lnSpc>
              <a:defRPr/>
            </a:pPr>
            <a:r>
              <a:rPr lang="en-GB" sz="1800" b="1" dirty="0">
                <a:latin typeface="Arial"/>
                <a:ea typeface="+mn-lt"/>
                <a:cs typeface="Arial"/>
                <a:hlinkClick r:id="rId20"/>
              </a:rPr>
              <a:t>Mahima Khurana</a:t>
            </a:r>
            <a:endParaRPr lang="en-GB" sz="1800" b="1" dirty="0">
              <a:latin typeface="Arial"/>
              <a:ea typeface="+mn-lt"/>
              <a:cs typeface="Arial"/>
            </a:endParaRPr>
          </a:p>
          <a:p>
            <a:pPr marL="1238250" lvl="2" indent="-323850" algn="just">
              <a:lnSpc>
                <a:spcPct val="100000"/>
              </a:lnSpc>
              <a:defRPr/>
            </a:pPr>
            <a:r>
              <a:rPr lang="en-GB" sz="1800" b="1" dirty="0">
                <a:latin typeface="Arial"/>
                <a:ea typeface="+mn-lt"/>
                <a:cs typeface="Arial"/>
                <a:hlinkClick r:id="rId21"/>
              </a:rPr>
              <a:t>Shengfan Hou</a:t>
            </a:r>
            <a:r>
              <a:rPr lang="en-GB" sz="1800" b="1" dirty="0">
                <a:latin typeface="Arial"/>
                <a:ea typeface="+mn-lt"/>
                <a:cs typeface="Arial"/>
              </a:rPr>
              <a:t> </a:t>
            </a:r>
          </a:p>
        </p:txBody>
      </p:sp>
    </p:spTree>
    <p:extLst>
      <p:ext uri="{BB962C8B-B14F-4D97-AF65-F5344CB8AC3E}">
        <p14:creationId xmlns:p14="http://schemas.microsoft.com/office/powerpoint/2010/main" val="4185549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AE50A31-9995-4695-B757-FEF09A7A4BD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011" y="-1254"/>
            <a:ext cx="6096000" cy="6858000"/>
          </a:xfrm>
          <a:prstGeom prst="rect">
            <a:avLst/>
          </a:prstGeom>
        </p:spPr>
      </p:pic>
      <p:sp>
        <p:nvSpPr>
          <p:cNvPr id="15" name="Rectangle 14">
            <a:extLst>
              <a:ext uri="{FF2B5EF4-FFF2-40B4-BE49-F238E27FC236}">
                <a16:creationId xmlns:a16="http://schemas.microsoft.com/office/drawing/2014/main" id="{5D964B74-DFF6-44D4-B876-D496673B60AE}"/>
              </a:ext>
            </a:extLst>
          </p:cNvPr>
          <p:cNvSpPr/>
          <p:nvPr/>
        </p:nvSpPr>
        <p:spPr>
          <a:xfrm>
            <a:off x="3995904" y="0"/>
            <a:ext cx="8196096" cy="68722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pic>
        <p:nvPicPr>
          <p:cNvPr id="17" name="Graphic 16">
            <a:extLst>
              <a:ext uri="{FF2B5EF4-FFF2-40B4-BE49-F238E27FC236}">
                <a16:creationId xmlns:a16="http://schemas.microsoft.com/office/drawing/2014/main" id="{B2DC5F91-4F4C-432B-9399-99FA3D420B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4136118" y="357647"/>
            <a:ext cx="4389645" cy="4677212"/>
          </a:xfrm>
          <a:prstGeom prst="rect">
            <a:avLst/>
          </a:prstGeom>
        </p:spPr>
      </p:pic>
      <p:pic>
        <p:nvPicPr>
          <p:cNvPr id="18" name="Graphic 17">
            <a:extLst>
              <a:ext uri="{FF2B5EF4-FFF2-40B4-BE49-F238E27FC236}">
                <a16:creationId xmlns:a16="http://schemas.microsoft.com/office/drawing/2014/main" id="{20971730-D238-45B3-B8BF-8F84E99495F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230530" y="5601456"/>
            <a:ext cx="2154350" cy="767642"/>
          </a:xfrm>
          <a:prstGeom prst="rect">
            <a:avLst/>
          </a:prstGeom>
        </p:spPr>
      </p:pic>
      <p:sp>
        <p:nvSpPr>
          <p:cNvPr id="20" name="Title 1">
            <a:extLst>
              <a:ext uri="{FF2B5EF4-FFF2-40B4-BE49-F238E27FC236}">
                <a16:creationId xmlns:a16="http://schemas.microsoft.com/office/drawing/2014/main" id="{02FAB2F0-FA6F-4E59-9194-B2EF1D9DC3EC}"/>
              </a:ext>
            </a:extLst>
          </p:cNvPr>
          <p:cNvSpPr txBox="1">
            <a:spLocks/>
          </p:cNvSpPr>
          <p:nvPr/>
        </p:nvSpPr>
        <p:spPr>
          <a:xfrm>
            <a:off x="4381567" y="1450390"/>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8000" b="1" i="0" u="none" strike="noStrike" kern="1200" cap="none" spc="0" normalizeH="0" baseline="0" noProof="0" dirty="0">
                <a:ln>
                  <a:noFill/>
                </a:ln>
                <a:solidFill>
                  <a:srgbClr val="AABE3B"/>
                </a:solidFill>
                <a:effectLst/>
                <a:uLnTx/>
                <a:uFillTx/>
                <a:latin typeface="Arial"/>
                <a:ea typeface="+mj-ea"/>
                <a:cs typeface="+mj-cs"/>
              </a:rPr>
              <a:t>Any</a:t>
            </a:r>
          </a:p>
          <a:p>
            <a:pPr marL="0" marR="0" lvl="0" indent="0" algn="l" defTabSz="914400" rtl="0" eaLnBrk="1" fontAlgn="auto" latinLnBrk="0" hangingPunct="1">
              <a:lnSpc>
                <a:spcPct val="90000"/>
              </a:lnSpc>
              <a:spcBef>
                <a:spcPct val="0"/>
              </a:spcBef>
              <a:spcAft>
                <a:spcPts val="0"/>
              </a:spcAft>
              <a:buClrTx/>
              <a:buSzTx/>
              <a:buFontTx/>
              <a:buNone/>
              <a:tabLst/>
              <a:defRPr/>
            </a:pPr>
            <a:r>
              <a:rPr lang="en-GB" sz="8000" dirty="0">
                <a:solidFill>
                  <a:srgbClr val="AABE3B"/>
                </a:solidFill>
                <a:latin typeface="Arial"/>
              </a:rPr>
              <a:t>	Questions</a:t>
            </a:r>
            <a:endParaRPr kumimoji="0" lang="en-GB" sz="8000" b="1" i="0" u="none" strike="noStrike" kern="1200" cap="none" spc="0" normalizeH="0" baseline="0" noProof="0" dirty="0">
              <a:ln>
                <a:noFill/>
              </a:ln>
              <a:solidFill>
                <a:srgbClr val="AABE3B"/>
              </a:solidFill>
              <a:effectLst/>
              <a:uLnTx/>
              <a:uFillTx/>
              <a:latin typeface="Arial"/>
              <a:ea typeface="+mj-ea"/>
              <a:cs typeface="+mj-cs"/>
            </a:endParaRPr>
          </a:p>
        </p:txBody>
      </p:sp>
      <p:pic>
        <p:nvPicPr>
          <p:cNvPr id="23" name="Graphic 22">
            <a:extLst>
              <a:ext uri="{FF2B5EF4-FFF2-40B4-BE49-F238E27FC236}">
                <a16:creationId xmlns:a16="http://schemas.microsoft.com/office/drawing/2014/main" id="{3E3415A6-AB25-4DCC-82E1-7E7CB3A369BE}"/>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6200000">
            <a:off x="10976858" y="138154"/>
            <a:ext cx="1050994" cy="1059110"/>
          </a:xfrm>
          <a:prstGeom prst="rect">
            <a:avLst/>
          </a:prstGeom>
        </p:spPr>
      </p:pic>
      <p:sp>
        <p:nvSpPr>
          <p:cNvPr id="12" name="TextBox 11">
            <a:extLst>
              <a:ext uri="{FF2B5EF4-FFF2-40B4-BE49-F238E27FC236}">
                <a16:creationId xmlns:a16="http://schemas.microsoft.com/office/drawing/2014/main" id="{CA699C6E-E520-4AEB-8B61-880535E63D6B}"/>
              </a:ext>
            </a:extLst>
          </p:cNvPr>
          <p:cNvSpPr txBox="1"/>
          <p:nvPr/>
        </p:nvSpPr>
        <p:spPr>
          <a:xfrm>
            <a:off x="8372551" y="-223852"/>
            <a:ext cx="4565277" cy="107721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F3F3F5"/>
                </a:solidFill>
                <a:effectLst/>
                <a:uLnTx/>
                <a:uFillTx/>
                <a:latin typeface="Arial"/>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srgbClr val="F3F3F5"/>
                </a:solidFill>
                <a:latin typeface="Arial"/>
              </a:rPr>
              <a:t>DTW</a:t>
            </a:r>
            <a:r>
              <a:rPr kumimoji="0" lang="en-GB" sz="3200" b="1" i="0" u="none" strike="noStrike" kern="1200" cap="none" spc="0" normalizeH="0" baseline="0" noProof="0" dirty="0">
                <a:ln>
                  <a:noFill/>
                </a:ln>
                <a:solidFill>
                  <a:srgbClr val="F3F3F5"/>
                </a:solidFill>
                <a:effectLst/>
                <a:uLnTx/>
                <a:uFillTx/>
                <a:latin typeface="Arial"/>
                <a:ea typeface="+mn-ea"/>
                <a:cs typeface="+mn-cs"/>
              </a:rPr>
              <a:t> Asia’23</a:t>
            </a:r>
            <a:endParaRPr kumimoji="0" lang="en-GB" sz="1800" b="0" i="0" u="none" strike="noStrike" kern="1200" cap="none" spc="0" normalizeH="0" baseline="0" noProof="0" dirty="0">
              <a:ln>
                <a:noFill/>
              </a:ln>
              <a:solidFill>
                <a:srgbClr val="F3F3F5"/>
              </a:solidFill>
              <a:effectLst/>
              <a:uLnTx/>
              <a:uFillTx/>
              <a:latin typeface="Arial"/>
              <a:ea typeface="+mn-ea"/>
              <a:cs typeface="+mn-cs"/>
            </a:endParaRPr>
          </a:p>
        </p:txBody>
      </p:sp>
    </p:spTree>
    <p:extLst>
      <p:ext uri="{BB962C8B-B14F-4D97-AF65-F5344CB8AC3E}">
        <p14:creationId xmlns:p14="http://schemas.microsoft.com/office/powerpoint/2010/main" val="2694750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997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6728791" y="0"/>
            <a:ext cx="5463209"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530" y="2577625"/>
            <a:ext cx="3912635" cy="3941617"/>
          </a:xfrm>
          <a:prstGeom prst="rect">
            <a:avLst/>
          </a:prstGeom>
        </p:spPr>
      </p:pic>
      <p:pic>
        <p:nvPicPr>
          <p:cNvPr id="52" name="Graphic 51">
            <a:extLst>
              <a:ext uri="{FF2B5EF4-FFF2-40B4-BE49-F238E27FC236}">
                <a16:creationId xmlns:a16="http://schemas.microsoft.com/office/drawing/2014/main" id="{E1F210DC-4264-4FCD-A281-03CEA89B26BC}"/>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V="1">
            <a:off x="3918505" y="4965864"/>
            <a:ext cx="2810286" cy="1553379"/>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8" cstate="screen">
            <a:extLst>
              <a:ext uri="{28A0092B-C50C-407E-A947-70E740481C1C}">
                <a14:useLocalDpi xmlns:a14="http://schemas.microsoft.com/office/drawing/2010/main" val="0"/>
              </a:ext>
            </a:extLst>
          </a:blip>
          <a:srcRect/>
          <a:stretch/>
        </p:blipFill>
        <p:spPr>
          <a:xfrm>
            <a:off x="5180843" y="35984"/>
            <a:ext cx="1553380" cy="1553380"/>
          </a:xfrm>
          <a:prstGeom prst="rect">
            <a:avLst/>
          </a:prstGeom>
        </p:spPr>
      </p:pic>
      <p:pic>
        <p:nvPicPr>
          <p:cNvPr id="53" name="Graphic 52">
            <a:extLst>
              <a:ext uri="{FF2B5EF4-FFF2-40B4-BE49-F238E27FC236}">
                <a16:creationId xmlns:a16="http://schemas.microsoft.com/office/drawing/2014/main" id="{E82C5211-970A-40A6-A752-C101B5A49A6B}"/>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flipV="1">
            <a:off x="3909041" y="3412484"/>
            <a:ext cx="2810286" cy="1553379"/>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5400000" flipV="1">
            <a:off x="288895" y="256214"/>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52852" y="294639"/>
            <a:ext cx="10653954" cy="549275"/>
          </a:xfrm>
        </p:spPr>
        <p:txBody>
          <a:bodyPr/>
          <a:lstStyle/>
          <a:p>
            <a:r>
              <a:rPr lang="en-GB" sz="5400" dirty="0"/>
              <a:t>Agenda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885598" y="941500"/>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5400" b="1" i="0" u="none" strike="noStrike" kern="1200" cap="none" spc="0" normalizeH="0" baseline="0" noProof="0" dirty="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957609" y="125045"/>
            <a:ext cx="5144007"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lnSpc>
                <a:spcPct val="100000"/>
              </a:lnSpc>
              <a:defRPr/>
            </a:pPr>
            <a:r>
              <a:rPr lang="en-GB" sz="2000" b="1" dirty="0">
                <a:latin typeface="Arial"/>
                <a:ea typeface="+mn-lt"/>
                <a:cs typeface="Arial"/>
              </a:rPr>
              <a:t>Overview</a:t>
            </a:r>
          </a:p>
          <a:p>
            <a:pPr marL="781050" lvl="1" indent="-323850" algn="just">
              <a:lnSpc>
                <a:spcPct val="100000"/>
              </a:lnSpc>
              <a:defRPr/>
            </a:pPr>
            <a:r>
              <a:rPr lang="en-GB" sz="2000" b="1" dirty="0">
                <a:latin typeface="Arial"/>
                <a:ea typeface="+mn-lt"/>
                <a:cs typeface="Arial"/>
              </a:rPr>
              <a:t>Award Categories</a:t>
            </a:r>
          </a:p>
          <a:p>
            <a:pPr marL="781050" lvl="1" indent="-323850" algn="just">
              <a:lnSpc>
                <a:spcPct val="100000"/>
              </a:lnSpc>
              <a:defRPr/>
            </a:pPr>
            <a:r>
              <a:rPr lang="en-GB" sz="2000" b="1" dirty="0">
                <a:latin typeface="Arial"/>
                <a:ea typeface="+mn-lt"/>
                <a:cs typeface="Arial"/>
              </a:rPr>
              <a:t>Judging Process</a:t>
            </a:r>
          </a:p>
          <a:p>
            <a:pPr marL="323850" indent="-323850" algn="just">
              <a:lnSpc>
                <a:spcPct val="100000"/>
              </a:lnSpc>
              <a:defRPr/>
            </a:pPr>
            <a:r>
              <a:rPr lang="en-GB" sz="2000" b="1" dirty="0">
                <a:latin typeface="Arial"/>
                <a:ea typeface="+mn-lt"/>
                <a:cs typeface="Arial"/>
              </a:rPr>
              <a:t>Awards Submission form</a:t>
            </a:r>
          </a:p>
          <a:p>
            <a:pPr marL="781050" lvl="1" indent="-323850" algn="just">
              <a:lnSpc>
                <a:spcPct val="100000"/>
              </a:lnSpc>
              <a:defRPr/>
            </a:pPr>
            <a:r>
              <a:rPr lang="en-GB" sz="2000" b="1" dirty="0">
                <a:latin typeface="Arial"/>
                <a:ea typeface="+mn-lt"/>
                <a:cs typeface="Arial"/>
              </a:rPr>
              <a:t>Template &amp; Online submission </a:t>
            </a:r>
          </a:p>
          <a:p>
            <a:pPr marL="781050" lvl="1" indent="-323850" algn="just">
              <a:lnSpc>
                <a:spcPct val="100000"/>
              </a:lnSpc>
              <a:defRPr/>
            </a:pPr>
            <a:r>
              <a:rPr lang="en-GB" sz="2000" b="1" dirty="0">
                <a:latin typeface="Arial"/>
                <a:ea typeface="+mn-lt"/>
                <a:cs typeface="Arial"/>
              </a:rPr>
              <a:t>Live tutorial</a:t>
            </a:r>
          </a:p>
          <a:p>
            <a:pPr marL="781050" lvl="1" indent="-323850" algn="just">
              <a:lnSpc>
                <a:spcPct val="100000"/>
              </a:lnSpc>
              <a:defRPr/>
            </a:pPr>
            <a:r>
              <a:rPr lang="en-GB" sz="2000" b="1" dirty="0">
                <a:latin typeface="Arial"/>
                <a:ea typeface="+mn-lt"/>
                <a:cs typeface="Arial"/>
              </a:rPr>
              <a:t>Sections (for reference)</a:t>
            </a:r>
            <a:endParaRPr lang="en-GB" sz="1800" b="1" dirty="0">
              <a:latin typeface="Arial"/>
              <a:ea typeface="+mn-lt"/>
              <a:cs typeface="Arial"/>
            </a:endParaRPr>
          </a:p>
          <a:p>
            <a:pPr marL="323850" indent="-323850" algn="just">
              <a:lnSpc>
                <a:spcPct val="100000"/>
              </a:lnSpc>
              <a:defRPr/>
            </a:pPr>
            <a:r>
              <a:rPr lang="en-GB" sz="2000" b="1" dirty="0">
                <a:latin typeface="Arial"/>
                <a:ea typeface="+mn-lt"/>
                <a:cs typeface="Arial"/>
              </a:rPr>
              <a:t>Onsite judging </a:t>
            </a:r>
          </a:p>
          <a:p>
            <a:pPr marL="323850" indent="-323850" algn="just">
              <a:lnSpc>
                <a:spcPct val="100000"/>
              </a:lnSpc>
              <a:defRPr/>
            </a:pPr>
            <a:r>
              <a:rPr lang="en-GB" sz="2000" b="1" dirty="0">
                <a:latin typeface="Arial"/>
                <a:ea typeface="+mn-lt"/>
                <a:cs typeface="Arial"/>
              </a:rPr>
              <a:t>Timelines</a:t>
            </a:r>
          </a:p>
          <a:p>
            <a:pPr marL="323850" indent="-323850" algn="just">
              <a:lnSpc>
                <a:spcPct val="100000"/>
              </a:lnSpc>
              <a:defRPr/>
            </a:pPr>
            <a:r>
              <a:rPr lang="en-GB" sz="2000" b="1" dirty="0">
                <a:latin typeface="Arial"/>
                <a:ea typeface="+mn-lt"/>
                <a:cs typeface="Arial"/>
              </a:rPr>
              <a:t>Best Practices</a:t>
            </a:r>
          </a:p>
          <a:p>
            <a:pPr marL="323850" indent="-323850" algn="just">
              <a:lnSpc>
                <a:spcPct val="100000"/>
              </a:lnSpc>
              <a:defRPr/>
            </a:pPr>
            <a:r>
              <a:rPr lang="en-GB" sz="2000" b="1" dirty="0">
                <a:latin typeface="Arial"/>
                <a:ea typeface="+mn-lt"/>
                <a:cs typeface="Arial"/>
              </a:rPr>
              <a:t>Post-Event </a:t>
            </a:r>
          </a:p>
          <a:p>
            <a:pPr marL="781050" lvl="1" indent="-323850" algn="just">
              <a:lnSpc>
                <a:spcPct val="100000"/>
              </a:lnSpc>
              <a:defRPr/>
            </a:pPr>
            <a:r>
              <a:rPr lang="en-GB" sz="2000" b="1" dirty="0">
                <a:latin typeface="Arial"/>
                <a:ea typeface="+mn-lt"/>
                <a:cs typeface="Arial"/>
              </a:rPr>
              <a:t>Contribution to TMF Assets award</a:t>
            </a:r>
          </a:p>
          <a:p>
            <a:pPr marL="323850" indent="-323850" algn="just">
              <a:lnSpc>
                <a:spcPct val="100000"/>
              </a:lnSpc>
              <a:defRPr/>
            </a:pPr>
            <a:r>
              <a:rPr lang="en-GB" sz="2000" b="1" dirty="0">
                <a:latin typeface="Arial"/>
                <a:ea typeface="+mn-lt"/>
                <a:cs typeface="Arial"/>
              </a:rPr>
              <a:t>Stay informed</a:t>
            </a:r>
          </a:p>
          <a:p>
            <a:pPr marL="323850" indent="-323850" algn="just">
              <a:lnSpc>
                <a:spcPct val="100000"/>
              </a:lnSpc>
              <a:defRPr/>
            </a:pPr>
            <a:r>
              <a:rPr lang="en-GB" sz="2000" b="1" dirty="0">
                <a:latin typeface="Arial"/>
                <a:ea typeface="+mn-lt"/>
                <a:cs typeface="Arial"/>
              </a:rPr>
              <a:t>Q&amp;A</a:t>
            </a:r>
          </a:p>
          <a:p>
            <a:pPr marL="781050" lvl="1" indent="-323850" algn="just">
              <a:lnSpc>
                <a:spcPct val="100000"/>
              </a:lnSpc>
              <a:defRPr/>
            </a:pPr>
            <a:endParaRPr lang="en-GB" sz="2000" b="1" dirty="0">
              <a:latin typeface="Arial"/>
              <a:ea typeface="+mn-lt"/>
              <a:cs typeface="Arial"/>
            </a:endParaRPr>
          </a:p>
        </p:txBody>
      </p:sp>
    </p:spTree>
    <p:extLst>
      <p:ext uri="{BB962C8B-B14F-4D97-AF65-F5344CB8AC3E}">
        <p14:creationId xmlns:p14="http://schemas.microsoft.com/office/powerpoint/2010/main" val="546974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Graphic 33">
            <a:extLst>
              <a:ext uri="{FF2B5EF4-FFF2-40B4-BE49-F238E27FC236}">
                <a16:creationId xmlns:a16="http://schemas.microsoft.com/office/drawing/2014/main" id="{E84B7FA3-05C4-426F-9BFF-CFA04A422B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53" name="Slide Number Placeholder 4">
            <a:extLst>
              <a:ext uri="{FF2B5EF4-FFF2-40B4-BE49-F238E27FC236}">
                <a16:creationId xmlns:a16="http://schemas.microsoft.com/office/drawing/2014/main" id="{8450B053-B77C-47D0-A6C8-3D2F00E2824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27" name="Group 26">
            <a:extLst>
              <a:ext uri="{FF2B5EF4-FFF2-40B4-BE49-F238E27FC236}">
                <a16:creationId xmlns:a16="http://schemas.microsoft.com/office/drawing/2014/main" id="{E4F1AF85-2847-4F2C-8B61-4291FC22A274}"/>
              </a:ext>
            </a:extLst>
          </p:cNvPr>
          <p:cNvGrpSpPr/>
          <p:nvPr/>
        </p:nvGrpSpPr>
        <p:grpSpPr>
          <a:xfrm>
            <a:off x="136245" y="2062799"/>
            <a:ext cx="2269495" cy="4046999"/>
            <a:chOff x="638638" y="2202651"/>
            <a:chExt cx="2566887" cy="4046999"/>
          </a:xfrm>
        </p:grpSpPr>
        <p:pic>
          <p:nvPicPr>
            <p:cNvPr id="24" name="Graphic 23">
              <a:extLst>
                <a:ext uri="{FF2B5EF4-FFF2-40B4-BE49-F238E27FC236}">
                  <a16:creationId xmlns:a16="http://schemas.microsoft.com/office/drawing/2014/main" id="{B57059C1-E882-4832-95E8-F8229236DDB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sp>
          <p:nvSpPr>
            <p:cNvPr id="2" name="TextBox 1">
              <a:extLst>
                <a:ext uri="{FF2B5EF4-FFF2-40B4-BE49-F238E27FC236}">
                  <a16:creationId xmlns:a16="http://schemas.microsoft.com/office/drawing/2014/main" id="{D8CCFDD8-D184-4B7E-BB3D-E40CB6E181EB}"/>
                </a:ext>
              </a:extLst>
            </p:cNvPr>
            <p:cNvSpPr txBox="1"/>
            <p:nvPr/>
          </p:nvSpPr>
          <p:spPr>
            <a:xfrm>
              <a:off x="638638" y="4655604"/>
              <a:ext cx="2475945"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r>
                <a:rPr lang="en-GB" sz="1400" dirty="0">
                  <a:solidFill>
                    <a:srgbClr val="1A2746"/>
                  </a:solidFill>
                  <a:latin typeface="Arial"/>
                  <a:cs typeface="Arial"/>
                </a:rPr>
                <a:t>Catalyst that demonstrates most compelling business impact &amp; potential</a:t>
              </a:r>
              <a:r>
                <a:rPr lang="en-US" sz="1400" dirty="0">
                  <a:solidFill>
                    <a:srgbClr val="1A2746"/>
                  </a:solidFill>
                  <a:latin typeface="Arial"/>
                  <a:cs typeface="Arial"/>
                </a:rPr>
                <a:t> </a:t>
              </a:r>
              <a:endParaRPr lang="en-GB" sz="1400" dirty="0">
                <a:solidFill>
                  <a:srgbClr val="1A2746"/>
                </a:solidFill>
                <a:latin typeface="Arial"/>
                <a:cs typeface="Arial"/>
              </a:endParaRPr>
            </a:p>
          </p:txBody>
        </p:sp>
        <p:pic>
          <p:nvPicPr>
            <p:cNvPr id="58" name="Graphic 57">
              <a:extLst>
                <a:ext uri="{FF2B5EF4-FFF2-40B4-BE49-F238E27FC236}">
                  <a16:creationId xmlns:a16="http://schemas.microsoft.com/office/drawing/2014/main" id="{E6293FAD-D1E0-46A0-91CF-32C6C024B772}"/>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59" name="Graphic 58">
              <a:extLst>
                <a:ext uri="{FF2B5EF4-FFF2-40B4-BE49-F238E27FC236}">
                  <a16:creationId xmlns:a16="http://schemas.microsoft.com/office/drawing/2014/main" id="{DFA86E37-5F89-4FE3-844C-684AF8B3830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sp>
        <p:nvSpPr>
          <p:cNvPr id="32" name="Title 12">
            <a:extLst>
              <a:ext uri="{FF2B5EF4-FFF2-40B4-BE49-F238E27FC236}">
                <a16:creationId xmlns:a16="http://schemas.microsoft.com/office/drawing/2014/main" id="{956613D7-9FA2-4015-8BCA-B4F6E6029627}"/>
              </a:ext>
            </a:extLst>
          </p:cNvPr>
          <p:cNvSpPr>
            <a:spLocks noGrp="1"/>
          </p:cNvSpPr>
          <p:nvPr>
            <p:ph type="title"/>
          </p:nvPr>
        </p:nvSpPr>
        <p:spPr>
          <a:xfrm>
            <a:off x="452852" y="294639"/>
            <a:ext cx="10653954" cy="549275"/>
          </a:xfrm>
        </p:spPr>
        <p:txBody>
          <a:bodyPr/>
          <a:lstStyle/>
          <a:p>
            <a:r>
              <a:rPr lang="en-GB" sz="5400" dirty="0"/>
              <a:t>Overview</a:t>
            </a:r>
          </a:p>
        </p:txBody>
      </p:sp>
      <p:sp>
        <p:nvSpPr>
          <p:cNvPr id="33" name="Title 12">
            <a:extLst>
              <a:ext uri="{FF2B5EF4-FFF2-40B4-BE49-F238E27FC236}">
                <a16:creationId xmlns:a16="http://schemas.microsoft.com/office/drawing/2014/main" id="{53648573-5FEE-4B4F-BBF0-C9BC3BDA09AD}"/>
              </a:ext>
            </a:extLst>
          </p:cNvPr>
          <p:cNvSpPr txBox="1">
            <a:spLocks/>
          </p:cNvSpPr>
          <p:nvPr/>
        </p:nvSpPr>
        <p:spPr>
          <a:xfrm>
            <a:off x="781979" y="1027279"/>
            <a:ext cx="5643149"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800" dirty="0">
                <a:solidFill>
                  <a:srgbClr val="AABE3B"/>
                </a:solidFill>
                <a:latin typeface="Arial"/>
              </a:rPr>
              <a:t>award</a:t>
            </a:r>
            <a:r>
              <a:rPr lang="en-GB" dirty="0">
                <a:solidFill>
                  <a:srgbClr val="AABE3B"/>
                </a:solidFill>
                <a:latin typeface="Arial"/>
              </a:rPr>
              <a:t> categories</a:t>
            </a:r>
            <a:endParaRPr kumimoji="0" lang="en-GB" b="1" i="0" u="none" strike="noStrike" kern="1200" cap="none" spc="0" normalizeH="0" baseline="0" noProof="0" dirty="0">
              <a:ln>
                <a:noFill/>
              </a:ln>
              <a:solidFill>
                <a:srgbClr val="AABE3B"/>
              </a:solidFill>
              <a:effectLst/>
              <a:uLnTx/>
              <a:uFillTx/>
              <a:latin typeface="Arial"/>
              <a:ea typeface="+mj-ea"/>
              <a:cs typeface="+mj-cs"/>
            </a:endParaRPr>
          </a:p>
        </p:txBody>
      </p:sp>
      <p:grpSp>
        <p:nvGrpSpPr>
          <p:cNvPr id="3" name="Group 2">
            <a:extLst>
              <a:ext uri="{FF2B5EF4-FFF2-40B4-BE49-F238E27FC236}">
                <a16:creationId xmlns:a16="http://schemas.microsoft.com/office/drawing/2014/main" id="{F401E4F7-8ADD-0F43-7CFA-33F1BC6D94FA}"/>
              </a:ext>
            </a:extLst>
          </p:cNvPr>
          <p:cNvGrpSpPr/>
          <p:nvPr/>
        </p:nvGrpSpPr>
        <p:grpSpPr>
          <a:xfrm>
            <a:off x="2627041" y="2058493"/>
            <a:ext cx="2181159" cy="4046999"/>
            <a:chOff x="738550" y="2202651"/>
            <a:chExt cx="2466975" cy="4046999"/>
          </a:xfrm>
        </p:grpSpPr>
        <p:pic>
          <p:nvPicPr>
            <p:cNvPr id="4" name="Graphic 3">
              <a:extLst>
                <a:ext uri="{FF2B5EF4-FFF2-40B4-BE49-F238E27FC236}">
                  <a16:creationId xmlns:a16="http://schemas.microsoft.com/office/drawing/2014/main" id="{93B2E440-D01C-7402-1D1B-CEE56F8B23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6" name="Graphic 5">
              <a:extLst>
                <a:ext uri="{FF2B5EF4-FFF2-40B4-BE49-F238E27FC236}">
                  <a16:creationId xmlns:a16="http://schemas.microsoft.com/office/drawing/2014/main" id="{8010E47A-2673-B98A-E20C-C8831761D916}"/>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7" name="Graphic 6">
              <a:extLst>
                <a:ext uri="{FF2B5EF4-FFF2-40B4-BE49-F238E27FC236}">
                  <a16:creationId xmlns:a16="http://schemas.microsoft.com/office/drawing/2014/main" id="{A3E83770-6D5F-1524-4790-54753384413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9" name="Group 8">
            <a:extLst>
              <a:ext uri="{FF2B5EF4-FFF2-40B4-BE49-F238E27FC236}">
                <a16:creationId xmlns:a16="http://schemas.microsoft.com/office/drawing/2014/main" id="{35F1625E-9FA4-7E9D-1F1F-5930BBA50C95}"/>
              </a:ext>
            </a:extLst>
          </p:cNvPr>
          <p:cNvGrpSpPr/>
          <p:nvPr/>
        </p:nvGrpSpPr>
        <p:grpSpPr>
          <a:xfrm>
            <a:off x="4996552" y="2058493"/>
            <a:ext cx="2181159" cy="4046999"/>
            <a:chOff x="738550" y="2202651"/>
            <a:chExt cx="2466975" cy="4046999"/>
          </a:xfrm>
        </p:grpSpPr>
        <p:pic>
          <p:nvPicPr>
            <p:cNvPr id="10" name="Graphic 9">
              <a:extLst>
                <a:ext uri="{FF2B5EF4-FFF2-40B4-BE49-F238E27FC236}">
                  <a16:creationId xmlns:a16="http://schemas.microsoft.com/office/drawing/2014/main" id="{3531C864-8817-494B-37F2-FBE604DBC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12" name="Graphic 11">
              <a:extLst>
                <a:ext uri="{FF2B5EF4-FFF2-40B4-BE49-F238E27FC236}">
                  <a16:creationId xmlns:a16="http://schemas.microsoft.com/office/drawing/2014/main" id="{D25DD01A-EA0E-CC4A-1035-2ABD7BFA40BE}"/>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13" name="Graphic 12">
              <a:extLst>
                <a:ext uri="{FF2B5EF4-FFF2-40B4-BE49-F238E27FC236}">
                  <a16:creationId xmlns:a16="http://schemas.microsoft.com/office/drawing/2014/main" id="{E3BC6007-A87E-220B-A049-D0BB9E25C11B}"/>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15" name="Group 14">
            <a:extLst>
              <a:ext uri="{FF2B5EF4-FFF2-40B4-BE49-F238E27FC236}">
                <a16:creationId xmlns:a16="http://schemas.microsoft.com/office/drawing/2014/main" id="{009910E0-217E-6685-499C-3F00247F0BEB}"/>
              </a:ext>
            </a:extLst>
          </p:cNvPr>
          <p:cNvGrpSpPr/>
          <p:nvPr/>
        </p:nvGrpSpPr>
        <p:grpSpPr>
          <a:xfrm>
            <a:off x="7405943" y="2049031"/>
            <a:ext cx="2181159" cy="4046999"/>
            <a:chOff x="738550" y="2202651"/>
            <a:chExt cx="2466975" cy="4046999"/>
          </a:xfrm>
        </p:grpSpPr>
        <p:pic>
          <p:nvPicPr>
            <p:cNvPr id="16" name="Graphic 15">
              <a:extLst>
                <a:ext uri="{FF2B5EF4-FFF2-40B4-BE49-F238E27FC236}">
                  <a16:creationId xmlns:a16="http://schemas.microsoft.com/office/drawing/2014/main" id="{6C9E218B-D7F5-37EB-B410-F642EC64C3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18" name="Graphic 17">
              <a:extLst>
                <a:ext uri="{FF2B5EF4-FFF2-40B4-BE49-F238E27FC236}">
                  <a16:creationId xmlns:a16="http://schemas.microsoft.com/office/drawing/2014/main" id="{60660374-03F4-E2D8-E048-ED6A911B9C53}"/>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19" name="Graphic 18">
              <a:extLst>
                <a:ext uri="{FF2B5EF4-FFF2-40B4-BE49-F238E27FC236}">
                  <a16:creationId xmlns:a16="http://schemas.microsoft.com/office/drawing/2014/main" id="{7B34DBB4-CE7C-7C8D-7125-23C0FCDD5B09}"/>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21" name="Group 20">
            <a:extLst>
              <a:ext uri="{FF2B5EF4-FFF2-40B4-BE49-F238E27FC236}">
                <a16:creationId xmlns:a16="http://schemas.microsoft.com/office/drawing/2014/main" id="{A81B6D97-AD1E-6CFC-3CC6-4AFD9A3631FA}"/>
              </a:ext>
            </a:extLst>
          </p:cNvPr>
          <p:cNvGrpSpPr/>
          <p:nvPr/>
        </p:nvGrpSpPr>
        <p:grpSpPr>
          <a:xfrm>
            <a:off x="9786261" y="2024938"/>
            <a:ext cx="2181159" cy="4046999"/>
            <a:chOff x="738550" y="2202651"/>
            <a:chExt cx="2466975" cy="4046999"/>
          </a:xfrm>
        </p:grpSpPr>
        <p:pic>
          <p:nvPicPr>
            <p:cNvPr id="22" name="Graphic 21">
              <a:extLst>
                <a:ext uri="{FF2B5EF4-FFF2-40B4-BE49-F238E27FC236}">
                  <a16:creationId xmlns:a16="http://schemas.microsoft.com/office/drawing/2014/main" id="{A716F4E7-F1BB-7F17-6781-2508A19F292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25" name="Graphic 24">
              <a:extLst>
                <a:ext uri="{FF2B5EF4-FFF2-40B4-BE49-F238E27FC236}">
                  <a16:creationId xmlns:a16="http://schemas.microsoft.com/office/drawing/2014/main" id="{9A241A9F-670C-FCD0-EFCF-9C439C385E69}"/>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26" name="Graphic 25">
              <a:extLst>
                <a:ext uri="{FF2B5EF4-FFF2-40B4-BE49-F238E27FC236}">
                  <a16:creationId xmlns:a16="http://schemas.microsoft.com/office/drawing/2014/main" id="{FB61646D-4135-F301-21BE-8B4C5120215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pic>
        <p:nvPicPr>
          <p:cNvPr id="36" name="Graphic 35">
            <a:extLst>
              <a:ext uri="{FF2B5EF4-FFF2-40B4-BE49-F238E27FC236}">
                <a16:creationId xmlns:a16="http://schemas.microsoft.com/office/drawing/2014/main" id="{3F8C99AC-5654-CEF6-C115-3BF52D7C9411}"/>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3254728" y="2321180"/>
            <a:ext cx="898233" cy="898233"/>
          </a:xfrm>
          <a:prstGeom prst="rect">
            <a:avLst/>
          </a:prstGeom>
        </p:spPr>
      </p:pic>
      <p:pic>
        <p:nvPicPr>
          <p:cNvPr id="37" name="Graphic 36">
            <a:extLst>
              <a:ext uri="{FF2B5EF4-FFF2-40B4-BE49-F238E27FC236}">
                <a16:creationId xmlns:a16="http://schemas.microsoft.com/office/drawing/2014/main" id="{EDAF4312-FC6D-6F3A-61F5-12A8452D3D91}"/>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8051750" y="2376096"/>
            <a:ext cx="881280" cy="881280"/>
          </a:xfrm>
          <a:prstGeom prst="rect">
            <a:avLst/>
          </a:prstGeom>
        </p:spPr>
      </p:pic>
      <p:pic>
        <p:nvPicPr>
          <p:cNvPr id="39" name="Graphic 38">
            <a:extLst>
              <a:ext uri="{FF2B5EF4-FFF2-40B4-BE49-F238E27FC236}">
                <a16:creationId xmlns:a16="http://schemas.microsoft.com/office/drawing/2014/main" id="{4D477D20-4CAF-7A36-7660-B7987CF6AC03}"/>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5608085" y="2384563"/>
            <a:ext cx="930543" cy="930543"/>
          </a:xfrm>
          <a:prstGeom prst="rect">
            <a:avLst/>
          </a:prstGeom>
        </p:spPr>
      </p:pic>
      <p:pic>
        <p:nvPicPr>
          <p:cNvPr id="47" name="Graphic 46" descr="Blockchain with solid fill">
            <a:extLst>
              <a:ext uri="{FF2B5EF4-FFF2-40B4-BE49-F238E27FC236}">
                <a16:creationId xmlns:a16="http://schemas.microsoft.com/office/drawing/2014/main" id="{38114E44-E5A6-70C2-C558-D518F92F184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0405865" y="2276057"/>
            <a:ext cx="914400" cy="914400"/>
          </a:xfrm>
          <a:prstGeom prst="rect">
            <a:avLst/>
          </a:prstGeom>
        </p:spPr>
      </p:pic>
      <p:sp>
        <p:nvSpPr>
          <p:cNvPr id="49" name="TextBox 48">
            <a:extLst>
              <a:ext uri="{FF2B5EF4-FFF2-40B4-BE49-F238E27FC236}">
                <a16:creationId xmlns:a16="http://schemas.microsoft.com/office/drawing/2014/main" id="{7B5372A6-E8E0-E7BE-759E-91885BB4B258}"/>
              </a:ext>
            </a:extLst>
          </p:cNvPr>
          <p:cNvSpPr txBox="1"/>
          <p:nvPr/>
        </p:nvSpPr>
        <p:spPr>
          <a:xfrm>
            <a:off x="99770" y="3726541"/>
            <a:ext cx="235276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Outstanding Catalyst</a:t>
            </a:r>
          </a:p>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 Business Impact</a:t>
            </a:r>
          </a:p>
        </p:txBody>
      </p:sp>
      <p:sp>
        <p:nvSpPr>
          <p:cNvPr id="50" name="TextBox 49">
            <a:extLst>
              <a:ext uri="{FF2B5EF4-FFF2-40B4-BE49-F238E27FC236}">
                <a16:creationId xmlns:a16="http://schemas.microsoft.com/office/drawing/2014/main" id="{BCB03618-A6A7-40D0-1E01-62764E68478D}"/>
              </a:ext>
            </a:extLst>
          </p:cNvPr>
          <p:cNvSpPr txBox="1"/>
          <p:nvPr/>
        </p:nvSpPr>
        <p:spPr>
          <a:xfrm>
            <a:off x="2529881" y="3660101"/>
            <a:ext cx="2347926"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Catalyst – Sustainability &amp; Impact on Society</a:t>
            </a:r>
          </a:p>
        </p:txBody>
      </p:sp>
      <p:pic>
        <p:nvPicPr>
          <p:cNvPr id="54" name="Graphic 53" descr="Upward trend with solid fill">
            <a:extLst>
              <a:ext uri="{FF2B5EF4-FFF2-40B4-BE49-F238E27FC236}">
                <a16:creationId xmlns:a16="http://schemas.microsoft.com/office/drawing/2014/main" id="{DBF7ECF0-7BED-CD0E-9600-2DEF5CEADF5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07711" y="2321180"/>
            <a:ext cx="914400" cy="914400"/>
          </a:xfrm>
          <a:prstGeom prst="rect">
            <a:avLst/>
          </a:prstGeom>
        </p:spPr>
      </p:pic>
      <p:sp>
        <p:nvSpPr>
          <p:cNvPr id="55" name="TextBox 54">
            <a:extLst>
              <a:ext uri="{FF2B5EF4-FFF2-40B4-BE49-F238E27FC236}">
                <a16:creationId xmlns:a16="http://schemas.microsoft.com/office/drawing/2014/main" id="{F8FCC035-F45D-E837-86FB-6ED91CE78D12}"/>
              </a:ext>
            </a:extLst>
          </p:cNvPr>
          <p:cNvSpPr txBox="1"/>
          <p:nvPr/>
        </p:nvSpPr>
        <p:spPr>
          <a:xfrm>
            <a:off x="4957169" y="3742570"/>
            <a:ext cx="225992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Catalyst – Showcase</a:t>
            </a:r>
          </a:p>
        </p:txBody>
      </p:sp>
      <p:sp>
        <p:nvSpPr>
          <p:cNvPr id="56" name="TextBox 55">
            <a:extLst>
              <a:ext uri="{FF2B5EF4-FFF2-40B4-BE49-F238E27FC236}">
                <a16:creationId xmlns:a16="http://schemas.microsoft.com/office/drawing/2014/main" id="{94EF4C7C-DBEA-4E1B-5E0D-654FC93661C9}"/>
              </a:ext>
            </a:extLst>
          </p:cNvPr>
          <p:cNvSpPr txBox="1"/>
          <p:nvPr/>
        </p:nvSpPr>
        <p:spPr>
          <a:xfrm>
            <a:off x="7417076" y="3709931"/>
            <a:ext cx="218908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2250"/>
              </a:spcBef>
              <a:spcAft>
                <a:spcPts val="600"/>
              </a:spcAft>
            </a:pPr>
            <a:r>
              <a:rPr lang="en-GB" sz="1600" b="1" dirty="0">
                <a:solidFill>
                  <a:srgbClr val="1A2746"/>
                </a:solidFill>
                <a:latin typeface="Arial"/>
                <a:cs typeface="Arial"/>
              </a:rPr>
              <a:t>Best Innovation &amp; Future </a:t>
            </a:r>
            <a:r>
              <a:rPr lang="en-GB" sz="1600" b="1" dirty="0" err="1">
                <a:solidFill>
                  <a:srgbClr val="1A2746"/>
                </a:solidFill>
                <a:latin typeface="Arial"/>
                <a:cs typeface="Arial"/>
              </a:rPr>
              <a:t>Techco</a:t>
            </a:r>
            <a:endParaRPr lang="en-US" sz="1600" b="1" dirty="0">
              <a:solidFill>
                <a:srgbClr val="1A2746"/>
              </a:solidFill>
              <a:latin typeface="Arial"/>
              <a:cs typeface="Arial"/>
            </a:endParaRPr>
          </a:p>
        </p:txBody>
      </p:sp>
      <p:sp>
        <p:nvSpPr>
          <p:cNvPr id="57" name="TextBox 56">
            <a:extLst>
              <a:ext uri="{FF2B5EF4-FFF2-40B4-BE49-F238E27FC236}">
                <a16:creationId xmlns:a16="http://schemas.microsoft.com/office/drawing/2014/main" id="{6EF54B4B-71C4-C659-3845-D493E922EB33}"/>
              </a:ext>
            </a:extLst>
          </p:cNvPr>
          <p:cNvSpPr txBox="1"/>
          <p:nvPr/>
        </p:nvSpPr>
        <p:spPr>
          <a:xfrm>
            <a:off x="9744057" y="3626546"/>
            <a:ext cx="218908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Outstanding </a:t>
            </a:r>
            <a:r>
              <a:rPr lang="en-US" sz="1600" b="1" dirty="0">
                <a:solidFill>
                  <a:srgbClr val="1A2746"/>
                </a:solidFill>
                <a:latin typeface="Arial"/>
                <a:cs typeface="Arial"/>
              </a:rPr>
              <a:t>Contribution to TM Forum Assets</a:t>
            </a:r>
          </a:p>
          <a:p>
            <a:pPr algn="ctr">
              <a:defRPr/>
            </a:pPr>
            <a:r>
              <a:rPr lang="en-US" sz="1100" b="1" dirty="0">
                <a:solidFill>
                  <a:srgbClr val="B71A5D"/>
                </a:solidFill>
                <a:latin typeface="Arial"/>
                <a:cs typeface="Arial"/>
              </a:rPr>
              <a:t>POST EVENT</a:t>
            </a:r>
          </a:p>
        </p:txBody>
      </p:sp>
      <p:sp>
        <p:nvSpPr>
          <p:cNvPr id="60" name="TextBox 59">
            <a:extLst>
              <a:ext uri="{FF2B5EF4-FFF2-40B4-BE49-F238E27FC236}">
                <a16:creationId xmlns:a16="http://schemas.microsoft.com/office/drawing/2014/main" id="{5DD0692B-72BA-46CB-03AF-2A657C27469D}"/>
              </a:ext>
            </a:extLst>
          </p:cNvPr>
          <p:cNvSpPr txBox="1"/>
          <p:nvPr/>
        </p:nvSpPr>
        <p:spPr>
          <a:xfrm>
            <a:off x="2549598" y="4515752"/>
            <a:ext cx="2347926"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600"/>
              </a:spcAft>
            </a:pPr>
            <a:r>
              <a:rPr lang="en-GB" sz="1400" dirty="0">
                <a:solidFill>
                  <a:srgbClr val="1A2746"/>
                </a:solidFill>
                <a:latin typeface="Arial"/>
                <a:cs typeface="Arial"/>
              </a:rPr>
              <a:t>Catalyst that demonstrates greatest potential to positively impacts society and contributing towards UN's Sustainable development goals</a:t>
            </a:r>
            <a:endParaRPr lang="en-US" sz="1400" dirty="0">
              <a:solidFill>
                <a:srgbClr val="1A2746"/>
              </a:solidFill>
              <a:latin typeface="Arial"/>
              <a:cs typeface="Arial"/>
            </a:endParaRPr>
          </a:p>
        </p:txBody>
      </p:sp>
      <p:sp>
        <p:nvSpPr>
          <p:cNvPr id="61" name="TextBox 60">
            <a:extLst>
              <a:ext uri="{FF2B5EF4-FFF2-40B4-BE49-F238E27FC236}">
                <a16:creationId xmlns:a16="http://schemas.microsoft.com/office/drawing/2014/main" id="{2ECD85CC-6E08-05B2-DD58-312343E2CC86}"/>
              </a:ext>
            </a:extLst>
          </p:cNvPr>
          <p:cNvSpPr txBox="1"/>
          <p:nvPr/>
        </p:nvSpPr>
        <p:spPr>
          <a:xfrm>
            <a:off x="5018398" y="4477754"/>
            <a:ext cx="218908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1200"/>
              </a:spcAft>
            </a:pPr>
            <a:r>
              <a:rPr lang="en-GB" sz="1400" dirty="0">
                <a:solidFill>
                  <a:srgbClr val="1A2746"/>
                </a:solidFill>
                <a:latin typeface="Arial"/>
                <a:cs typeface="Arial"/>
              </a:rPr>
              <a:t>Catalyst that displays the most powerful showcase demonstration</a:t>
            </a:r>
            <a:endParaRPr lang="en-US" sz="1400" dirty="0">
              <a:solidFill>
                <a:srgbClr val="1A2746"/>
              </a:solidFill>
              <a:latin typeface="Arial"/>
              <a:cs typeface="Arial"/>
            </a:endParaRPr>
          </a:p>
        </p:txBody>
      </p:sp>
      <p:sp>
        <p:nvSpPr>
          <p:cNvPr id="71" name="TextBox 70">
            <a:extLst>
              <a:ext uri="{FF2B5EF4-FFF2-40B4-BE49-F238E27FC236}">
                <a16:creationId xmlns:a16="http://schemas.microsoft.com/office/drawing/2014/main" id="{B15D3E54-437D-7DB4-DD56-245460DAD694}"/>
              </a:ext>
            </a:extLst>
          </p:cNvPr>
          <p:cNvSpPr txBox="1"/>
          <p:nvPr/>
        </p:nvSpPr>
        <p:spPr>
          <a:xfrm>
            <a:off x="7401975" y="4437268"/>
            <a:ext cx="2189089"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r>
              <a:rPr lang="en-GB" sz="1400" dirty="0">
                <a:solidFill>
                  <a:srgbClr val="1A2746"/>
                </a:solidFill>
                <a:latin typeface="Arial"/>
                <a:cs typeface="Arial"/>
              </a:rPr>
              <a:t>Catalyst that demonstrates most innovative &amp; futuristic technology solution aimed towards bringing digital transformation to industry</a:t>
            </a:r>
          </a:p>
        </p:txBody>
      </p:sp>
      <p:sp>
        <p:nvSpPr>
          <p:cNvPr id="72" name="TextBox 71">
            <a:extLst>
              <a:ext uri="{FF2B5EF4-FFF2-40B4-BE49-F238E27FC236}">
                <a16:creationId xmlns:a16="http://schemas.microsoft.com/office/drawing/2014/main" id="{67BFCE58-4636-E7A8-F4D8-1E013AF5B131}"/>
              </a:ext>
            </a:extLst>
          </p:cNvPr>
          <p:cNvSpPr txBox="1"/>
          <p:nvPr/>
        </p:nvSpPr>
        <p:spPr>
          <a:xfrm>
            <a:off x="9757096" y="4642209"/>
            <a:ext cx="2189089"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400" dirty="0">
                <a:solidFill>
                  <a:srgbClr val="1A2746"/>
                </a:solidFill>
                <a:latin typeface="Arial"/>
                <a:cs typeface="Arial"/>
              </a:rPr>
              <a:t>Catalyst </a:t>
            </a:r>
            <a:r>
              <a:rPr lang="en-US" sz="1400" dirty="0">
                <a:solidFill>
                  <a:srgbClr val="1A2746"/>
                </a:solidFill>
                <a:latin typeface="Arial"/>
                <a:cs typeface="Arial"/>
              </a:rPr>
              <a:t>team that uses the program to make most substantial contribution to TM Forum’s assets</a:t>
            </a:r>
          </a:p>
        </p:txBody>
      </p:sp>
    </p:spTree>
    <p:extLst>
      <p:ext uri="{BB962C8B-B14F-4D97-AF65-F5344CB8AC3E}">
        <p14:creationId xmlns:p14="http://schemas.microsoft.com/office/powerpoint/2010/main" val="2771639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rId2" action="ppaction://hlinksldjump"/>
            <a:extLst>
              <a:ext uri="{FF2B5EF4-FFF2-40B4-BE49-F238E27FC236}">
                <a16:creationId xmlns:a16="http://schemas.microsoft.com/office/drawing/2014/main" id="{15F1E18E-AD29-451E-9C5D-0EEEAD45A558}"/>
              </a:ext>
            </a:extLst>
          </p:cNvPr>
          <p:cNvSpPr/>
          <p:nvPr/>
        </p:nvSpPr>
        <p:spPr>
          <a:xfrm>
            <a:off x="4369869" y="47626"/>
            <a:ext cx="7748337" cy="676275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45" name="Picture 44">
            <a:extLst>
              <a:ext uri="{FF2B5EF4-FFF2-40B4-BE49-F238E27FC236}">
                <a16:creationId xmlns:a16="http://schemas.microsoft.com/office/drawing/2014/main" id="{61924D61-88F8-4F7D-8EB2-1A7B14ED8A63}"/>
              </a:ext>
            </a:extLst>
          </p:cNvPr>
          <p:cNvPicPr>
            <a:picLocks noChangeAspect="1"/>
          </p:cNvPicPr>
          <p:nvPr/>
        </p:nvPicPr>
        <p:blipFill>
          <a:blip r:embed="rId3" cstate="screen">
            <a:extLst>
              <a:ext uri="{28A0092B-C50C-407E-A947-70E740481C1C}">
                <a14:useLocalDpi xmlns:a14="http://schemas.microsoft.com/office/drawing/2010/main" val="0"/>
              </a:ext>
            </a:extLst>
          </a:blip>
          <a:srcRect/>
          <a:stretch/>
        </p:blipFill>
        <p:spPr>
          <a:xfrm>
            <a:off x="-1" y="2548328"/>
            <a:ext cx="4280175" cy="4309671"/>
          </a:xfrm>
          <a:prstGeom prst="rect">
            <a:avLst/>
          </a:prstGeom>
        </p:spPr>
      </p:pic>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282203" y="214794"/>
            <a:ext cx="10653954" cy="549275"/>
          </a:xfrm>
        </p:spPr>
        <p:txBody>
          <a:bodyPr/>
          <a:lstStyle/>
          <a:p>
            <a:r>
              <a:rPr lang="en-GB" sz="5400" dirty="0"/>
              <a:t>Overview</a:t>
            </a:r>
          </a:p>
        </p:txBody>
      </p:sp>
      <p:sp>
        <p:nvSpPr>
          <p:cNvPr id="23" name="Title 31">
            <a:extLst>
              <a:ext uri="{FF2B5EF4-FFF2-40B4-BE49-F238E27FC236}">
                <a16:creationId xmlns:a16="http://schemas.microsoft.com/office/drawing/2014/main" id="{536723A8-0120-4D29-8E6F-F4845D497FD2}"/>
              </a:ext>
            </a:extLst>
          </p:cNvPr>
          <p:cNvSpPr txBox="1">
            <a:spLocks/>
          </p:cNvSpPr>
          <p:nvPr/>
        </p:nvSpPr>
        <p:spPr>
          <a:xfrm>
            <a:off x="769023" y="93123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000" dirty="0">
                <a:solidFill>
                  <a:srgbClr val="AABE3B"/>
                </a:solidFill>
                <a:latin typeface="Arial"/>
              </a:rPr>
              <a:t>Judging process</a:t>
            </a:r>
            <a:endParaRPr kumimoji="0" lang="en-GB" sz="4000" b="1" i="0" u="none" strike="noStrike" kern="1200" cap="none" spc="0" normalizeH="0" baseline="0" noProof="0" dirty="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5248436" y="931237"/>
            <a:ext cx="5991201" cy="464040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Teams eligible for ALL award categories by default.</a:t>
            </a:r>
            <a:endParaRPr kumimoji="0" lang="en-GB" sz="2000" b="0" i="0" u="none" strike="noStrike" kern="1200" cap="none" spc="0" normalizeH="0" baseline="0" noProof="0" dirty="0">
              <a:ln>
                <a:noFill/>
              </a:ln>
              <a:solidFill>
                <a:schemeClr val="bg1"/>
              </a:solidFill>
              <a:effectLst/>
              <a:uLnTx/>
              <a:uFillTx/>
              <a:latin typeface="Arial"/>
              <a:ea typeface="+mn-lt"/>
              <a:cs typeface="Arial"/>
            </a:endParaRPr>
          </a:p>
          <a:p>
            <a:pPr marL="323850" marR="0" lvl="0" indent="-323850" algn="just" defTabSz="914400" rtl="0" eaLnBrk="1" fontAlgn="auto" latinLnBrk="0" hangingPunct="1">
              <a:lnSpc>
                <a:spcPct val="100000"/>
              </a:lnSpc>
              <a:spcBef>
                <a:spcPts val="0"/>
              </a:spcBef>
              <a:spcAft>
                <a:spcPts val="1200"/>
              </a:spcAft>
              <a:buClrTx/>
              <a:buSzTx/>
              <a:buFontTx/>
              <a:buBlip>
                <a:blip r:embed="rId4"/>
              </a:buBlip>
              <a:tabLst/>
              <a:defRPr/>
            </a:pPr>
            <a:r>
              <a:rPr lang="en-GB" sz="2000" b="1" dirty="0">
                <a:solidFill>
                  <a:schemeClr val="bg1"/>
                </a:solidFill>
                <a:latin typeface="Arial"/>
                <a:ea typeface="+mn-lt"/>
                <a:cs typeface="Arial"/>
              </a:rPr>
              <a:t>Judges would assess each team based on:-</a:t>
            </a:r>
          </a:p>
          <a:p>
            <a:pPr marL="781050" lvl="1" indent="-323850" algn="just">
              <a:lnSpc>
                <a:spcPct val="100000"/>
              </a:lnSpc>
              <a:defRPr/>
            </a:pPr>
            <a:r>
              <a:rPr lang="en-GB" sz="1800" b="1" dirty="0">
                <a:solidFill>
                  <a:schemeClr val="bg1"/>
                </a:solidFill>
                <a:latin typeface="Arial"/>
                <a:ea typeface="+mn-lt"/>
                <a:cs typeface="Arial"/>
              </a:rPr>
              <a:t>Awards Submission Forms</a:t>
            </a:r>
          </a:p>
          <a:p>
            <a:pPr marL="781050" lvl="1" indent="-323850" algn="just">
              <a:lnSpc>
                <a:spcPct val="100000"/>
              </a:lnSpc>
              <a:defRPr/>
            </a:pPr>
            <a:r>
              <a:rPr kumimoji="0" lang="en-GB" sz="1800" b="1" i="0" u="none" strike="noStrike" kern="1200" cap="none" spc="0" normalizeH="0" baseline="0" noProof="0" dirty="0">
                <a:ln>
                  <a:noFill/>
                </a:ln>
                <a:solidFill>
                  <a:schemeClr val="bg1"/>
                </a:solidFill>
                <a:effectLst/>
                <a:uLnTx/>
                <a:uFillTx/>
                <a:latin typeface="Arial"/>
                <a:ea typeface="+mn-lt"/>
                <a:cs typeface="Arial"/>
              </a:rPr>
              <a:t>Catalyst Spaces &amp; resources provided. </a:t>
            </a:r>
          </a:p>
          <a:p>
            <a:pPr marL="781050" lvl="1" indent="-323850" algn="just">
              <a:lnSpc>
                <a:spcPct val="100000"/>
              </a:lnSpc>
              <a:defRPr/>
            </a:pPr>
            <a:r>
              <a:rPr lang="en-GB" sz="1800" b="1" dirty="0">
                <a:solidFill>
                  <a:schemeClr val="bg1"/>
                </a:solidFill>
                <a:latin typeface="Arial"/>
                <a:ea typeface="+mn-lt"/>
                <a:cs typeface="Arial"/>
              </a:rPr>
              <a:t>Onsite interaction with teams at kiosk during judging. </a:t>
            </a:r>
          </a:p>
          <a:p>
            <a:pPr marL="323850" indent="-323850" algn="just">
              <a:lnSpc>
                <a:spcPct val="100000"/>
              </a:lnSpc>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Each Catalyst team would require to fill in the ‘Awards Submission Form’ detailing proof points around the above general &amp; award specific criteria. </a:t>
            </a:r>
          </a:p>
          <a:p>
            <a:pPr marL="323850" indent="-323850" algn="just">
              <a:lnSpc>
                <a:spcPct val="100000"/>
              </a:lnSpc>
              <a:defRPr/>
            </a:pPr>
            <a:r>
              <a:rPr lang="en-GB" sz="2000" b="1" dirty="0">
                <a:solidFill>
                  <a:schemeClr val="bg1"/>
                </a:solidFill>
                <a:latin typeface="Arial"/>
                <a:ea typeface="+mn-lt"/>
                <a:cs typeface="Arial"/>
              </a:rPr>
              <a:t>Form &amp; Scoring based on 2 sets of criteria questions:-</a:t>
            </a:r>
          </a:p>
          <a:p>
            <a:pPr marL="781050" lvl="1" indent="-323850" algn="just">
              <a:lnSpc>
                <a:spcPct val="100000"/>
              </a:lnSpc>
              <a:defRPr/>
            </a:pPr>
            <a:r>
              <a:rPr lang="en-GB" sz="1800" b="1" dirty="0">
                <a:solidFill>
                  <a:schemeClr val="bg1"/>
                </a:solidFill>
                <a:latin typeface="Arial"/>
                <a:ea typeface="+mn-lt"/>
                <a:cs typeface="Arial"/>
              </a:rPr>
              <a:t>General (5 criteria – 10 points each)</a:t>
            </a:r>
          </a:p>
          <a:p>
            <a:pPr marL="781050" lvl="1" indent="-323850" algn="just">
              <a:lnSpc>
                <a:spcPct val="100000"/>
              </a:lnSpc>
              <a:defRPr/>
            </a:pPr>
            <a:r>
              <a:rPr lang="en-GB" sz="1800" b="1" dirty="0">
                <a:solidFill>
                  <a:schemeClr val="bg1"/>
                </a:solidFill>
                <a:latin typeface="Arial"/>
                <a:ea typeface="+mn-lt"/>
                <a:cs typeface="Arial"/>
              </a:rPr>
              <a:t>Award specific (2 criteria – 25 points each)</a:t>
            </a:r>
          </a:p>
          <a:p>
            <a:pPr marL="781050" lvl="1" indent="-323850" algn="just">
              <a:lnSpc>
                <a:spcPct val="100000"/>
              </a:lnSpc>
              <a:defRPr/>
            </a:pPr>
            <a:endParaRPr lang="en-GB" sz="1800" b="1" dirty="0">
              <a:solidFill>
                <a:schemeClr val="bg1"/>
              </a:solidFill>
              <a:latin typeface="Arial"/>
              <a:ea typeface="+mn-lt"/>
              <a:cs typeface="Arial"/>
            </a:endParaRPr>
          </a:p>
        </p:txBody>
      </p:sp>
    </p:spTree>
    <p:extLst>
      <p:ext uri="{BB962C8B-B14F-4D97-AF65-F5344CB8AC3E}">
        <p14:creationId xmlns:p14="http://schemas.microsoft.com/office/powerpoint/2010/main" val="1933136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rId3" action="ppaction://hlinksldjump"/>
            <a:extLst>
              <a:ext uri="{FF2B5EF4-FFF2-40B4-BE49-F238E27FC236}">
                <a16:creationId xmlns:a16="http://schemas.microsoft.com/office/drawing/2014/main" id="{15F1E18E-AD29-451E-9C5D-0EEEAD45A558}"/>
              </a:ext>
            </a:extLst>
          </p:cNvPr>
          <p:cNvSpPr/>
          <p:nvPr/>
        </p:nvSpPr>
        <p:spPr>
          <a:xfrm>
            <a:off x="4292033" y="2000345"/>
            <a:ext cx="7899967" cy="481003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4948564" y="190574"/>
            <a:ext cx="6859123" cy="549275"/>
          </a:xfrm>
        </p:spPr>
        <p:txBody>
          <a:bodyPr/>
          <a:lstStyle/>
          <a:p>
            <a:pPr algn="ctr"/>
            <a:r>
              <a:rPr lang="en-GB" sz="4800" dirty="0"/>
              <a:t>Awards submission form</a:t>
            </a: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4836292" y="2740194"/>
            <a:ext cx="6847708" cy="367374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spcAft>
                <a:spcPts val="1200"/>
              </a:spcAft>
              <a:buBlip>
                <a:blip r:embed="rId4"/>
              </a:buBlip>
              <a:defRPr/>
            </a:pPr>
            <a:r>
              <a:rPr lang="en-US" sz="2000" b="1" dirty="0">
                <a:solidFill>
                  <a:schemeClr val="bg1"/>
                </a:solidFill>
                <a:latin typeface="Arial"/>
                <a:ea typeface="+mn-lt"/>
                <a:cs typeface="Arial"/>
              </a:rPr>
              <a:t>Before submitting online, download the </a:t>
            </a:r>
            <a:r>
              <a:rPr lang="en-US" sz="2000" b="1" dirty="0">
                <a:solidFill>
                  <a:schemeClr val="accent2"/>
                </a:solidFill>
                <a:latin typeface="Arial"/>
                <a:ea typeface="+mn-lt"/>
                <a:cs typeface="Arial"/>
                <a:hlinkClick r:id="rId5">
                  <a:extLst>
                    <a:ext uri="{A12FA001-AC4F-418D-AE19-62706E023703}">
                      <ahyp:hlinkClr xmlns:ahyp="http://schemas.microsoft.com/office/drawing/2018/hyperlinkcolor" val="tx"/>
                    </a:ext>
                  </a:extLst>
                </a:hlinkClick>
              </a:rPr>
              <a:t>Awards Submission form template</a:t>
            </a:r>
            <a:r>
              <a:rPr lang="en-US" sz="2000" b="1" dirty="0">
                <a:solidFill>
                  <a:schemeClr val="accent2"/>
                </a:solidFill>
                <a:latin typeface="Arial"/>
                <a:ea typeface="+mn-lt"/>
                <a:cs typeface="Arial"/>
              </a:rPr>
              <a:t> </a:t>
            </a:r>
            <a:r>
              <a:rPr lang="en-US" sz="2000" b="1" dirty="0">
                <a:solidFill>
                  <a:schemeClr val="bg1"/>
                </a:solidFill>
                <a:latin typeface="Arial"/>
                <a:ea typeface="+mn-lt"/>
                <a:cs typeface="Arial"/>
              </a:rPr>
              <a:t>and discuss with your team. </a:t>
            </a:r>
          </a:p>
          <a:p>
            <a:pPr marL="323850" indent="-323850" algn="just">
              <a:spcAft>
                <a:spcPts val="1200"/>
              </a:spcAft>
              <a:buBlip>
                <a:blip r:embed="rId4"/>
              </a:buBlip>
              <a:defRPr/>
            </a:pPr>
            <a:r>
              <a:rPr lang="en-US" sz="2000" b="1" dirty="0">
                <a:solidFill>
                  <a:schemeClr val="bg1"/>
                </a:solidFill>
                <a:latin typeface="Arial"/>
                <a:ea typeface="+mn-lt"/>
                <a:cs typeface="Arial"/>
              </a:rPr>
              <a:t>Each team is required to fill in ONLY ONE FORM valid for ALL CATEGORIES.</a:t>
            </a:r>
          </a:p>
          <a:p>
            <a:pPr marL="323850" indent="-323850" algn="just">
              <a:spcAft>
                <a:spcPts val="1200"/>
              </a:spcAft>
              <a:buBlip>
                <a:blip r:embed="rId4"/>
              </a:buBlip>
              <a:defRPr/>
            </a:pPr>
            <a:r>
              <a:rPr lang="en-US" sz="2000" b="1" dirty="0">
                <a:solidFill>
                  <a:schemeClr val="bg1"/>
                </a:solidFill>
                <a:latin typeface="Arial"/>
                <a:ea typeface="+mn-lt"/>
                <a:cs typeface="Arial"/>
              </a:rPr>
              <a:t>Entry deadline: 3rd March 2023 (midnight - EST)</a:t>
            </a:r>
          </a:p>
          <a:p>
            <a:pPr marL="323850" indent="-323850" algn="just">
              <a:spcAft>
                <a:spcPts val="1200"/>
              </a:spcAft>
              <a:buBlip>
                <a:blip r:embed="rId4"/>
              </a:buBlip>
              <a:defRPr/>
            </a:pPr>
            <a:r>
              <a:rPr lang="en-US" sz="2000" b="1" dirty="0">
                <a:solidFill>
                  <a:schemeClr val="bg1"/>
                </a:solidFill>
                <a:latin typeface="Arial"/>
                <a:ea typeface="+mn-lt"/>
                <a:cs typeface="Arial"/>
              </a:rPr>
              <a:t>Please submit before deadline, as system will automatically close the entry submission after the deadline.</a:t>
            </a:r>
          </a:p>
        </p:txBody>
      </p:sp>
      <p:pic>
        <p:nvPicPr>
          <p:cNvPr id="5" name="Picture 4" descr="Text&#10;&#10;Description automatically generated">
            <a:extLst>
              <a:ext uri="{FF2B5EF4-FFF2-40B4-BE49-F238E27FC236}">
                <a16:creationId xmlns:a16="http://schemas.microsoft.com/office/drawing/2014/main" id="{7E6A4ABB-FEEC-C02E-EE1D-0EEB259C5212}"/>
              </a:ext>
            </a:extLst>
          </p:cNvPr>
          <p:cNvPicPr>
            <a:picLocks noChangeAspect="1"/>
          </p:cNvPicPr>
          <p:nvPr/>
        </p:nvPicPr>
        <p:blipFill>
          <a:blip r:embed="rId6"/>
          <a:stretch>
            <a:fillRect/>
          </a:stretch>
        </p:blipFill>
        <p:spPr>
          <a:xfrm>
            <a:off x="0" y="0"/>
            <a:ext cx="4292033" cy="6858000"/>
          </a:xfrm>
          <a:prstGeom prst="rect">
            <a:avLst/>
          </a:prstGeom>
        </p:spPr>
      </p:pic>
    </p:spTree>
    <p:extLst>
      <p:ext uri="{BB962C8B-B14F-4D97-AF65-F5344CB8AC3E}">
        <p14:creationId xmlns:p14="http://schemas.microsoft.com/office/powerpoint/2010/main" val="2504440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4469101" y="784891"/>
            <a:ext cx="7444604" cy="5288217"/>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gn="just">
              <a:defRPr/>
            </a:pPr>
            <a:r>
              <a:rPr lang="en-US" b="1" dirty="0">
                <a:solidFill>
                  <a:schemeClr val="bg1"/>
                </a:solidFill>
                <a:latin typeface="Arial"/>
                <a:ea typeface="+mn-lt"/>
                <a:cs typeface="Arial"/>
              </a:rPr>
              <a:t>For online submission, go to URL: </a:t>
            </a:r>
            <a:r>
              <a:rPr lang="en-US" b="1" dirty="0">
                <a:solidFill>
                  <a:schemeClr val="accent2"/>
                </a:solidFill>
                <a:latin typeface="Arial"/>
                <a:ea typeface="+mn-lt"/>
                <a:cs typeface="Arial"/>
                <a:hlinkClick r:id="rId4">
                  <a:extLst>
                    <a:ext uri="{A12FA001-AC4F-418D-AE19-62706E023703}">
                      <ahyp:hlinkClr xmlns:ahyp="http://schemas.microsoft.com/office/drawing/2018/hyperlinkcolor" val="tx"/>
                    </a:ext>
                  </a:extLst>
                </a:hlinkClick>
              </a:rPr>
              <a:t>https://awards.tmforum.org/</a:t>
            </a:r>
            <a:r>
              <a:rPr lang="en-US" b="1" dirty="0">
                <a:solidFill>
                  <a:schemeClr val="accent2"/>
                </a:solidFill>
                <a:latin typeface="Arial"/>
                <a:ea typeface="+mn-lt"/>
                <a:cs typeface="Arial"/>
              </a:rPr>
              <a:t> </a:t>
            </a:r>
          </a:p>
          <a:p>
            <a:pPr marL="323850" indent="-323850" algn="just">
              <a:defRPr/>
            </a:pPr>
            <a:r>
              <a:rPr lang="en-US" b="1" dirty="0">
                <a:solidFill>
                  <a:schemeClr val="bg1"/>
                </a:solidFill>
                <a:latin typeface="Arial"/>
                <a:ea typeface="+mn-lt"/>
                <a:cs typeface="Arial"/>
              </a:rPr>
              <a:t>Login credentials emailed to each project lead or active team member. Please reach out if you any issue.  </a:t>
            </a:r>
          </a:p>
          <a:p>
            <a:pPr marL="323850" indent="-323850" algn="just">
              <a:spcAft>
                <a:spcPts val="1200"/>
              </a:spcAft>
              <a:buBlip>
                <a:blip r:embed="rId3"/>
              </a:buBlip>
              <a:defRPr/>
            </a:pPr>
            <a:r>
              <a:rPr lang="en-US" b="1" u="sng" dirty="0">
                <a:solidFill>
                  <a:schemeClr val="bg1"/>
                </a:solidFill>
                <a:latin typeface="Arial"/>
                <a:ea typeface="+mn-lt"/>
                <a:cs typeface="Arial"/>
              </a:rPr>
              <a:t>Buttons on form:</a:t>
            </a:r>
          </a:p>
          <a:p>
            <a:pPr marL="781050" lvl="1" indent="-323850" algn="just">
              <a:defRPr/>
            </a:pPr>
            <a:r>
              <a:rPr lang="en-US" sz="1700" b="1" dirty="0">
                <a:solidFill>
                  <a:schemeClr val="bg1"/>
                </a:solidFill>
                <a:latin typeface="Arial"/>
                <a:ea typeface="+mn-lt"/>
                <a:cs typeface="Arial"/>
              </a:rPr>
              <a:t>START ENTRY‘ to start the entry form first time. </a:t>
            </a:r>
          </a:p>
          <a:p>
            <a:pPr marL="781050" lvl="1" indent="-323850" algn="just">
              <a:defRPr/>
            </a:pPr>
            <a:r>
              <a:rPr lang="en-US" sz="1700" b="1" dirty="0">
                <a:solidFill>
                  <a:schemeClr val="bg1"/>
                </a:solidFill>
                <a:latin typeface="Arial"/>
                <a:ea typeface="+mn-lt"/>
                <a:cs typeface="Arial"/>
              </a:rPr>
              <a:t>'SAVE+NEXT' to save &amp; proceed to the next tab.</a:t>
            </a:r>
          </a:p>
          <a:p>
            <a:pPr marL="781050" lvl="1" indent="-323850" algn="just">
              <a:defRPr/>
            </a:pPr>
            <a:r>
              <a:rPr lang="en-US" sz="1700" b="1" dirty="0">
                <a:solidFill>
                  <a:schemeClr val="bg1"/>
                </a:solidFill>
                <a:latin typeface="Arial"/>
                <a:ea typeface="+mn-lt"/>
                <a:cs typeface="Arial"/>
              </a:rPr>
              <a:t>’SAVE+CLOSE’ to save &amp; return to form later. Also, to save form after submission (but before deadline). </a:t>
            </a:r>
          </a:p>
          <a:p>
            <a:pPr marL="781050" lvl="1" indent="-323850" algn="just">
              <a:defRPr/>
            </a:pPr>
            <a:r>
              <a:rPr lang="en-US" sz="1700" b="1" dirty="0">
                <a:solidFill>
                  <a:schemeClr val="bg1"/>
                </a:solidFill>
                <a:latin typeface="Arial"/>
                <a:ea typeface="+mn-lt"/>
                <a:cs typeface="Arial"/>
              </a:rPr>
              <a:t>‘PREVIEW’ to preview the entire form at anytime. Use this button specifically when filling tables. </a:t>
            </a:r>
          </a:p>
          <a:p>
            <a:pPr marL="781050" lvl="1" indent="-323850" algn="just">
              <a:defRPr/>
            </a:pPr>
            <a:r>
              <a:rPr lang="en-US" sz="1700" b="1" dirty="0">
                <a:solidFill>
                  <a:schemeClr val="bg1"/>
                </a:solidFill>
                <a:latin typeface="Arial"/>
                <a:ea typeface="+mn-lt"/>
                <a:cs typeface="Arial"/>
              </a:rPr>
              <a:t>‘SUBMIT’ when all tabs filled &amp; team satisfied with their entry. </a:t>
            </a:r>
          </a:p>
          <a:p>
            <a:pPr marL="323850" indent="-323850" algn="just">
              <a:spcAft>
                <a:spcPts val="1200"/>
              </a:spcAft>
              <a:buBlip>
                <a:blip r:embed="rId3"/>
              </a:buBlip>
              <a:defRPr/>
            </a:pPr>
            <a:r>
              <a:rPr lang="en-US" sz="1800" b="1" dirty="0">
                <a:solidFill>
                  <a:schemeClr val="bg1"/>
                </a:solidFill>
                <a:latin typeface="Arial"/>
                <a:ea typeface="+mn-lt"/>
                <a:cs typeface="Arial"/>
              </a:rPr>
              <a:t>Scroll down online form completely to view &amp; fill in all contents. </a:t>
            </a:r>
          </a:p>
          <a:p>
            <a:pPr marL="323850" indent="-323850" algn="just">
              <a:spcAft>
                <a:spcPts val="1200"/>
              </a:spcAft>
              <a:buBlip>
                <a:blip r:embed="rId3"/>
              </a:buBlip>
              <a:defRPr/>
            </a:pPr>
            <a:r>
              <a:rPr lang="en-US" sz="1800" b="1" dirty="0">
                <a:solidFill>
                  <a:schemeClr val="bg1"/>
                </a:solidFill>
                <a:latin typeface="Arial"/>
                <a:ea typeface="+mn-lt"/>
                <a:cs typeface="Arial"/>
              </a:rPr>
              <a:t>Preview the submission form before submitting. </a:t>
            </a:r>
          </a:p>
          <a:p>
            <a:pPr marL="323850" lvl="1" indent="-323850" algn="just">
              <a:defRPr/>
            </a:pPr>
            <a:r>
              <a:rPr lang="en-US" sz="1800" b="1" dirty="0">
                <a:solidFill>
                  <a:schemeClr val="bg1"/>
                </a:solidFill>
                <a:latin typeface="Arial"/>
                <a:ea typeface="+mn-lt"/>
                <a:cs typeface="Arial"/>
              </a:rPr>
              <a:t>Even </a:t>
            </a:r>
            <a:r>
              <a:rPr lang="en-US" sz="1800" b="1" u="sng" dirty="0">
                <a:solidFill>
                  <a:schemeClr val="bg1"/>
                </a:solidFill>
                <a:latin typeface="Arial"/>
                <a:ea typeface="+mn-lt"/>
                <a:cs typeface="Arial"/>
              </a:rPr>
              <a:t>after submission</a:t>
            </a:r>
            <a:r>
              <a:rPr lang="en-US" sz="1800" b="1" dirty="0">
                <a:solidFill>
                  <a:schemeClr val="bg1"/>
                </a:solidFill>
                <a:latin typeface="Arial"/>
                <a:ea typeface="+mn-lt"/>
                <a:cs typeface="Arial"/>
              </a:rPr>
              <a:t>, team can edit before 3rd March &amp; submit by using ‘SAVE+CLOSE’ button instead. </a:t>
            </a:r>
          </a:p>
        </p:txBody>
      </p:sp>
      <p:pic>
        <p:nvPicPr>
          <p:cNvPr id="5" name="Picture 4" descr="Logo&#10;&#10;Description automatically generated with low confidence">
            <a:extLst>
              <a:ext uri="{FF2B5EF4-FFF2-40B4-BE49-F238E27FC236}">
                <a16:creationId xmlns:a16="http://schemas.microsoft.com/office/drawing/2014/main" id="{6BAD13BF-8CA9-40E4-F1DC-65015EFE2F50}"/>
              </a:ext>
            </a:extLst>
          </p:cNvPr>
          <p:cNvPicPr>
            <a:picLocks noChangeAspect="1"/>
          </p:cNvPicPr>
          <p:nvPr/>
        </p:nvPicPr>
        <p:blipFill>
          <a:blip r:embed="rId5"/>
          <a:stretch>
            <a:fillRect/>
          </a:stretch>
        </p:blipFill>
        <p:spPr>
          <a:xfrm>
            <a:off x="0" y="-8350"/>
            <a:ext cx="4225530" cy="2511951"/>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1E06744B-AFFA-BE43-AA09-F9FFE66785D5}"/>
              </a:ext>
            </a:extLst>
          </p:cNvPr>
          <p:cNvPicPr>
            <a:picLocks noChangeAspect="1"/>
          </p:cNvPicPr>
          <p:nvPr/>
        </p:nvPicPr>
        <p:blipFill>
          <a:blip r:embed="rId6"/>
          <a:stretch>
            <a:fillRect/>
          </a:stretch>
        </p:blipFill>
        <p:spPr>
          <a:xfrm>
            <a:off x="0" y="2486880"/>
            <a:ext cx="4225531" cy="4371120"/>
          </a:xfrm>
          <a:prstGeom prst="rect">
            <a:avLst/>
          </a:prstGeom>
        </p:spPr>
      </p:pic>
      <p:sp>
        <p:nvSpPr>
          <p:cNvPr id="10" name="Title 31">
            <a:extLst>
              <a:ext uri="{FF2B5EF4-FFF2-40B4-BE49-F238E27FC236}">
                <a16:creationId xmlns:a16="http://schemas.microsoft.com/office/drawing/2014/main" id="{D3851711-BD66-68D9-5AFC-52FDB0FC1198}"/>
              </a:ext>
            </a:extLst>
          </p:cNvPr>
          <p:cNvSpPr txBox="1">
            <a:spLocks/>
          </p:cNvSpPr>
          <p:nvPr/>
        </p:nvSpPr>
        <p:spPr>
          <a:xfrm>
            <a:off x="4691271" y="113886"/>
            <a:ext cx="722243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GB" sz="4000" dirty="0">
                <a:solidFill>
                  <a:schemeClr val="accent2"/>
                </a:solidFill>
              </a:rPr>
              <a:t>Awards submission form</a:t>
            </a:r>
            <a:endParaRPr kumimoji="0" lang="en-GB" sz="4000" b="1" i="0" u="none" strike="noStrike" kern="1200" cap="none" spc="0" normalizeH="0" baseline="0" noProof="0" dirty="0">
              <a:ln>
                <a:noFill/>
              </a:ln>
              <a:solidFill>
                <a:schemeClr val="accent2"/>
              </a:solidFill>
              <a:effectLst/>
              <a:uLnTx/>
              <a:uFillTx/>
              <a:latin typeface="Arial"/>
              <a:ea typeface="+mj-ea"/>
              <a:cs typeface="+mj-cs"/>
            </a:endParaRPr>
          </a:p>
        </p:txBody>
      </p:sp>
    </p:spTree>
    <p:extLst>
      <p:ext uri="{BB962C8B-B14F-4D97-AF65-F5344CB8AC3E}">
        <p14:creationId xmlns:p14="http://schemas.microsoft.com/office/powerpoint/2010/main" val="2347505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6F1EDCD-5BC7-5149-E648-A758797D6A60}"/>
              </a:ext>
            </a:extLst>
          </p:cNvPr>
          <p:cNvSpPr>
            <a:spLocks noGrp="1"/>
          </p:cNvSpPr>
          <p:nvPr>
            <p:ph type="sldNum" sz="quarter" idx="4"/>
          </p:nvPr>
        </p:nvSpPr>
        <p:spPr/>
        <p:txBody>
          <a:bodyPr/>
          <a:lstStyle/>
          <a:p>
            <a:fld id="{93814408-5831-49B7-BF84-9D4EB0FEE077}" type="slidenum">
              <a:rPr lang="en-GB" smtClean="0"/>
              <a:pPr/>
              <a:t>7</a:t>
            </a:fld>
            <a:endParaRPr lang="en-GB"/>
          </a:p>
        </p:txBody>
      </p:sp>
      <p:sp>
        <p:nvSpPr>
          <p:cNvPr id="9" name="Round Diagonal Corner of Rectangle 25">
            <a:hlinkClick r:id="rId2" action="ppaction://hlinksldjump"/>
            <a:extLst>
              <a:ext uri="{FF2B5EF4-FFF2-40B4-BE49-F238E27FC236}">
                <a16:creationId xmlns:a16="http://schemas.microsoft.com/office/drawing/2014/main" id="{BB2E7B40-0775-0E3B-EF62-30BDF1BCFA88}"/>
              </a:ext>
            </a:extLst>
          </p:cNvPr>
          <p:cNvSpPr/>
          <p:nvPr/>
        </p:nvSpPr>
        <p:spPr>
          <a:xfrm>
            <a:off x="4965718" y="47297"/>
            <a:ext cx="7226281" cy="6516064"/>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10" name="Title 1">
            <a:extLst>
              <a:ext uri="{FF2B5EF4-FFF2-40B4-BE49-F238E27FC236}">
                <a16:creationId xmlns:a16="http://schemas.microsoft.com/office/drawing/2014/main" id="{0B330CA2-C07E-3A0D-2783-3D8DD6BB07D2}"/>
              </a:ext>
            </a:extLst>
          </p:cNvPr>
          <p:cNvSpPr txBox="1">
            <a:spLocks/>
          </p:cNvSpPr>
          <p:nvPr/>
        </p:nvSpPr>
        <p:spPr>
          <a:xfrm>
            <a:off x="5456049" y="1802991"/>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chemeClr val="accent2"/>
                </a:solidFill>
                <a:effectLst/>
                <a:uLnTx/>
                <a:uFillTx/>
                <a:latin typeface="Arial"/>
                <a:ea typeface="+mj-ea"/>
                <a:cs typeface="+mj-cs"/>
                <a:hlinkClick r:id="rId3">
                  <a:extLst>
                    <a:ext uri="{A12FA001-AC4F-418D-AE19-62706E023703}">
                      <ahyp:hlinkClr xmlns:ahyp="http://schemas.microsoft.com/office/drawing/2018/hyperlinkcolor" val="tx"/>
                    </a:ext>
                  </a:extLst>
                </a:hlinkClick>
              </a:rPr>
              <a:t>Live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chemeClr val="accent2"/>
                </a:solidFill>
                <a:effectLst/>
                <a:uLnTx/>
                <a:uFillTx/>
                <a:latin typeface="Arial"/>
                <a:ea typeface="+mj-ea"/>
                <a:cs typeface="+mj-cs"/>
                <a:hlinkClick r:id="rId3">
                  <a:extLst>
                    <a:ext uri="{A12FA001-AC4F-418D-AE19-62706E023703}">
                      <ahyp:hlinkClr xmlns:ahyp="http://schemas.microsoft.com/office/drawing/2018/hyperlinkcolor" val="tx"/>
                    </a:ext>
                  </a:extLst>
                </a:hlinkClick>
              </a:rPr>
              <a:t>tutorial</a:t>
            </a:r>
            <a:endParaRPr kumimoji="0" lang="en-GB" sz="7500" b="1" i="0" u="none" strike="noStrike" kern="1200" cap="none" spc="0" normalizeH="0" baseline="0" noProof="0" dirty="0">
              <a:ln>
                <a:noFill/>
              </a:ln>
              <a:solidFill>
                <a:schemeClr val="accent2"/>
              </a:solidFill>
              <a:effectLst/>
              <a:uLnTx/>
              <a:uFillTx/>
              <a:latin typeface="Arial"/>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0" normalizeH="0" baseline="0" noProof="0" dirty="0">
              <a:ln>
                <a:noFill/>
              </a:ln>
              <a:solidFill>
                <a:srgbClr val="AABE3B"/>
              </a:solidFill>
              <a:effectLst/>
              <a:uLnTx/>
              <a:uFillTx/>
              <a:latin typeface="Arial"/>
              <a:ea typeface="+mj-ea"/>
              <a:cs typeface="+mj-cs"/>
            </a:endParaRPr>
          </a:p>
        </p:txBody>
      </p:sp>
      <p:pic>
        <p:nvPicPr>
          <p:cNvPr id="5" name="Picture 4" descr="Diagram&#10;&#10;Description automatically generated">
            <a:extLst>
              <a:ext uri="{FF2B5EF4-FFF2-40B4-BE49-F238E27FC236}">
                <a16:creationId xmlns:a16="http://schemas.microsoft.com/office/drawing/2014/main" id="{EA3DF448-0777-569F-FC2F-0772E1F2076E}"/>
              </a:ext>
            </a:extLst>
          </p:cNvPr>
          <p:cNvPicPr>
            <a:picLocks noChangeAspect="1"/>
          </p:cNvPicPr>
          <p:nvPr/>
        </p:nvPicPr>
        <p:blipFill>
          <a:blip r:embed="rId4"/>
          <a:stretch>
            <a:fillRect/>
          </a:stretch>
        </p:blipFill>
        <p:spPr>
          <a:xfrm>
            <a:off x="0" y="-47625"/>
            <a:ext cx="4823791" cy="6726721"/>
          </a:xfrm>
          <a:prstGeom prst="rect">
            <a:avLst/>
          </a:prstGeom>
        </p:spPr>
      </p:pic>
    </p:spTree>
    <p:extLst>
      <p:ext uri="{BB962C8B-B14F-4D97-AF65-F5344CB8AC3E}">
        <p14:creationId xmlns:p14="http://schemas.microsoft.com/office/powerpoint/2010/main" val="1221556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Graphic 33">
            <a:extLst>
              <a:ext uri="{FF2B5EF4-FFF2-40B4-BE49-F238E27FC236}">
                <a16:creationId xmlns:a16="http://schemas.microsoft.com/office/drawing/2014/main" id="{E84B7FA3-05C4-426F-9BFF-CFA04A422B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53" name="Slide Number Placeholder 4">
            <a:extLst>
              <a:ext uri="{FF2B5EF4-FFF2-40B4-BE49-F238E27FC236}">
                <a16:creationId xmlns:a16="http://schemas.microsoft.com/office/drawing/2014/main" id="{8450B053-B77C-47D0-A6C8-3D2F00E2824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27" name="Group 26">
            <a:extLst>
              <a:ext uri="{FF2B5EF4-FFF2-40B4-BE49-F238E27FC236}">
                <a16:creationId xmlns:a16="http://schemas.microsoft.com/office/drawing/2014/main" id="{E4F1AF85-2847-4F2C-8B61-4291FC22A274}"/>
              </a:ext>
            </a:extLst>
          </p:cNvPr>
          <p:cNvGrpSpPr/>
          <p:nvPr/>
        </p:nvGrpSpPr>
        <p:grpSpPr>
          <a:xfrm>
            <a:off x="3597181" y="2014527"/>
            <a:ext cx="2181158" cy="4046999"/>
            <a:chOff x="738550" y="2202651"/>
            <a:chExt cx="2466975" cy="4046999"/>
          </a:xfrm>
        </p:grpSpPr>
        <p:pic>
          <p:nvPicPr>
            <p:cNvPr id="24" name="Graphic 23">
              <a:extLst>
                <a:ext uri="{FF2B5EF4-FFF2-40B4-BE49-F238E27FC236}">
                  <a16:creationId xmlns:a16="http://schemas.microsoft.com/office/drawing/2014/main" id="{B57059C1-E882-4832-95E8-F8229236DDB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sp>
          <p:nvSpPr>
            <p:cNvPr id="2" name="TextBox 1">
              <a:extLst>
                <a:ext uri="{FF2B5EF4-FFF2-40B4-BE49-F238E27FC236}">
                  <a16:creationId xmlns:a16="http://schemas.microsoft.com/office/drawing/2014/main" id="{D8CCFDD8-D184-4B7E-BB3D-E40CB6E181EB}"/>
                </a:ext>
              </a:extLst>
            </p:cNvPr>
            <p:cNvSpPr txBox="1"/>
            <p:nvPr/>
          </p:nvSpPr>
          <p:spPr>
            <a:xfrm>
              <a:off x="1074734" y="4274229"/>
              <a:ext cx="176344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endParaRPr lang="en-GB" sz="1400" dirty="0">
                <a:solidFill>
                  <a:srgbClr val="1A2746"/>
                </a:solidFill>
                <a:latin typeface="Arial"/>
                <a:cs typeface="Arial"/>
              </a:endParaRPr>
            </a:p>
          </p:txBody>
        </p:sp>
        <p:pic>
          <p:nvPicPr>
            <p:cNvPr id="58" name="Graphic 57">
              <a:extLst>
                <a:ext uri="{FF2B5EF4-FFF2-40B4-BE49-F238E27FC236}">
                  <a16:creationId xmlns:a16="http://schemas.microsoft.com/office/drawing/2014/main" id="{E6293FAD-D1E0-46A0-91CF-32C6C024B772}"/>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59" name="Graphic 58">
              <a:extLst>
                <a:ext uri="{FF2B5EF4-FFF2-40B4-BE49-F238E27FC236}">
                  <a16:creationId xmlns:a16="http://schemas.microsoft.com/office/drawing/2014/main" id="{DFA86E37-5F89-4FE3-844C-684AF8B3830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sp>
        <p:nvSpPr>
          <p:cNvPr id="32" name="Title 12">
            <a:extLst>
              <a:ext uri="{FF2B5EF4-FFF2-40B4-BE49-F238E27FC236}">
                <a16:creationId xmlns:a16="http://schemas.microsoft.com/office/drawing/2014/main" id="{956613D7-9FA2-4015-8BCA-B4F6E6029627}"/>
              </a:ext>
            </a:extLst>
          </p:cNvPr>
          <p:cNvSpPr>
            <a:spLocks noGrp="1"/>
          </p:cNvSpPr>
          <p:nvPr>
            <p:ph type="title"/>
          </p:nvPr>
        </p:nvSpPr>
        <p:spPr>
          <a:xfrm>
            <a:off x="452852" y="294639"/>
            <a:ext cx="10653954" cy="549275"/>
          </a:xfrm>
        </p:spPr>
        <p:txBody>
          <a:bodyPr/>
          <a:lstStyle/>
          <a:p>
            <a:r>
              <a:rPr lang="en-GB" sz="5400" dirty="0"/>
              <a:t>Submission Form</a:t>
            </a:r>
          </a:p>
        </p:txBody>
      </p:sp>
      <p:sp>
        <p:nvSpPr>
          <p:cNvPr id="33" name="Title 12">
            <a:extLst>
              <a:ext uri="{FF2B5EF4-FFF2-40B4-BE49-F238E27FC236}">
                <a16:creationId xmlns:a16="http://schemas.microsoft.com/office/drawing/2014/main" id="{53648573-5FEE-4B4F-BBF0-C9BC3BDA09AD}"/>
              </a:ext>
            </a:extLst>
          </p:cNvPr>
          <p:cNvSpPr txBox="1">
            <a:spLocks/>
          </p:cNvSpPr>
          <p:nvPr/>
        </p:nvSpPr>
        <p:spPr>
          <a:xfrm>
            <a:off x="781979" y="1027279"/>
            <a:ext cx="9524201"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800" dirty="0">
                <a:solidFill>
                  <a:srgbClr val="AABE3B"/>
                </a:solidFill>
                <a:latin typeface="Arial"/>
              </a:rPr>
              <a:t>Sections</a:t>
            </a:r>
            <a:endParaRPr kumimoji="0" lang="en-GB" b="1" i="0" u="none" strike="noStrike" kern="1200" cap="none" spc="0" normalizeH="0" baseline="0" noProof="0" dirty="0">
              <a:ln>
                <a:noFill/>
              </a:ln>
              <a:solidFill>
                <a:srgbClr val="AABE3B"/>
              </a:solidFill>
              <a:effectLst/>
              <a:uLnTx/>
              <a:uFillTx/>
              <a:latin typeface="Arial"/>
              <a:ea typeface="+mj-ea"/>
              <a:cs typeface="+mj-cs"/>
            </a:endParaRPr>
          </a:p>
        </p:txBody>
      </p:sp>
      <p:grpSp>
        <p:nvGrpSpPr>
          <p:cNvPr id="3" name="Group 2">
            <a:extLst>
              <a:ext uri="{FF2B5EF4-FFF2-40B4-BE49-F238E27FC236}">
                <a16:creationId xmlns:a16="http://schemas.microsoft.com/office/drawing/2014/main" id="{F401E4F7-8ADD-0F43-7CFA-33F1BC6D94FA}"/>
              </a:ext>
            </a:extLst>
          </p:cNvPr>
          <p:cNvGrpSpPr/>
          <p:nvPr/>
        </p:nvGrpSpPr>
        <p:grpSpPr>
          <a:xfrm>
            <a:off x="6170585" y="2010221"/>
            <a:ext cx="2181159" cy="4046999"/>
            <a:chOff x="738550" y="2202651"/>
            <a:chExt cx="2466975" cy="4046999"/>
          </a:xfrm>
        </p:grpSpPr>
        <p:pic>
          <p:nvPicPr>
            <p:cNvPr id="4" name="Graphic 3">
              <a:extLst>
                <a:ext uri="{FF2B5EF4-FFF2-40B4-BE49-F238E27FC236}">
                  <a16:creationId xmlns:a16="http://schemas.microsoft.com/office/drawing/2014/main" id="{93B2E440-D01C-7402-1D1B-CEE56F8B23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6" name="Graphic 5">
              <a:extLst>
                <a:ext uri="{FF2B5EF4-FFF2-40B4-BE49-F238E27FC236}">
                  <a16:creationId xmlns:a16="http://schemas.microsoft.com/office/drawing/2014/main" id="{8010E47A-2673-B98A-E20C-C8831761D916}"/>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7" name="Graphic 6">
              <a:extLst>
                <a:ext uri="{FF2B5EF4-FFF2-40B4-BE49-F238E27FC236}">
                  <a16:creationId xmlns:a16="http://schemas.microsoft.com/office/drawing/2014/main" id="{A3E83770-6D5F-1524-4790-54753384413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9" name="Group 8">
            <a:extLst>
              <a:ext uri="{FF2B5EF4-FFF2-40B4-BE49-F238E27FC236}">
                <a16:creationId xmlns:a16="http://schemas.microsoft.com/office/drawing/2014/main" id="{35F1625E-9FA4-7E9D-1F1F-5930BBA50C95}"/>
              </a:ext>
            </a:extLst>
          </p:cNvPr>
          <p:cNvGrpSpPr/>
          <p:nvPr/>
        </p:nvGrpSpPr>
        <p:grpSpPr>
          <a:xfrm>
            <a:off x="8733533" y="1972377"/>
            <a:ext cx="2181159" cy="4046999"/>
            <a:chOff x="738550" y="2202651"/>
            <a:chExt cx="2466975" cy="4046999"/>
          </a:xfrm>
        </p:grpSpPr>
        <p:pic>
          <p:nvPicPr>
            <p:cNvPr id="10" name="Graphic 9">
              <a:extLst>
                <a:ext uri="{FF2B5EF4-FFF2-40B4-BE49-F238E27FC236}">
                  <a16:creationId xmlns:a16="http://schemas.microsoft.com/office/drawing/2014/main" id="{3531C864-8817-494B-37F2-FBE604DBC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12" name="Graphic 11">
              <a:extLst>
                <a:ext uri="{FF2B5EF4-FFF2-40B4-BE49-F238E27FC236}">
                  <a16:creationId xmlns:a16="http://schemas.microsoft.com/office/drawing/2014/main" id="{D25DD01A-EA0E-CC4A-1035-2ABD7BFA40BE}"/>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13" name="Graphic 12">
              <a:extLst>
                <a:ext uri="{FF2B5EF4-FFF2-40B4-BE49-F238E27FC236}">
                  <a16:creationId xmlns:a16="http://schemas.microsoft.com/office/drawing/2014/main" id="{E3BC6007-A87E-220B-A049-D0BB9E25C11B}"/>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38" name="Group 37">
            <a:extLst>
              <a:ext uri="{FF2B5EF4-FFF2-40B4-BE49-F238E27FC236}">
                <a16:creationId xmlns:a16="http://schemas.microsoft.com/office/drawing/2014/main" id="{A283E407-12FA-EE11-5816-65C3A74EA516}"/>
              </a:ext>
            </a:extLst>
          </p:cNvPr>
          <p:cNvGrpSpPr/>
          <p:nvPr/>
        </p:nvGrpSpPr>
        <p:grpSpPr>
          <a:xfrm>
            <a:off x="855065" y="2010221"/>
            <a:ext cx="2181159" cy="4046999"/>
            <a:chOff x="738550" y="2202651"/>
            <a:chExt cx="2466975" cy="4046999"/>
          </a:xfrm>
        </p:grpSpPr>
        <p:pic>
          <p:nvPicPr>
            <p:cNvPr id="40" name="Graphic 39">
              <a:extLst>
                <a:ext uri="{FF2B5EF4-FFF2-40B4-BE49-F238E27FC236}">
                  <a16:creationId xmlns:a16="http://schemas.microsoft.com/office/drawing/2014/main" id="{6F490402-71A5-73E7-465D-DD39C5EB3A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41" name="Graphic 40">
              <a:extLst>
                <a:ext uri="{FF2B5EF4-FFF2-40B4-BE49-F238E27FC236}">
                  <a16:creationId xmlns:a16="http://schemas.microsoft.com/office/drawing/2014/main" id="{10D427D8-C3FB-4EA3-9365-12D4CCE3C19E}"/>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42" name="Graphic 41">
              <a:extLst>
                <a:ext uri="{FF2B5EF4-FFF2-40B4-BE49-F238E27FC236}">
                  <a16:creationId xmlns:a16="http://schemas.microsoft.com/office/drawing/2014/main" id="{3F88A61B-6E71-01FD-E54A-91267A4FC5AE}"/>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sp>
        <p:nvSpPr>
          <p:cNvPr id="46" name="TextBox 45">
            <a:extLst>
              <a:ext uri="{FF2B5EF4-FFF2-40B4-BE49-F238E27FC236}">
                <a16:creationId xmlns:a16="http://schemas.microsoft.com/office/drawing/2014/main" id="{43AF15B8-EFD3-2F27-7E94-F900EBA7BB2F}"/>
              </a:ext>
            </a:extLst>
          </p:cNvPr>
          <p:cNvSpPr txBox="1"/>
          <p:nvPr/>
        </p:nvSpPr>
        <p:spPr>
          <a:xfrm>
            <a:off x="1037109" y="4098524"/>
            <a:ext cx="1918900"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defTabSz="914400">
              <a:lnSpc>
                <a:spcPct val="100000"/>
              </a:lnSpc>
              <a:spcBef>
                <a:spcPts val="0"/>
              </a:spcBef>
              <a:spcAft>
                <a:spcPts val="0"/>
              </a:spcAft>
              <a:tabLst/>
              <a:defRPr/>
            </a:pPr>
            <a:r>
              <a:rPr lang="en-GB" sz="1400" b="1" dirty="0">
                <a:solidFill>
                  <a:srgbClr val="1A2746"/>
                </a:solidFill>
                <a:latin typeface="Arial"/>
                <a:cs typeface="Arial"/>
              </a:rPr>
              <a:t>Provide fields:-</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Entry Name</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URN</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Title</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Catalyst URL</a:t>
            </a:r>
          </a:p>
          <a:p>
            <a:pPr lvl="0" defTabSz="914400">
              <a:lnSpc>
                <a:spcPct val="100000"/>
              </a:lnSpc>
              <a:spcBef>
                <a:spcPts val="0"/>
              </a:spcBef>
              <a:spcAft>
                <a:spcPts val="0"/>
              </a:spcAft>
              <a:tabLst/>
              <a:defRPr/>
            </a:pPr>
            <a:endParaRPr lang="en-GB" sz="1400" dirty="0">
              <a:solidFill>
                <a:srgbClr val="1A2746"/>
              </a:solidFill>
              <a:latin typeface="Arial"/>
              <a:cs typeface="Arial"/>
            </a:endParaRPr>
          </a:p>
          <a:p>
            <a:pPr lvl="0" defTabSz="914400">
              <a:lnSpc>
                <a:spcPct val="100000"/>
              </a:lnSpc>
              <a:spcBef>
                <a:spcPts val="0"/>
              </a:spcBef>
              <a:spcAft>
                <a:spcPts val="0"/>
              </a:spcAft>
              <a:tabLst/>
              <a:defRPr/>
            </a:pPr>
            <a:r>
              <a:rPr lang="en-GB" sz="1400" dirty="0">
                <a:solidFill>
                  <a:srgbClr val="1A2746"/>
                </a:solidFill>
                <a:latin typeface="Arial"/>
                <a:cs typeface="Arial"/>
              </a:rPr>
              <a:t>Click SAVE+NEXT to save the form. </a:t>
            </a:r>
          </a:p>
        </p:txBody>
      </p:sp>
      <p:sp>
        <p:nvSpPr>
          <p:cNvPr id="48" name="TextBox 47">
            <a:extLst>
              <a:ext uri="{FF2B5EF4-FFF2-40B4-BE49-F238E27FC236}">
                <a16:creationId xmlns:a16="http://schemas.microsoft.com/office/drawing/2014/main" id="{1DEDF7E8-93FF-DCD6-4E08-E2956E1C6A1D}"/>
              </a:ext>
            </a:extLst>
          </p:cNvPr>
          <p:cNvSpPr txBox="1"/>
          <p:nvPr/>
        </p:nvSpPr>
        <p:spPr>
          <a:xfrm>
            <a:off x="683455" y="3730692"/>
            <a:ext cx="235276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Get Started</a:t>
            </a:r>
          </a:p>
        </p:txBody>
      </p:sp>
      <p:pic>
        <p:nvPicPr>
          <p:cNvPr id="51" name="Graphic 50" descr="Document with solid fill">
            <a:extLst>
              <a:ext uri="{FF2B5EF4-FFF2-40B4-BE49-F238E27FC236}">
                <a16:creationId xmlns:a16="http://schemas.microsoft.com/office/drawing/2014/main" id="{CFF0F953-4947-5F79-7F9C-8CFBA785F2D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462497" y="2344517"/>
            <a:ext cx="914400" cy="914400"/>
          </a:xfrm>
          <a:prstGeom prst="rect">
            <a:avLst/>
          </a:prstGeom>
        </p:spPr>
      </p:pic>
      <p:pic>
        <p:nvPicPr>
          <p:cNvPr id="56" name="Graphic 55" descr="Checkmark with solid fill">
            <a:extLst>
              <a:ext uri="{FF2B5EF4-FFF2-40B4-BE49-F238E27FC236}">
                <a16:creationId xmlns:a16="http://schemas.microsoft.com/office/drawing/2014/main" id="{344EF806-BB94-52C5-0EEE-7D137C27931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230560" y="2328583"/>
            <a:ext cx="914400" cy="914400"/>
          </a:xfrm>
          <a:prstGeom prst="rect">
            <a:avLst/>
          </a:prstGeom>
        </p:spPr>
      </p:pic>
      <p:pic>
        <p:nvPicPr>
          <p:cNvPr id="60" name="Graphic 59">
            <a:extLst>
              <a:ext uri="{FF2B5EF4-FFF2-40B4-BE49-F238E27FC236}">
                <a16:creationId xmlns:a16="http://schemas.microsoft.com/office/drawing/2014/main" id="{C8ECB9C5-BACE-0FF9-76A0-BC0DCA1C9B6B}"/>
              </a:ext>
            </a:extLst>
          </p:cNvPr>
          <p:cNvPicPr>
            <a:picLocks noChangeAspect="1"/>
          </p:cNvPicPr>
          <p:nvPr/>
        </p:nvPicPr>
        <p:blipFill>
          <a:blip r:embed="rId14">
            <a:extLst>
              <a:ext uri="{96DAC541-7B7A-43D3-8B79-37D633B846F1}">
                <asvg:svgBlip xmlns:asvg="http://schemas.microsoft.com/office/drawing/2016/SVG/main" r:embed="rId15"/>
              </a:ext>
            </a:extLst>
          </a:blip>
          <a:srcRect/>
          <a:stretch/>
        </p:blipFill>
        <p:spPr>
          <a:xfrm>
            <a:off x="6795892" y="2307823"/>
            <a:ext cx="930543" cy="930543"/>
          </a:xfrm>
          <a:prstGeom prst="rect">
            <a:avLst/>
          </a:prstGeom>
        </p:spPr>
      </p:pic>
      <p:pic>
        <p:nvPicPr>
          <p:cNvPr id="62" name="Graphic 61" descr="Upward trend with solid fill">
            <a:extLst>
              <a:ext uri="{FF2B5EF4-FFF2-40B4-BE49-F238E27FC236}">
                <a16:creationId xmlns:a16="http://schemas.microsoft.com/office/drawing/2014/main" id="{43B1E823-D3DB-A039-80B4-245227CBF4C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391780" y="2286433"/>
            <a:ext cx="914400" cy="914400"/>
          </a:xfrm>
          <a:prstGeom prst="rect">
            <a:avLst/>
          </a:prstGeom>
        </p:spPr>
      </p:pic>
      <p:sp>
        <p:nvSpPr>
          <p:cNvPr id="63" name="TextBox 62">
            <a:extLst>
              <a:ext uri="{FF2B5EF4-FFF2-40B4-BE49-F238E27FC236}">
                <a16:creationId xmlns:a16="http://schemas.microsoft.com/office/drawing/2014/main" id="{2BD1B48B-76FA-C114-8FBD-5BF36F635FB7}"/>
              </a:ext>
            </a:extLst>
          </p:cNvPr>
          <p:cNvSpPr txBox="1"/>
          <p:nvPr/>
        </p:nvSpPr>
        <p:spPr>
          <a:xfrm>
            <a:off x="3541646" y="3746247"/>
            <a:ext cx="234792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Select Awards</a:t>
            </a:r>
          </a:p>
        </p:txBody>
      </p:sp>
      <p:sp>
        <p:nvSpPr>
          <p:cNvPr id="64" name="TextBox 63">
            <a:extLst>
              <a:ext uri="{FF2B5EF4-FFF2-40B4-BE49-F238E27FC236}">
                <a16:creationId xmlns:a16="http://schemas.microsoft.com/office/drawing/2014/main" id="{24F31A3B-D561-3F69-6C0E-7534D3693477}"/>
              </a:ext>
            </a:extLst>
          </p:cNvPr>
          <p:cNvSpPr txBox="1"/>
          <p:nvPr/>
        </p:nvSpPr>
        <p:spPr>
          <a:xfrm>
            <a:off x="6170585" y="3899969"/>
            <a:ext cx="2189089" cy="21852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1200"/>
              </a:spcAft>
            </a:pPr>
            <a:r>
              <a:rPr lang="en-GB" sz="1400" dirty="0">
                <a:solidFill>
                  <a:srgbClr val="1A2746"/>
                </a:solidFill>
                <a:latin typeface="Arial"/>
                <a:cs typeface="Arial"/>
              </a:rPr>
              <a:t>Section common for ALL Award Categories. </a:t>
            </a:r>
          </a:p>
          <a:p>
            <a:pPr lvl="0" defTabSz="914400">
              <a:lnSpc>
                <a:spcPct val="100000"/>
              </a:lnSpc>
              <a:spcBef>
                <a:spcPts val="0"/>
              </a:spcBef>
              <a:spcAft>
                <a:spcPts val="0"/>
              </a:spcAft>
              <a:tabLst/>
              <a:defRPr/>
            </a:pPr>
            <a:r>
              <a:rPr lang="en-GB" sz="1400" b="1" dirty="0">
                <a:solidFill>
                  <a:srgbClr val="1A2746"/>
                </a:solidFill>
                <a:latin typeface="Arial"/>
                <a:cs typeface="Arial"/>
              </a:rPr>
              <a:t>Provide fields:-</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Storyline &amp; solution</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Team Collaborations</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Usage of TM Forum Assets</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Proof of concept</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Catalyst Value</a:t>
            </a:r>
          </a:p>
        </p:txBody>
      </p:sp>
      <p:sp>
        <p:nvSpPr>
          <p:cNvPr id="65" name="TextBox 64">
            <a:extLst>
              <a:ext uri="{FF2B5EF4-FFF2-40B4-BE49-F238E27FC236}">
                <a16:creationId xmlns:a16="http://schemas.microsoft.com/office/drawing/2014/main" id="{79E97E7E-15D2-899C-585C-91941E3D2409}"/>
              </a:ext>
            </a:extLst>
          </p:cNvPr>
          <p:cNvSpPr txBox="1"/>
          <p:nvPr/>
        </p:nvSpPr>
        <p:spPr>
          <a:xfrm>
            <a:off x="6091821" y="3603704"/>
            <a:ext cx="225992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General Criteria</a:t>
            </a:r>
          </a:p>
        </p:txBody>
      </p:sp>
      <p:sp>
        <p:nvSpPr>
          <p:cNvPr id="66" name="TextBox 65">
            <a:extLst>
              <a:ext uri="{FF2B5EF4-FFF2-40B4-BE49-F238E27FC236}">
                <a16:creationId xmlns:a16="http://schemas.microsoft.com/office/drawing/2014/main" id="{093C984B-2999-A6C3-77DF-A75FAAE1CFFB}"/>
              </a:ext>
            </a:extLst>
          </p:cNvPr>
          <p:cNvSpPr txBox="1"/>
          <p:nvPr/>
        </p:nvSpPr>
        <p:spPr>
          <a:xfrm>
            <a:off x="8561923" y="3603704"/>
            <a:ext cx="235276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Business Impact</a:t>
            </a:r>
          </a:p>
        </p:txBody>
      </p:sp>
      <p:sp>
        <p:nvSpPr>
          <p:cNvPr id="67" name="TextBox 66">
            <a:extLst>
              <a:ext uri="{FF2B5EF4-FFF2-40B4-BE49-F238E27FC236}">
                <a16:creationId xmlns:a16="http://schemas.microsoft.com/office/drawing/2014/main" id="{06A3529F-77CA-7FF4-D5BC-06A60A04EEF0}"/>
              </a:ext>
            </a:extLst>
          </p:cNvPr>
          <p:cNvSpPr txBox="1"/>
          <p:nvPr/>
        </p:nvSpPr>
        <p:spPr>
          <a:xfrm>
            <a:off x="8715793" y="3899969"/>
            <a:ext cx="2189089"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1200"/>
              </a:spcAft>
            </a:pPr>
            <a:r>
              <a:rPr lang="en-GB" sz="1400" dirty="0">
                <a:solidFill>
                  <a:srgbClr val="1A2746"/>
                </a:solidFill>
                <a:latin typeface="Arial"/>
                <a:cs typeface="Arial"/>
              </a:rPr>
              <a:t>Section used for judging Outstanding Catalyst- Business Impact award category.  </a:t>
            </a:r>
          </a:p>
          <a:p>
            <a:pPr lvl="0" defTabSz="914400">
              <a:lnSpc>
                <a:spcPct val="100000"/>
              </a:lnSpc>
              <a:spcBef>
                <a:spcPts val="0"/>
              </a:spcBef>
              <a:spcAft>
                <a:spcPts val="0"/>
              </a:spcAft>
              <a:tabLst/>
              <a:defRPr/>
            </a:pPr>
            <a:r>
              <a:rPr lang="en-GB" sz="1400" b="1" dirty="0">
                <a:solidFill>
                  <a:srgbClr val="1A2746"/>
                </a:solidFill>
                <a:latin typeface="Arial"/>
                <a:cs typeface="Arial"/>
              </a:rPr>
              <a:t>Provide fields:-</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Business Impact</a:t>
            </a:r>
          </a:p>
          <a:p>
            <a:pPr marL="285750" lvl="0" indent="-285750" defTabSz="914400">
              <a:lnSpc>
                <a:spcPct val="100000"/>
              </a:lnSpc>
              <a:spcBef>
                <a:spcPts val="0"/>
              </a:spcBef>
              <a:spcAft>
                <a:spcPts val="0"/>
              </a:spcAft>
              <a:buFont typeface="Arial" panose="020B0604020202020204" pitchFamily="34" charset="0"/>
              <a:buChar char="•"/>
              <a:tabLst/>
              <a:defRPr/>
            </a:pPr>
            <a:r>
              <a:rPr lang="en-GB" sz="1400" dirty="0">
                <a:solidFill>
                  <a:srgbClr val="1A2746"/>
                </a:solidFill>
                <a:latin typeface="Arial"/>
                <a:cs typeface="Arial"/>
              </a:rPr>
              <a:t>Commercial Viability</a:t>
            </a:r>
            <a:endParaRPr lang="en-US" sz="1400" dirty="0">
              <a:solidFill>
                <a:srgbClr val="1A2746"/>
              </a:solidFill>
              <a:latin typeface="Arial"/>
              <a:cs typeface="Arial"/>
            </a:endParaRPr>
          </a:p>
        </p:txBody>
      </p:sp>
      <p:sp>
        <p:nvSpPr>
          <p:cNvPr id="68" name="TextBox 67">
            <a:extLst>
              <a:ext uri="{FF2B5EF4-FFF2-40B4-BE49-F238E27FC236}">
                <a16:creationId xmlns:a16="http://schemas.microsoft.com/office/drawing/2014/main" id="{C86238B9-8707-F7B7-5419-BE8FB6B46A0C}"/>
              </a:ext>
            </a:extLst>
          </p:cNvPr>
          <p:cNvSpPr txBox="1"/>
          <p:nvPr/>
        </p:nvSpPr>
        <p:spPr>
          <a:xfrm>
            <a:off x="3714535" y="4217274"/>
            <a:ext cx="1918900"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tabLst/>
              <a:defRPr/>
            </a:pPr>
            <a:r>
              <a:rPr lang="en-GB" sz="1400" dirty="0">
                <a:solidFill>
                  <a:srgbClr val="1A2746"/>
                </a:solidFill>
                <a:latin typeface="Arial"/>
                <a:cs typeface="Arial"/>
              </a:rPr>
              <a:t>Select all Award Categories to activate the respective tab. </a:t>
            </a:r>
          </a:p>
          <a:p>
            <a:pPr lvl="0" defTabSz="914400">
              <a:lnSpc>
                <a:spcPct val="100000"/>
              </a:lnSpc>
              <a:spcBef>
                <a:spcPts val="0"/>
              </a:spcBef>
              <a:spcAft>
                <a:spcPts val="0"/>
              </a:spcAft>
              <a:tabLst/>
              <a:defRPr/>
            </a:pPr>
            <a:endParaRPr lang="en-GB" sz="1400" dirty="0">
              <a:solidFill>
                <a:srgbClr val="1A2746"/>
              </a:solidFill>
              <a:latin typeface="Arial"/>
              <a:cs typeface="Arial"/>
            </a:endParaRPr>
          </a:p>
        </p:txBody>
      </p:sp>
    </p:spTree>
    <p:extLst>
      <p:ext uri="{BB962C8B-B14F-4D97-AF65-F5344CB8AC3E}">
        <p14:creationId xmlns:p14="http://schemas.microsoft.com/office/powerpoint/2010/main" val="208573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Graphic 33">
            <a:extLst>
              <a:ext uri="{FF2B5EF4-FFF2-40B4-BE49-F238E27FC236}">
                <a16:creationId xmlns:a16="http://schemas.microsoft.com/office/drawing/2014/main" id="{E84B7FA3-05C4-426F-9BFF-CFA04A422B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5400000" flipV="1">
            <a:off x="288895" y="256214"/>
            <a:ext cx="1454556" cy="1454556"/>
          </a:xfrm>
          <a:prstGeom prst="rect">
            <a:avLst/>
          </a:prstGeom>
        </p:spPr>
      </p:pic>
      <p:sp>
        <p:nvSpPr>
          <p:cNvPr id="53" name="Slide Number Placeholder 4">
            <a:extLst>
              <a:ext uri="{FF2B5EF4-FFF2-40B4-BE49-F238E27FC236}">
                <a16:creationId xmlns:a16="http://schemas.microsoft.com/office/drawing/2014/main" id="{8450B053-B77C-47D0-A6C8-3D2F00E2824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pSp>
        <p:nvGrpSpPr>
          <p:cNvPr id="27" name="Group 26">
            <a:extLst>
              <a:ext uri="{FF2B5EF4-FFF2-40B4-BE49-F238E27FC236}">
                <a16:creationId xmlns:a16="http://schemas.microsoft.com/office/drawing/2014/main" id="{E4F1AF85-2847-4F2C-8B61-4291FC22A274}"/>
              </a:ext>
            </a:extLst>
          </p:cNvPr>
          <p:cNvGrpSpPr/>
          <p:nvPr/>
        </p:nvGrpSpPr>
        <p:grpSpPr>
          <a:xfrm>
            <a:off x="3597181" y="2014527"/>
            <a:ext cx="2181158" cy="4046999"/>
            <a:chOff x="738550" y="2202651"/>
            <a:chExt cx="2466975" cy="4046999"/>
          </a:xfrm>
        </p:grpSpPr>
        <p:pic>
          <p:nvPicPr>
            <p:cNvPr id="24" name="Graphic 23">
              <a:extLst>
                <a:ext uri="{FF2B5EF4-FFF2-40B4-BE49-F238E27FC236}">
                  <a16:creationId xmlns:a16="http://schemas.microsoft.com/office/drawing/2014/main" id="{B57059C1-E882-4832-95E8-F8229236DDB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sp>
          <p:nvSpPr>
            <p:cNvPr id="2" name="TextBox 1">
              <a:extLst>
                <a:ext uri="{FF2B5EF4-FFF2-40B4-BE49-F238E27FC236}">
                  <a16:creationId xmlns:a16="http://schemas.microsoft.com/office/drawing/2014/main" id="{D8CCFDD8-D184-4B7E-BB3D-E40CB6E181EB}"/>
                </a:ext>
              </a:extLst>
            </p:cNvPr>
            <p:cNvSpPr txBox="1"/>
            <p:nvPr/>
          </p:nvSpPr>
          <p:spPr>
            <a:xfrm>
              <a:off x="1074734" y="4274229"/>
              <a:ext cx="176344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0" algn="ctr" defTabSz="914400">
                <a:lnSpc>
                  <a:spcPct val="100000"/>
                </a:lnSpc>
                <a:spcBef>
                  <a:spcPts val="0"/>
                </a:spcBef>
                <a:spcAft>
                  <a:spcPts val="0"/>
                </a:spcAft>
                <a:buNone/>
                <a:tabLst/>
                <a:defRPr/>
              </a:pPr>
              <a:endParaRPr lang="en-GB" sz="1400" dirty="0">
                <a:solidFill>
                  <a:srgbClr val="1A2746"/>
                </a:solidFill>
                <a:latin typeface="Arial"/>
                <a:cs typeface="Arial"/>
              </a:endParaRPr>
            </a:p>
          </p:txBody>
        </p:sp>
        <p:pic>
          <p:nvPicPr>
            <p:cNvPr id="58" name="Graphic 57">
              <a:extLst>
                <a:ext uri="{FF2B5EF4-FFF2-40B4-BE49-F238E27FC236}">
                  <a16:creationId xmlns:a16="http://schemas.microsoft.com/office/drawing/2014/main" id="{E6293FAD-D1E0-46A0-91CF-32C6C024B772}"/>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59" name="Graphic 58">
              <a:extLst>
                <a:ext uri="{FF2B5EF4-FFF2-40B4-BE49-F238E27FC236}">
                  <a16:creationId xmlns:a16="http://schemas.microsoft.com/office/drawing/2014/main" id="{DFA86E37-5F89-4FE3-844C-684AF8B38308}"/>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sp>
        <p:nvSpPr>
          <p:cNvPr id="32" name="Title 12">
            <a:extLst>
              <a:ext uri="{FF2B5EF4-FFF2-40B4-BE49-F238E27FC236}">
                <a16:creationId xmlns:a16="http://schemas.microsoft.com/office/drawing/2014/main" id="{956613D7-9FA2-4015-8BCA-B4F6E6029627}"/>
              </a:ext>
            </a:extLst>
          </p:cNvPr>
          <p:cNvSpPr>
            <a:spLocks noGrp="1"/>
          </p:cNvSpPr>
          <p:nvPr>
            <p:ph type="title"/>
          </p:nvPr>
        </p:nvSpPr>
        <p:spPr>
          <a:xfrm>
            <a:off x="452852" y="294639"/>
            <a:ext cx="10653954" cy="549275"/>
          </a:xfrm>
        </p:spPr>
        <p:txBody>
          <a:bodyPr/>
          <a:lstStyle/>
          <a:p>
            <a:r>
              <a:rPr lang="en-GB" sz="5400" dirty="0"/>
              <a:t>Submission Form</a:t>
            </a:r>
          </a:p>
        </p:txBody>
      </p:sp>
      <p:sp>
        <p:nvSpPr>
          <p:cNvPr id="33" name="Title 12">
            <a:extLst>
              <a:ext uri="{FF2B5EF4-FFF2-40B4-BE49-F238E27FC236}">
                <a16:creationId xmlns:a16="http://schemas.microsoft.com/office/drawing/2014/main" id="{53648573-5FEE-4B4F-BBF0-C9BC3BDA09AD}"/>
              </a:ext>
            </a:extLst>
          </p:cNvPr>
          <p:cNvSpPr txBox="1">
            <a:spLocks/>
          </p:cNvSpPr>
          <p:nvPr/>
        </p:nvSpPr>
        <p:spPr>
          <a:xfrm>
            <a:off x="781979" y="1027279"/>
            <a:ext cx="9524201"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800" dirty="0">
                <a:solidFill>
                  <a:srgbClr val="AABE3B"/>
                </a:solidFill>
                <a:latin typeface="Arial"/>
              </a:rPr>
              <a:t>Sections</a:t>
            </a:r>
            <a:endParaRPr kumimoji="0" lang="en-GB" b="1" i="0" u="none" strike="noStrike" kern="1200" cap="none" spc="0" normalizeH="0" baseline="0" noProof="0" dirty="0">
              <a:ln>
                <a:noFill/>
              </a:ln>
              <a:solidFill>
                <a:srgbClr val="AABE3B"/>
              </a:solidFill>
              <a:effectLst/>
              <a:uLnTx/>
              <a:uFillTx/>
              <a:latin typeface="Arial"/>
              <a:ea typeface="+mj-ea"/>
              <a:cs typeface="+mj-cs"/>
            </a:endParaRPr>
          </a:p>
        </p:txBody>
      </p:sp>
      <p:grpSp>
        <p:nvGrpSpPr>
          <p:cNvPr id="3" name="Group 2">
            <a:extLst>
              <a:ext uri="{FF2B5EF4-FFF2-40B4-BE49-F238E27FC236}">
                <a16:creationId xmlns:a16="http://schemas.microsoft.com/office/drawing/2014/main" id="{F401E4F7-8ADD-0F43-7CFA-33F1BC6D94FA}"/>
              </a:ext>
            </a:extLst>
          </p:cNvPr>
          <p:cNvGrpSpPr/>
          <p:nvPr/>
        </p:nvGrpSpPr>
        <p:grpSpPr>
          <a:xfrm>
            <a:off x="6170585" y="2010221"/>
            <a:ext cx="2181159" cy="4046999"/>
            <a:chOff x="738550" y="2202651"/>
            <a:chExt cx="2466975" cy="4046999"/>
          </a:xfrm>
        </p:grpSpPr>
        <p:pic>
          <p:nvPicPr>
            <p:cNvPr id="4" name="Graphic 3">
              <a:extLst>
                <a:ext uri="{FF2B5EF4-FFF2-40B4-BE49-F238E27FC236}">
                  <a16:creationId xmlns:a16="http://schemas.microsoft.com/office/drawing/2014/main" id="{93B2E440-D01C-7402-1D1B-CEE56F8B239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6" name="Graphic 5">
              <a:extLst>
                <a:ext uri="{FF2B5EF4-FFF2-40B4-BE49-F238E27FC236}">
                  <a16:creationId xmlns:a16="http://schemas.microsoft.com/office/drawing/2014/main" id="{8010E47A-2673-B98A-E20C-C8831761D916}"/>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7" name="Graphic 6">
              <a:extLst>
                <a:ext uri="{FF2B5EF4-FFF2-40B4-BE49-F238E27FC236}">
                  <a16:creationId xmlns:a16="http://schemas.microsoft.com/office/drawing/2014/main" id="{A3E83770-6D5F-1524-4790-547533844134}"/>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grpSp>
        <p:nvGrpSpPr>
          <p:cNvPr id="9" name="Group 8">
            <a:extLst>
              <a:ext uri="{FF2B5EF4-FFF2-40B4-BE49-F238E27FC236}">
                <a16:creationId xmlns:a16="http://schemas.microsoft.com/office/drawing/2014/main" id="{35F1625E-9FA4-7E9D-1F1F-5930BBA50C95}"/>
              </a:ext>
            </a:extLst>
          </p:cNvPr>
          <p:cNvGrpSpPr/>
          <p:nvPr/>
        </p:nvGrpSpPr>
        <p:grpSpPr>
          <a:xfrm>
            <a:off x="8733533" y="1972377"/>
            <a:ext cx="2181159" cy="4046999"/>
            <a:chOff x="738550" y="2202651"/>
            <a:chExt cx="2466975" cy="4046999"/>
          </a:xfrm>
        </p:grpSpPr>
        <p:pic>
          <p:nvPicPr>
            <p:cNvPr id="10" name="Graphic 9">
              <a:extLst>
                <a:ext uri="{FF2B5EF4-FFF2-40B4-BE49-F238E27FC236}">
                  <a16:creationId xmlns:a16="http://schemas.microsoft.com/office/drawing/2014/main" id="{3531C864-8817-494B-37F2-FBE604DBC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12" name="Graphic 11">
              <a:extLst>
                <a:ext uri="{FF2B5EF4-FFF2-40B4-BE49-F238E27FC236}">
                  <a16:creationId xmlns:a16="http://schemas.microsoft.com/office/drawing/2014/main" id="{D25DD01A-EA0E-CC4A-1035-2ABD7BFA40BE}"/>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13" name="Graphic 12">
              <a:extLst>
                <a:ext uri="{FF2B5EF4-FFF2-40B4-BE49-F238E27FC236}">
                  <a16:creationId xmlns:a16="http://schemas.microsoft.com/office/drawing/2014/main" id="{E3BC6007-A87E-220B-A049-D0BB9E25C11B}"/>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pic>
        <p:nvPicPr>
          <p:cNvPr id="39" name="Graphic 38">
            <a:extLst>
              <a:ext uri="{FF2B5EF4-FFF2-40B4-BE49-F238E27FC236}">
                <a16:creationId xmlns:a16="http://schemas.microsoft.com/office/drawing/2014/main" id="{4D477D20-4CAF-7A36-7660-B7987CF6AC03}"/>
              </a:ext>
            </a:extLst>
          </p:cNvPr>
          <p:cNvPicPr>
            <a:picLocks noChangeAspect="1"/>
          </p:cNvPicPr>
          <p:nvPr/>
        </p:nvPicPr>
        <p:blipFill>
          <a:blip r:embed="rId10">
            <a:extLst>
              <a:ext uri="{96DAC541-7B7A-43D3-8B79-37D633B846F1}">
                <asvg:svgBlip xmlns:asvg="http://schemas.microsoft.com/office/drawing/2016/SVG/main" r:embed="rId11"/>
              </a:ext>
            </a:extLst>
          </a:blip>
          <a:srcRect/>
          <a:stretch/>
        </p:blipFill>
        <p:spPr>
          <a:xfrm>
            <a:off x="4222488" y="2353825"/>
            <a:ext cx="930543" cy="930543"/>
          </a:xfrm>
          <a:prstGeom prst="rect">
            <a:avLst/>
          </a:prstGeom>
        </p:spPr>
      </p:pic>
      <p:sp>
        <p:nvSpPr>
          <p:cNvPr id="49" name="TextBox 48">
            <a:extLst>
              <a:ext uri="{FF2B5EF4-FFF2-40B4-BE49-F238E27FC236}">
                <a16:creationId xmlns:a16="http://schemas.microsoft.com/office/drawing/2014/main" id="{7B5372A6-E8E0-E7BE-759E-91885BB4B258}"/>
              </a:ext>
            </a:extLst>
          </p:cNvPr>
          <p:cNvSpPr txBox="1"/>
          <p:nvPr/>
        </p:nvSpPr>
        <p:spPr>
          <a:xfrm>
            <a:off x="3478585" y="3611829"/>
            <a:ext cx="2352769"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a:lnSpc>
                <a:spcPct val="100000"/>
              </a:lnSpc>
              <a:spcBef>
                <a:spcPts val="0"/>
              </a:spcBef>
              <a:spcAft>
                <a:spcPts val="0"/>
              </a:spcAft>
              <a:buClrTx/>
              <a:buSzTx/>
              <a:buFontTx/>
              <a:buNone/>
              <a:tabLst/>
              <a:defRPr/>
            </a:pPr>
            <a:r>
              <a:rPr lang="en-GB" sz="1600" b="1" i="0" u="none" strike="noStrike" kern="1200" cap="none" spc="0" normalizeH="0" baseline="0" noProof="0" dirty="0">
                <a:ln>
                  <a:noFill/>
                </a:ln>
                <a:solidFill>
                  <a:srgbClr val="1A2746"/>
                </a:solidFill>
                <a:effectLst/>
                <a:uLnTx/>
                <a:uFillTx/>
                <a:latin typeface="Arial"/>
                <a:cs typeface="Arial"/>
              </a:rPr>
              <a:t>Showcase</a:t>
            </a:r>
          </a:p>
        </p:txBody>
      </p:sp>
      <p:sp>
        <p:nvSpPr>
          <p:cNvPr id="50" name="TextBox 49">
            <a:extLst>
              <a:ext uri="{FF2B5EF4-FFF2-40B4-BE49-F238E27FC236}">
                <a16:creationId xmlns:a16="http://schemas.microsoft.com/office/drawing/2014/main" id="{BCB03618-A6A7-40D0-1E01-62764E68478D}"/>
              </a:ext>
            </a:extLst>
          </p:cNvPr>
          <p:cNvSpPr txBox="1"/>
          <p:nvPr/>
        </p:nvSpPr>
        <p:spPr>
          <a:xfrm>
            <a:off x="6096000" y="3699215"/>
            <a:ext cx="234792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Best Innovation &amp; Future </a:t>
            </a:r>
            <a:r>
              <a:rPr lang="en-GB" sz="1600" b="1" dirty="0" err="1">
                <a:solidFill>
                  <a:srgbClr val="1A2746"/>
                </a:solidFill>
                <a:latin typeface="Arial"/>
                <a:cs typeface="Arial"/>
              </a:rPr>
              <a:t>Techco</a:t>
            </a:r>
            <a:endParaRPr lang="en-GB" sz="1600" b="1" dirty="0">
              <a:solidFill>
                <a:srgbClr val="1A2746"/>
              </a:solidFill>
              <a:latin typeface="Arial"/>
              <a:cs typeface="Arial"/>
            </a:endParaRPr>
          </a:p>
        </p:txBody>
      </p:sp>
      <p:sp>
        <p:nvSpPr>
          <p:cNvPr id="55" name="TextBox 54">
            <a:extLst>
              <a:ext uri="{FF2B5EF4-FFF2-40B4-BE49-F238E27FC236}">
                <a16:creationId xmlns:a16="http://schemas.microsoft.com/office/drawing/2014/main" id="{F8FCC035-F45D-E837-86FB-6ED91CE78D12}"/>
              </a:ext>
            </a:extLst>
          </p:cNvPr>
          <p:cNvSpPr txBox="1"/>
          <p:nvPr/>
        </p:nvSpPr>
        <p:spPr>
          <a:xfrm>
            <a:off x="8708572" y="3653049"/>
            <a:ext cx="225992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Additional Info</a:t>
            </a:r>
          </a:p>
        </p:txBody>
      </p:sp>
      <p:sp>
        <p:nvSpPr>
          <p:cNvPr id="61" name="TextBox 60">
            <a:extLst>
              <a:ext uri="{FF2B5EF4-FFF2-40B4-BE49-F238E27FC236}">
                <a16:creationId xmlns:a16="http://schemas.microsoft.com/office/drawing/2014/main" id="{2ECD85CC-6E08-05B2-DD58-312343E2CC86}"/>
              </a:ext>
            </a:extLst>
          </p:cNvPr>
          <p:cNvSpPr txBox="1"/>
          <p:nvPr/>
        </p:nvSpPr>
        <p:spPr>
          <a:xfrm>
            <a:off x="8743990" y="4094318"/>
            <a:ext cx="2189089"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1200"/>
              </a:spcAft>
            </a:pPr>
            <a:r>
              <a:rPr lang="en-GB" sz="1400" dirty="0">
                <a:solidFill>
                  <a:srgbClr val="1A2746"/>
                </a:solidFill>
                <a:latin typeface="Arial"/>
                <a:cs typeface="Arial"/>
              </a:rPr>
              <a:t>Optional section to upload files/documents</a:t>
            </a:r>
          </a:p>
          <a:p>
            <a:pPr marL="285750" marR="0" indent="-285750">
              <a:buFont typeface="Arial" panose="020B0604020202020204" pitchFamily="34" charset="0"/>
              <a:buChar char="•"/>
            </a:pPr>
            <a:r>
              <a:rPr lang="en-GB" sz="1400" dirty="0">
                <a:solidFill>
                  <a:srgbClr val="1A2746"/>
                </a:solidFill>
                <a:latin typeface="Arial"/>
                <a:cs typeface="Arial"/>
              </a:rPr>
              <a:t>Videos or links</a:t>
            </a:r>
          </a:p>
          <a:p>
            <a:pPr marL="285750" marR="0" indent="-285750">
              <a:buFont typeface="Arial" panose="020B0604020202020204" pitchFamily="34" charset="0"/>
              <a:buChar char="•"/>
            </a:pPr>
            <a:r>
              <a:rPr lang="en-GB" sz="1400" dirty="0">
                <a:solidFill>
                  <a:srgbClr val="1A2746"/>
                </a:solidFill>
                <a:latin typeface="Arial"/>
                <a:cs typeface="Arial"/>
              </a:rPr>
              <a:t>Presentations</a:t>
            </a:r>
          </a:p>
          <a:p>
            <a:pPr marL="285750" marR="0" indent="-285750">
              <a:buFont typeface="Arial" panose="020B0604020202020204" pitchFamily="34" charset="0"/>
              <a:buChar char="•"/>
            </a:pPr>
            <a:r>
              <a:rPr lang="en-GB" sz="1400" dirty="0">
                <a:solidFill>
                  <a:srgbClr val="1A2746"/>
                </a:solidFill>
                <a:latin typeface="Arial"/>
                <a:cs typeface="Arial"/>
              </a:rPr>
              <a:t>Any other team created relevant content (PDF etc)</a:t>
            </a:r>
          </a:p>
        </p:txBody>
      </p:sp>
      <p:sp>
        <p:nvSpPr>
          <p:cNvPr id="20" name="TextBox 19">
            <a:extLst>
              <a:ext uri="{FF2B5EF4-FFF2-40B4-BE49-F238E27FC236}">
                <a16:creationId xmlns:a16="http://schemas.microsoft.com/office/drawing/2014/main" id="{9E436E28-1514-8F70-1438-E069DBE26C86}"/>
              </a:ext>
            </a:extLst>
          </p:cNvPr>
          <p:cNvSpPr txBox="1"/>
          <p:nvPr/>
        </p:nvSpPr>
        <p:spPr>
          <a:xfrm>
            <a:off x="3672702" y="3986596"/>
            <a:ext cx="2189089" cy="19697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1200"/>
              </a:spcAft>
            </a:pPr>
            <a:r>
              <a:rPr lang="en-GB" sz="1400" dirty="0">
                <a:solidFill>
                  <a:srgbClr val="1A2746"/>
                </a:solidFill>
                <a:latin typeface="Arial"/>
                <a:cs typeface="Arial"/>
              </a:rPr>
              <a:t>Section used for judging Outstanding Catalyst- Showcase award category.  </a:t>
            </a:r>
          </a:p>
          <a:p>
            <a:pPr lvl="0" defTabSz="914400">
              <a:lnSpc>
                <a:spcPct val="100000"/>
              </a:lnSpc>
              <a:spcBef>
                <a:spcPts val="0"/>
              </a:spcBef>
              <a:spcAft>
                <a:spcPts val="0"/>
              </a:spcAft>
              <a:tabLst/>
              <a:defRPr/>
            </a:pPr>
            <a:r>
              <a:rPr lang="en-GB" sz="1400" b="1" dirty="0">
                <a:solidFill>
                  <a:srgbClr val="1A2746"/>
                </a:solidFill>
                <a:latin typeface="Arial"/>
                <a:cs typeface="Arial"/>
              </a:rPr>
              <a:t>Provide fields:-</a:t>
            </a:r>
          </a:p>
          <a:p>
            <a:pPr marL="285750" lvl="0" indent="-285750" defTabSz="914400">
              <a:lnSpc>
                <a:spcPct val="100000"/>
              </a:lnSpc>
              <a:spcBef>
                <a:spcPts val="0"/>
              </a:spcBef>
              <a:spcAft>
                <a:spcPts val="0"/>
              </a:spcAft>
              <a:buFont typeface="Arial" panose="020B0604020202020204" pitchFamily="34" charset="0"/>
              <a:buChar char="•"/>
              <a:tabLst/>
              <a:defRPr/>
            </a:pPr>
            <a:r>
              <a:rPr lang="en-US" sz="1400" dirty="0">
                <a:solidFill>
                  <a:srgbClr val="1A2746"/>
                </a:solidFill>
                <a:latin typeface="Arial"/>
                <a:cs typeface="Arial"/>
              </a:rPr>
              <a:t>Regional Concerns</a:t>
            </a:r>
          </a:p>
          <a:p>
            <a:pPr lvl="0" defTabSz="914400">
              <a:lnSpc>
                <a:spcPct val="100000"/>
              </a:lnSpc>
              <a:spcBef>
                <a:spcPts val="0"/>
              </a:spcBef>
              <a:spcAft>
                <a:spcPts val="0"/>
              </a:spcAft>
              <a:tabLst/>
              <a:defRPr/>
            </a:pPr>
            <a:r>
              <a:rPr lang="en-GB" sz="1400" b="1" dirty="0">
                <a:solidFill>
                  <a:srgbClr val="1A2746"/>
                </a:solidFill>
                <a:latin typeface="Arial"/>
                <a:cs typeface="Arial"/>
              </a:rPr>
              <a:t>Onsite judging :-</a:t>
            </a:r>
          </a:p>
          <a:p>
            <a:pPr marL="285750" lvl="0" indent="-285750" defTabSz="914400">
              <a:lnSpc>
                <a:spcPct val="100000"/>
              </a:lnSpc>
              <a:spcBef>
                <a:spcPts val="0"/>
              </a:spcBef>
              <a:spcAft>
                <a:spcPts val="0"/>
              </a:spcAft>
              <a:buFont typeface="Arial" panose="020B0604020202020204" pitchFamily="34" charset="0"/>
              <a:buChar char="•"/>
              <a:tabLst/>
              <a:defRPr/>
            </a:pPr>
            <a:r>
              <a:rPr lang="en-US" sz="1400" dirty="0">
                <a:solidFill>
                  <a:srgbClr val="1A2746"/>
                </a:solidFill>
                <a:latin typeface="Arial"/>
                <a:cs typeface="Arial"/>
              </a:rPr>
              <a:t>Demonstration</a:t>
            </a:r>
          </a:p>
        </p:txBody>
      </p:sp>
      <p:sp>
        <p:nvSpPr>
          <p:cNvPr id="23" name="TextBox 22">
            <a:extLst>
              <a:ext uri="{FF2B5EF4-FFF2-40B4-BE49-F238E27FC236}">
                <a16:creationId xmlns:a16="http://schemas.microsoft.com/office/drawing/2014/main" id="{F5EFE7F5-9960-61D0-A5A3-F48778F6C627}"/>
              </a:ext>
            </a:extLst>
          </p:cNvPr>
          <p:cNvSpPr txBox="1"/>
          <p:nvPr/>
        </p:nvSpPr>
        <p:spPr>
          <a:xfrm>
            <a:off x="6152198" y="4300047"/>
            <a:ext cx="2189089" cy="15388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algn="ctr">
              <a:spcBef>
                <a:spcPts val="600"/>
              </a:spcBef>
              <a:spcAft>
                <a:spcPts val="1200"/>
              </a:spcAft>
            </a:pPr>
            <a:r>
              <a:rPr lang="en-GB" sz="1400" dirty="0">
                <a:solidFill>
                  <a:srgbClr val="1A2746"/>
                </a:solidFill>
                <a:latin typeface="Arial"/>
                <a:cs typeface="Arial"/>
              </a:rPr>
              <a:t>Section used for judging Best Innovation &amp; Future </a:t>
            </a:r>
            <a:r>
              <a:rPr lang="en-GB" sz="1400" dirty="0" err="1">
                <a:solidFill>
                  <a:srgbClr val="1A2746"/>
                </a:solidFill>
                <a:latin typeface="Arial"/>
                <a:cs typeface="Arial"/>
              </a:rPr>
              <a:t>Techco</a:t>
            </a:r>
            <a:r>
              <a:rPr lang="en-GB" sz="1400" dirty="0">
                <a:solidFill>
                  <a:srgbClr val="1A2746"/>
                </a:solidFill>
                <a:latin typeface="Arial"/>
                <a:cs typeface="Arial"/>
              </a:rPr>
              <a:t> award category.  </a:t>
            </a:r>
          </a:p>
          <a:p>
            <a:pPr lvl="0" defTabSz="914400">
              <a:lnSpc>
                <a:spcPct val="100000"/>
              </a:lnSpc>
              <a:spcBef>
                <a:spcPts val="0"/>
              </a:spcBef>
              <a:spcAft>
                <a:spcPts val="0"/>
              </a:spcAft>
              <a:tabLst/>
              <a:defRPr/>
            </a:pPr>
            <a:r>
              <a:rPr lang="en-GB" sz="1400" b="1" dirty="0">
                <a:solidFill>
                  <a:srgbClr val="1A2746"/>
                </a:solidFill>
                <a:latin typeface="Arial"/>
                <a:cs typeface="Arial"/>
              </a:rPr>
              <a:t>Provide fields:-</a:t>
            </a:r>
          </a:p>
          <a:p>
            <a:pPr marL="285750" lvl="0" indent="-285750" defTabSz="914400">
              <a:lnSpc>
                <a:spcPct val="100000"/>
              </a:lnSpc>
              <a:spcBef>
                <a:spcPts val="0"/>
              </a:spcBef>
              <a:spcAft>
                <a:spcPts val="0"/>
              </a:spcAft>
              <a:buFont typeface="Arial" panose="020B0604020202020204" pitchFamily="34" charset="0"/>
              <a:buChar char="•"/>
              <a:tabLst/>
              <a:defRPr/>
            </a:pPr>
            <a:r>
              <a:rPr lang="en-US" sz="1400" dirty="0">
                <a:solidFill>
                  <a:srgbClr val="1A2746"/>
                </a:solidFill>
                <a:latin typeface="Arial"/>
                <a:cs typeface="Arial"/>
              </a:rPr>
              <a:t>Innovation</a:t>
            </a:r>
          </a:p>
          <a:p>
            <a:pPr marL="285750" lvl="0" indent="-285750" defTabSz="914400">
              <a:lnSpc>
                <a:spcPct val="100000"/>
              </a:lnSpc>
              <a:spcBef>
                <a:spcPts val="0"/>
              </a:spcBef>
              <a:spcAft>
                <a:spcPts val="0"/>
              </a:spcAft>
              <a:buFont typeface="Arial" panose="020B0604020202020204" pitchFamily="34" charset="0"/>
              <a:buChar char="•"/>
              <a:tabLst/>
              <a:defRPr/>
            </a:pPr>
            <a:r>
              <a:rPr lang="en-US" sz="1400" dirty="0">
                <a:solidFill>
                  <a:srgbClr val="1A2746"/>
                </a:solidFill>
                <a:latin typeface="Arial"/>
                <a:cs typeface="Arial"/>
              </a:rPr>
              <a:t>Future Potential</a:t>
            </a:r>
          </a:p>
        </p:txBody>
      </p:sp>
      <p:pic>
        <p:nvPicPr>
          <p:cNvPr id="28" name="Graphic 27">
            <a:extLst>
              <a:ext uri="{FF2B5EF4-FFF2-40B4-BE49-F238E27FC236}">
                <a16:creationId xmlns:a16="http://schemas.microsoft.com/office/drawing/2014/main" id="{0637B968-7C9B-F174-828E-43805B910C07}"/>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6833338" y="2270343"/>
            <a:ext cx="881280" cy="881280"/>
          </a:xfrm>
          <a:prstGeom prst="rect">
            <a:avLst/>
          </a:prstGeom>
        </p:spPr>
      </p:pic>
      <p:pic>
        <p:nvPicPr>
          <p:cNvPr id="30" name="Graphic 29" descr="Comment Add with solid fill">
            <a:extLst>
              <a:ext uri="{FF2B5EF4-FFF2-40B4-BE49-F238E27FC236}">
                <a16:creationId xmlns:a16="http://schemas.microsoft.com/office/drawing/2014/main" id="{7E95737C-B6DA-4463-404C-B2F917FBC77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381333" y="2353825"/>
            <a:ext cx="914400" cy="914400"/>
          </a:xfrm>
          <a:prstGeom prst="rect">
            <a:avLst/>
          </a:prstGeom>
        </p:spPr>
      </p:pic>
      <p:grpSp>
        <p:nvGrpSpPr>
          <p:cNvPr id="38" name="Group 37">
            <a:extLst>
              <a:ext uri="{FF2B5EF4-FFF2-40B4-BE49-F238E27FC236}">
                <a16:creationId xmlns:a16="http://schemas.microsoft.com/office/drawing/2014/main" id="{A283E407-12FA-EE11-5816-65C3A74EA516}"/>
              </a:ext>
            </a:extLst>
          </p:cNvPr>
          <p:cNvGrpSpPr/>
          <p:nvPr/>
        </p:nvGrpSpPr>
        <p:grpSpPr>
          <a:xfrm>
            <a:off x="855065" y="2010221"/>
            <a:ext cx="2181159" cy="4046999"/>
            <a:chOff x="738550" y="2202651"/>
            <a:chExt cx="2466975" cy="4046999"/>
          </a:xfrm>
        </p:grpSpPr>
        <p:pic>
          <p:nvPicPr>
            <p:cNvPr id="40" name="Graphic 39">
              <a:extLst>
                <a:ext uri="{FF2B5EF4-FFF2-40B4-BE49-F238E27FC236}">
                  <a16:creationId xmlns:a16="http://schemas.microsoft.com/office/drawing/2014/main" id="{6F490402-71A5-73E7-465D-DD39C5EB3A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8550" y="3297836"/>
              <a:ext cx="2466975" cy="2951814"/>
            </a:xfrm>
            <a:prstGeom prst="rect">
              <a:avLst/>
            </a:prstGeom>
          </p:spPr>
        </p:pic>
        <p:pic>
          <p:nvPicPr>
            <p:cNvPr id="41" name="Graphic 40">
              <a:extLst>
                <a:ext uri="{FF2B5EF4-FFF2-40B4-BE49-F238E27FC236}">
                  <a16:creationId xmlns:a16="http://schemas.microsoft.com/office/drawing/2014/main" id="{10D427D8-C3FB-4EA3-9365-12D4CCE3C19E}"/>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64618" y="2202651"/>
              <a:ext cx="1583680" cy="1601608"/>
            </a:xfrm>
            <a:prstGeom prst="rect">
              <a:avLst/>
            </a:prstGeom>
          </p:spPr>
        </p:pic>
        <p:pic>
          <p:nvPicPr>
            <p:cNvPr id="42" name="Graphic 41">
              <a:extLst>
                <a:ext uri="{FF2B5EF4-FFF2-40B4-BE49-F238E27FC236}">
                  <a16:creationId xmlns:a16="http://schemas.microsoft.com/office/drawing/2014/main" id="{3F88A61B-6E71-01FD-E54A-91267A4FC5AE}"/>
                </a:ext>
              </a:extLst>
            </p:cNvPr>
            <p:cNvPicPr>
              <a:picLocks noChangeAspect="1"/>
            </p:cNvPicPr>
            <p:nvPr/>
          </p:nvPicPr>
          <p:blipFill>
            <a:blip r:embed="rId8" cstate="screen">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326598" y="2352734"/>
              <a:ext cx="1269064" cy="1283430"/>
            </a:xfrm>
            <a:prstGeom prst="rect">
              <a:avLst/>
            </a:prstGeom>
          </p:spPr>
        </p:pic>
      </p:grpSp>
      <p:sp>
        <p:nvSpPr>
          <p:cNvPr id="43" name="TextBox 42">
            <a:extLst>
              <a:ext uri="{FF2B5EF4-FFF2-40B4-BE49-F238E27FC236}">
                <a16:creationId xmlns:a16="http://schemas.microsoft.com/office/drawing/2014/main" id="{4EF04777-3103-257C-38AF-C4EB51DD50E5}"/>
              </a:ext>
            </a:extLst>
          </p:cNvPr>
          <p:cNvSpPr txBox="1"/>
          <p:nvPr/>
        </p:nvSpPr>
        <p:spPr>
          <a:xfrm>
            <a:off x="880259" y="3618892"/>
            <a:ext cx="218908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defRPr/>
            </a:pPr>
            <a:r>
              <a:rPr lang="en-GB" sz="1600" b="1" dirty="0">
                <a:solidFill>
                  <a:srgbClr val="1A2746"/>
                </a:solidFill>
                <a:latin typeface="Arial"/>
                <a:cs typeface="Arial"/>
              </a:rPr>
              <a:t>Sustainability &amp; Impact on Society</a:t>
            </a:r>
            <a:endParaRPr lang="en-US" sz="1100" b="1" dirty="0">
              <a:solidFill>
                <a:srgbClr val="B71A5D"/>
              </a:solidFill>
              <a:latin typeface="Arial"/>
              <a:cs typeface="Arial"/>
            </a:endParaRPr>
          </a:p>
        </p:txBody>
      </p:sp>
      <p:sp>
        <p:nvSpPr>
          <p:cNvPr id="44" name="TextBox 43">
            <a:extLst>
              <a:ext uri="{FF2B5EF4-FFF2-40B4-BE49-F238E27FC236}">
                <a16:creationId xmlns:a16="http://schemas.microsoft.com/office/drawing/2014/main" id="{F1917F28-5A4E-AB1D-2E80-8A505A55D68B}"/>
              </a:ext>
            </a:extLst>
          </p:cNvPr>
          <p:cNvSpPr txBox="1"/>
          <p:nvPr/>
        </p:nvSpPr>
        <p:spPr>
          <a:xfrm>
            <a:off x="863696" y="4154547"/>
            <a:ext cx="2189089"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spcBef>
                <a:spcPts val="600"/>
              </a:spcBef>
              <a:spcAft>
                <a:spcPts val="1200"/>
              </a:spcAft>
            </a:pPr>
            <a:r>
              <a:rPr lang="en-GB" sz="1400" dirty="0">
                <a:solidFill>
                  <a:srgbClr val="1A2746"/>
                </a:solidFill>
                <a:latin typeface="Arial"/>
                <a:cs typeface="Arial"/>
              </a:rPr>
              <a:t>Section used for judging Sustainability &amp; Impact on Society  award category.  </a:t>
            </a:r>
          </a:p>
          <a:p>
            <a:pPr lvl="0" defTabSz="914400">
              <a:lnSpc>
                <a:spcPct val="100000"/>
              </a:lnSpc>
              <a:spcBef>
                <a:spcPts val="0"/>
              </a:spcBef>
              <a:spcAft>
                <a:spcPts val="0"/>
              </a:spcAft>
              <a:tabLst/>
              <a:defRPr/>
            </a:pPr>
            <a:r>
              <a:rPr lang="en-GB" sz="1400" b="1" dirty="0">
                <a:solidFill>
                  <a:srgbClr val="1A2746"/>
                </a:solidFill>
                <a:latin typeface="Arial"/>
                <a:cs typeface="Arial"/>
              </a:rPr>
              <a:t>Provide fields:-</a:t>
            </a:r>
          </a:p>
          <a:p>
            <a:pPr marL="285750" lvl="0" indent="-285750" defTabSz="914400">
              <a:lnSpc>
                <a:spcPct val="100000"/>
              </a:lnSpc>
              <a:spcBef>
                <a:spcPts val="0"/>
              </a:spcBef>
              <a:spcAft>
                <a:spcPts val="0"/>
              </a:spcAft>
              <a:buFont typeface="Arial" panose="020B0604020202020204" pitchFamily="34" charset="0"/>
              <a:buChar char="•"/>
              <a:tabLst/>
              <a:defRPr/>
            </a:pPr>
            <a:r>
              <a:rPr lang="en-US" sz="1400" dirty="0">
                <a:solidFill>
                  <a:srgbClr val="1A2746"/>
                </a:solidFill>
                <a:latin typeface="Arial"/>
                <a:cs typeface="Arial"/>
              </a:rPr>
              <a:t>Societal impact</a:t>
            </a:r>
          </a:p>
          <a:p>
            <a:pPr marL="285750" lvl="0" indent="-285750" defTabSz="914400">
              <a:lnSpc>
                <a:spcPct val="100000"/>
              </a:lnSpc>
              <a:spcBef>
                <a:spcPts val="0"/>
              </a:spcBef>
              <a:spcAft>
                <a:spcPts val="0"/>
              </a:spcAft>
              <a:buFont typeface="Arial" panose="020B0604020202020204" pitchFamily="34" charset="0"/>
              <a:buChar char="•"/>
              <a:tabLst/>
              <a:defRPr/>
            </a:pPr>
            <a:r>
              <a:rPr lang="en-US" sz="1400" dirty="0">
                <a:solidFill>
                  <a:srgbClr val="1A2746"/>
                </a:solidFill>
                <a:latin typeface="Arial"/>
                <a:cs typeface="Arial"/>
              </a:rPr>
              <a:t>Alignment to SDGs</a:t>
            </a:r>
          </a:p>
        </p:txBody>
      </p:sp>
      <p:pic>
        <p:nvPicPr>
          <p:cNvPr id="45" name="Graphic 44">
            <a:extLst>
              <a:ext uri="{FF2B5EF4-FFF2-40B4-BE49-F238E27FC236}">
                <a16:creationId xmlns:a16="http://schemas.microsoft.com/office/drawing/2014/main" id="{48255E83-B91C-7CCB-2CB7-31010D481F6F}"/>
              </a:ext>
            </a:extLst>
          </p:cNvPr>
          <p:cNvPicPr>
            <a:picLocks noChangeAspect="1"/>
          </p:cNvPicPr>
          <p:nvPr/>
        </p:nvPicPr>
        <p:blipFill>
          <a:blip r:embed="rId16">
            <a:extLst>
              <a:ext uri="{96DAC541-7B7A-43D3-8B79-37D633B846F1}">
                <asvg:svgBlip xmlns:asvg="http://schemas.microsoft.com/office/drawing/2016/SVG/main" r:embed="rId17"/>
              </a:ext>
            </a:extLst>
          </a:blip>
          <a:srcRect/>
          <a:stretch/>
        </p:blipFill>
        <p:spPr>
          <a:xfrm>
            <a:off x="1496527" y="2279167"/>
            <a:ext cx="898233" cy="898233"/>
          </a:xfrm>
          <a:prstGeom prst="rect">
            <a:avLst/>
          </a:prstGeom>
        </p:spPr>
      </p:pic>
    </p:spTree>
    <p:extLst>
      <p:ext uri="{BB962C8B-B14F-4D97-AF65-F5344CB8AC3E}">
        <p14:creationId xmlns:p14="http://schemas.microsoft.com/office/powerpoint/2010/main" val="1654144839"/>
      </p:ext>
    </p:extLst>
  </p:cSld>
  <p:clrMapOvr>
    <a:masterClrMapping/>
  </p:clrMapOvr>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verview-Maturity-Awards-Stealth" id="{9B5F2DE3-0E32-0E46-854B-17FFA443B84C}" vid="{504CB9D0-FC83-7441-8F50-7094C3034D5B}"/>
    </a:ext>
  </a:extLst>
</a:theme>
</file>

<file path=ppt/theme/theme2.xml><?xml version="1.0" encoding="utf-8"?>
<a:theme xmlns:a="http://schemas.openxmlformats.org/drawingml/2006/main" name="1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4.xml><?xml version="1.0" encoding="utf-8"?>
<a:theme xmlns:a="http://schemas.openxmlformats.org/drawingml/2006/main" name="3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C3B07F8724AB64799A6786E14B80CEE" ma:contentTypeVersion="15" ma:contentTypeDescription="Create a new document." ma:contentTypeScope="" ma:versionID="e545cbe81311b0bf3b1dd7c4c83a316e">
  <xsd:schema xmlns:xsd="http://www.w3.org/2001/XMLSchema" xmlns:xs="http://www.w3.org/2001/XMLSchema" xmlns:p="http://schemas.microsoft.com/office/2006/metadata/properties" xmlns:ns2="24f24ae2-3cf6-4b35-b751-689285a5b18b" xmlns:ns3="469c2687-3c75-4a4b-ba1c-5f013cf06c9c" targetNamespace="http://schemas.microsoft.com/office/2006/metadata/properties" ma:root="true" ma:fieldsID="fc23c310ad29a479aff5e729c001df59" ns2:_="" ns3:_="">
    <xsd:import namespace="24f24ae2-3cf6-4b35-b751-689285a5b18b"/>
    <xsd:import namespace="469c2687-3c75-4a4b-ba1c-5f013cf06c9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24ae2-3cf6-4b35-b751-689285a5b1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6c21206-e962-4e70-b7c6-9737299e2fc7"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9c2687-3c75-4a4b-ba1c-5f013cf06c9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06ec7043-42dc-4e9d-97f0-db0d3263ff8e}" ma:internalName="TaxCatchAll" ma:showField="CatchAllData" ma:web="469c2687-3c75-4a4b-ba1c-5f013cf06c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469c2687-3c75-4a4b-ba1c-5f013cf06c9c">
      <UserInfo>
        <DisplayName>Harriet Crouzieres</DisplayName>
        <AccountId>94</AccountId>
        <AccountType/>
      </UserInfo>
    </SharedWithUsers>
    <lcf76f155ced4ddcb4097134ff3c332f xmlns="24f24ae2-3cf6-4b35-b751-689285a5b18b">
      <Terms xmlns="http://schemas.microsoft.com/office/infopath/2007/PartnerControls"/>
    </lcf76f155ced4ddcb4097134ff3c332f>
    <TaxCatchAll xmlns="469c2687-3c75-4a4b-ba1c-5f013cf06c9c" xsi:nil="true"/>
  </documentManagement>
</p:properties>
</file>

<file path=customXml/itemProps1.xml><?xml version="1.0" encoding="utf-8"?>
<ds:datastoreItem xmlns:ds="http://schemas.openxmlformats.org/officeDocument/2006/customXml" ds:itemID="{3BF6E0A8-EB0F-4711-B293-4B6AADC9FF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f24ae2-3cf6-4b35-b751-689285a5b18b"/>
    <ds:schemaRef ds:uri="469c2687-3c75-4a4b-ba1c-5f013cf06c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919AC2-D624-4495-902B-51FDF64A6EB4}">
  <ds:schemaRefs>
    <ds:schemaRef ds:uri="http://schemas.microsoft.com/sharepoint/v3/contenttype/forms"/>
  </ds:schemaRefs>
</ds:datastoreItem>
</file>

<file path=customXml/itemProps3.xml><?xml version="1.0" encoding="utf-8"?>
<ds:datastoreItem xmlns:ds="http://schemas.openxmlformats.org/officeDocument/2006/customXml" ds:itemID="{7210FA31-3ACF-472D-AEF4-1E2291C72D7F}">
  <ds:schemaRefs>
    <ds:schemaRef ds:uri="24f24ae2-3cf6-4b35-b751-689285a5b18b"/>
    <ds:schemaRef ds:uri="http://schemas.openxmlformats.org/package/2006/metadata/core-properties"/>
    <ds:schemaRef ds:uri="http://purl.org/dc/elements/1.1/"/>
    <ds:schemaRef ds:uri="http://purl.org/dc/dcmitype/"/>
    <ds:schemaRef ds:uri="http://www.w3.org/XML/1998/namespace"/>
    <ds:schemaRef ds:uri="http://purl.org/dc/terms/"/>
    <ds:schemaRef ds:uri="http://schemas.microsoft.com/office/infopath/2007/PartnerControls"/>
    <ds:schemaRef ds:uri="http://schemas.microsoft.com/office/2006/documentManagement/types"/>
    <ds:schemaRef ds:uri="http://schemas.microsoft.com/office/2006/metadata/properties"/>
    <ds:schemaRef ds:uri="469c2687-3c75-4a4b-ba1c-5f013cf06c9c"/>
  </ds:schemaRefs>
</ds:datastoreItem>
</file>

<file path=docProps/app.xml><?xml version="1.0" encoding="utf-8"?>
<Properties xmlns="http://schemas.openxmlformats.org/officeDocument/2006/extended-properties" xmlns:vt="http://schemas.openxmlformats.org/officeDocument/2006/docPropsVTypes">
  <Template>TM Forum Template 2021 - Labs</Template>
  <TotalTime>9277</TotalTime>
  <Words>1371</Words>
  <Application>Microsoft Macintosh PowerPoint</Application>
  <PresentationFormat>Widescreen</PresentationFormat>
  <Paragraphs>231</Paragraphs>
  <Slides>18</Slides>
  <Notes>8</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18</vt:i4>
      </vt:variant>
    </vt:vector>
  </HeadingPairs>
  <TitlesOfParts>
    <vt:vector size="25" baseType="lpstr">
      <vt:lpstr>Aharoni</vt:lpstr>
      <vt:lpstr>Arial</vt:lpstr>
      <vt:lpstr>Calibri</vt:lpstr>
      <vt:lpstr>TM Forum Template 2021 - Labs</vt:lpstr>
      <vt:lpstr>1_TM Forum Template 2021 - Labs</vt:lpstr>
      <vt:lpstr>2_TM Forum Template 2021 - Labs</vt:lpstr>
      <vt:lpstr>3_TM Forum Template 2021 - Labs</vt:lpstr>
      <vt:lpstr>PowerPoint Presentation</vt:lpstr>
      <vt:lpstr>Agenda </vt:lpstr>
      <vt:lpstr>Overview</vt:lpstr>
      <vt:lpstr>Overview</vt:lpstr>
      <vt:lpstr>Awards submission form</vt:lpstr>
      <vt:lpstr>PowerPoint Presentation</vt:lpstr>
      <vt:lpstr>PowerPoint Presentation</vt:lpstr>
      <vt:lpstr>Submission Form</vt:lpstr>
      <vt:lpstr>Submission Form</vt:lpstr>
      <vt:lpstr>PowerPoint Presentation</vt:lpstr>
      <vt:lpstr>PowerPoint Presentation</vt:lpstr>
      <vt:lpstr>Best </vt:lpstr>
      <vt:lpstr>PowerPoint Presentation</vt:lpstr>
      <vt:lpstr>Post-event Award</vt:lpstr>
      <vt:lpstr>Application Process</vt:lpstr>
      <vt:lpstr>Stay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Catalysts</dc:title>
  <dc:creator>Shengfan Hou</dc:creator>
  <cp:lastModifiedBy>Mahima Khurana</cp:lastModifiedBy>
  <cp:revision>14</cp:revision>
  <cp:lastPrinted>2022-11-04T12:52:23Z</cp:lastPrinted>
  <dcterms:created xsi:type="dcterms:W3CDTF">2021-12-14T11:24:01Z</dcterms:created>
  <dcterms:modified xsi:type="dcterms:W3CDTF">2023-02-15T09:48:46Z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0x010100EC3B07F8724AB64799A6786E14B80CEE</vt:lpwstr>
  </property>
  <property fmtid="{D5CDD505-2E9C-101B-9397-08002B2CF9AE}" pid="3" name="MediaServiceImageTags">
    <vt:lpwstr/>
  </property>
</Properties>
</file>