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</p:sldMasterIdLst>
  <p:notesMasterIdLst>
    <p:notesMasterId r:id="rId13"/>
  </p:notesMasterIdLst>
  <p:sldIdLst>
    <p:sldId id="256" r:id="rId6"/>
    <p:sldId id="257" r:id="rId7"/>
    <p:sldId id="258" r:id="rId8"/>
    <p:sldId id="259" r:id="rId9"/>
    <p:sldId id="261" r:id="rId10"/>
    <p:sldId id="262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74" autoAdjust="0"/>
  </p:normalViewPr>
  <p:slideViewPr>
    <p:cSldViewPr snapToGrid="0" snapToObjects="1">
      <p:cViewPr>
        <p:scale>
          <a:sx n="99" d="100"/>
          <a:sy n="99" d="100"/>
        </p:scale>
        <p:origin x="-1272" y="-6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ABC2A-A680-4023-993C-FDFDB3F38C35}" type="datetimeFigureOut">
              <a:rPr lang="en-US" smtClean="0"/>
              <a:t>30/04/15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EADCA-1E00-415C-8606-10CDD524A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3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613" y="-16726"/>
            <a:ext cx="5995488" cy="72959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229600" cy="36294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767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30729" y="626439"/>
            <a:ext cx="7997372" cy="301915"/>
          </a:xfrm>
        </p:spPr>
        <p:txBody>
          <a:bodyPr tIns="0" bIns="0" anchor="ctr">
            <a:noAutofit/>
          </a:bodyPr>
          <a:lstStyle>
            <a:lvl1pPr algn="r">
              <a:buNone/>
              <a:defRPr sz="2000" b="1" i="1">
                <a:solidFill>
                  <a:schemeClr val="accent2"/>
                </a:solidFill>
                <a:effectLst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1013" y="71172"/>
            <a:ext cx="6084388" cy="5575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229600" cy="36294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1895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Cogs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5067" y="168934"/>
            <a:ext cx="6876751" cy="978797"/>
          </a:xfrm>
          <a:effectLst/>
        </p:spPr>
        <p:txBody>
          <a:bodyPr anchor="ctr" anchorCtr="0">
            <a:noAutofit/>
          </a:bodyPr>
          <a:lstStyle>
            <a:lvl1pPr algn="r">
              <a:defRPr sz="3200" b="0" i="0">
                <a:effectLst/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250" y="4311720"/>
            <a:ext cx="4739137" cy="601329"/>
          </a:xfr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None/>
              <a:defRPr lang="en-US" sz="2400" kern="1200" dirty="0">
                <a:solidFill>
                  <a:schemeClr val="bg1">
                    <a:lumMod val="50000"/>
                  </a:schemeClr>
                </a:solidFill>
                <a:effectLst/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951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Cogs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5067" y="168934"/>
            <a:ext cx="6876751" cy="978797"/>
          </a:xfrm>
          <a:effectLst/>
        </p:spPr>
        <p:txBody>
          <a:bodyPr anchor="ctr" anchorCtr="0">
            <a:noAutofit/>
          </a:bodyPr>
          <a:lstStyle>
            <a:lvl1pPr algn="r">
              <a:defRPr sz="3200" b="0" i="0">
                <a:effectLst/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250" y="4311720"/>
            <a:ext cx="4739137" cy="601329"/>
          </a:xfr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None/>
              <a:defRPr lang="en-US" sz="2400" kern="1200" dirty="0">
                <a:solidFill>
                  <a:schemeClr val="bg1">
                    <a:lumMod val="50000"/>
                  </a:schemeClr>
                </a:solidFill>
                <a:effectLst/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399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 Cogs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5067" y="168934"/>
            <a:ext cx="6876751" cy="978797"/>
          </a:xfrm>
          <a:effectLst/>
        </p:spPr>
        <p:txBody>
          <a:bodyPr anchor="ctr" anchorCtr="0">
            <a:noAutofit/>
          </a:bodyPr>
          <a:lstStyle>
            <a:lvl1pPr algn="r">
              <a:defRPr sz="3200" b="0" i="0">
                <a:effectLst/>
                <a:latin typeface="Arial Rounded MT Bold"/>
                <a:cs typeface="Arial Rounded MT 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250" y="4311720"/>
            <a:ext cx="4739137" cy="601329"/>
          </a:xfrm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Clr>
                <a:schemeClr val="accent2"/>
              </a:buClr>
              <a:buFont typeface="Arial" pitchFamily="34" charset="0"/>
              <a:buNone/>
              <a:defRPr lang="en-US" sz="2400" kern="1200" dirty="0">
                <a:solidFill>
                  <a:schemeClr val="bg1">
                    <a:lumMod val="50000"/>
                  </a:schemeClr>
                </a:solidFill>
                <a:effectLst/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837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029" y="1101903"/>
            <a:ext cx="8638541" cy="3482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83313" y="-16726"/>
            <a:ext cx="5995488" cy="729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519444" y="4844576"/>
            <a:ext cx="504496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00" kern="1200" dirty="0" smtClean="0">
              <a:solidFill>
                <a:schemeClr val="tx1"/>
              </a:solidFill>
              <a:latin typeface="Univers LT Std 55"/>
              <a:ea typeface="+mn-ea"/>
              <a:cs typeface="+mn-cs"/>
            </a:endParaRP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dirty="0" smtClean="0">
                <a:solidFill>
                  <a:schemeClr val="tx1"/>
                </a:solidFill>
                <a:latin typeface="Univers LT Std 55"/>
                <a:ea typeface="+mn-ea"/>
                <a:cs typeface="+mn-cs"/>
              </a:rPr>
              <a:t>© 2015 TM Forum   |   </a:t>
            </a:r>
            <a:fld id="{BCE395A0-52DA-44FA-938D-312C31F3009D}" type="slidenum">
              <a:rPr lang="en-US" sz="700" smtClean="0">
                <a:latin typeface="Univers LT Std 55"/>
              </a:rPr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700" dirty="0" smtClean="0">
                <a:latin typeface="Univers LT Std 55"/>
              </a:rPr>
              <a:t/>
            </a:r>
            <a:br>
              <a:rPr lang="en-US" sz="700" dirty="0" smtClean="0">
                <a:latin typeface="Univers LT Std 55"/>
              </a:rPr>
            </a:br>
            <a:endParaRPr lang="en-US" sz="700" dirty="0">
              <a:latin typeface="Univers LT Std 55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69314" y="5037254"/>
            <a:ext cx="3757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25000"/>
              <a:buFont typeface="Wingdings" pitchFamily="2" charset="2"/>
              <a:buNone/>
              <a:tabLst/>
              <a:defRPr/>
            </a:pPr>
            <a:r>
              <a:rPr lang="en-US" sz="400" dirty="0" smtClean="0">
                <a:latin typeface="Univers LT Std 55"/>
              </a:rPr>
              <a:t>V2013.5</a:t>
            </a:r>
          </a:p>
          <a:p>
            <a:pPr marL="0" indent="0">
              <a:buClr>
                <a:schemeClr val="accent2"/>
              </a:buClr>
              <a:buSzPct val="125000"/>
              <a:buFont typeface="Wingdings" pitchFamily="2" charset="2"/>
              <a:buNone/>
            </a:pPr>
            <a:endParaRPr lang="en-GB" sz="400" dirty="0" err="1" smtClean="0">
              <a:solidFill>
                <a:schemeClr val="tx2"/>
              </a:solidFill>
              <a:latin typeface="Univers LT Std 55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7933277" y="4852671"/>
            <a:ext cx="8635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V2.2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902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72" r:id="rId4"/>
    <p:sldLayoutId id="2147483673" r:id="rId5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lang="en-US" sz="2800" b="1" kern="1200" dirty="0">
          <a:solidFill>
            <a:schemeClr val="tx2"/>
          </a:solidFill>
          <a:latin typeface="Arial Rounded MT Bold"/>
          <a:ea typeface="+mj-ea"/>
          <a:cs typeface="Arial Rounded MT Bold"/>
        </a:defRPr>
      </a:lvl1pPr>
    </p:titleStyle>
    <p:bodyStyle>
      <a:lvl1pPr marL="228600" indent="-228600" algn="l" defTabSz="457200" rtl="0" eaLnBrk="1" latinLnBrk="0" hangingPunct="1">
        <a:spcBef>
          <a:spcPts val="1200"/>
        </a:spcBef>
        <a:buClr>
          <a:schemeClr val="accent2"/>
        </a:buClr>
        <a:buSzPct val="115000"/>
        <a:buFont typeface="Wingdings" pitchFamily="2" charset="2"/>
        <a:buChar char="§"/>
        <a:defRPr sz="2400" kern="1200">
          <a:solidFill>
            <a:schemeClr val="tx1">
              <a:lumMod val="85000"/>
              <a:lumOff val="15000"/>
            </a:schemeClr>
          </a:solidFill>
          <a:latin typeface="Arial"/>
          <a:ea typeface="+mn-ea"/>
          <a:cs typeface="Arial"/>
        </a:defRPr>
      </a:lvl1pPr>
      <a:lvl2pPr marL="511175" indent="-228600" algn="l" defTabSz="457200" rtl="0" eaLnBrk="1" latinLnBrk="0" hangingPunct="1">
        <a:spcBef>
          <a:spcPts val="1200"/>
        </a:spcBef>
        <a:buClr>
          <a:schemeClr val="accent2"/>
        </a:buClr>
        <a:buSzPct val="65000"/>
        <a:buFont typeface="Wingdings" pitchFamily="2" charset="2"/>
        <a:buChar char="q"/>
        <a:defRPr sz="2000" kern="1200">
          <a:solidFill>
            <a:schemeClr val="tx1">
              <a:lumMod val="85000"/>
              <a:lumOff val="15000"/>
            </a:schemeClr>
          </a:solidFill>
          <a:latin typeface="Arial"/>
          <a:ea typeface="+mn-ea"/>
          <a:cs typeface="Arial"/>
        </a:defRPr>
      </a:lvl2pPr>
      <a:lvl3pPr marL="739775" indent="-163513" algn="l" defTabSz="4572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>
              <a:lumMod val="85000"/>
              <a:lumOff val="15000"/>
            </a:schemeClr>
          </a:solidFill>
          <a:latin typeface="Arial"/>
          <a:ea typeface="+mn-ea"/>
          <a:cs typeface="Arial"/>
        </a:defRPr>
      </a:lvl3pPr>
      <a:lvl4pPr marL="1033463" indent="-228600" algn="l" defTabSz="457200" rtl="0" eaLnBrk="1" latinLnBrk="0" hangingPunct="1">
        <a:spcBef>
          <a:spcPts val="1200"/>
        </a:spcBef>
        <a:buClr>
          <a:schemeClr val="accent2"/>
        </a:buClr>
        <a:buFont typeface="Courier New" pitchFamily="49" charset="0"/>
        <a:buChar char="o"/>
        <a:defRPr sz="1600" kern="1200">
          <a:solidFill>
            <a:schemeClr val="tx1">
              <a:lumMod val="85000"/>
              <a:lumOff val="15000"/>
            </a:schemeClr>
          </a:solidFill>
          <a:latin typeface="Arial"/>
          <a:ea typeface="+mn-ea"/>
          <a:cs typeface="Arial"/>
        </a:defRPr>
      </a:lvl4pPr>
      <a:lvl5pPr marL="1371600" indent="-282575" algn="l" defTabSz="4572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Ø"/>
        <a:defRPr sz="1600" kern="1200">
          <a:solidFill>
            <a:schemeClr val="tx1">
              <a:lumMod val="85000"/>
              <a:lumOff val="1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1: Setting to Review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 Confluence</a:t>
            </a:r>
          </a:p>
        </p:txBody>
      </p:sp>
      <p:pic>
        <p:nvPicPr>
          <p:cNvPr id="7" name="Content Placeholder 6" descr="Screen Shot 2015-04-14 at 16.39.19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422" b="-24422"/>
          <a:stretch>
            <a:fillRect/>
          </a:stretch>
        </p:blipFill>
        <p:spPr>
          <a:xfrm>
            <a:off x="457200" y="978027"/>
            <a:ext cx="8229600" cy="3629423"/>
          </a:xfrm>
        </p:spPr>
      </p:pic>
    </p:spTree>
    <p:extLst>
      <p:ext uri="{BB962C8B-B14F-4D97-AF65-F5344CB8AC3E}">
        <p14:creationId xmlns:p14="http://schemas.microsoft.com/office/powerpoint/2010/main" val="4105575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2: Deliverable is ready for Team Review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Team carry out their internal review</a:t>
            </a:r>
            <a:endParaRPr lang="en-US" dirty="0"/>
          </a:p>
        </p:txBody>
      </p:sp>
      <p:pic>
        <p:nvPicPr>
          <p:cNvPr id="6" name="Picture 5" descr="Screen Shot 2015-04-30 at 09.13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016" y="1560321"/>
            <a:ext cx="32893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92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3: Edit Meta Data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Tools &gt; Edit Meta Data and complete required fields</a:t>
            </a:r>
            <a:endParaRPr lang="en-US" dirty="0"/>
          </a:p>
        </p:txBody>
      </p:sp>
      <p:pic>
        <p:nvPicPr>
          <p:cNvPr id="7" name="Picture 6" descr="Screen Shot 2015-04-30 at 09.22.1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768" y="1463526"/>
            <a:ext cx="4964424" cy="3542603"/>
          </a:xfrm>
          <a:prstGeom prst="rect">
            <a:avLst/>
          </a:prstGeom>
        </p:spPr>
      </p:pic>
      <p:pic>
        <p:nvPicPr>
          <p:cNvPr id="8" name="Picture 7" descr="Screen Shot 2015-04-30 at 09.21.2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665" y="1771505"/>
            <a:ext cx="3112945" cy="148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702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4: </a:t>
            </a:r>
            <a:r>
              <a:rPr lang="en-US" dirty="0" smtClean="0"/>
              <a:t>Set as Team Approved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/>
              <a:t>Team member sets as Team Approved</a:t>
            </a:r>
          </a:p>
          <a:p>
            <a:r>
              <a:rPr lang="en-US" dirty="0" smtClean="0"/>
              <a:t>Deliverable is then locked and cannot be edited by Project Team</a:t>
            </a:r>
            <a:endParaRPr lang="en-US" dirty="0"/>
          </a:p>
        </p:txBody>
      </p:sp>
      <p:pic>
        <p:nvPicPr>
          <p:cNvPr id="6" name="Picture 5" descr="Screen Shot 2015-04-30 at 09.24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973" y="2482110"/>
            <a:ext cx="3298846" cy="1683315"/>
          </a:xfrm>
          <a:prstGeom prst="rect">
            <a:avLst/>
          </a:prstGeom>
        </p:spPr>
      </p:pic>
      <p:pic>
        <p:nvPicPr>
          <p:cNvPr id="7" name="Picture 6" descr="Screen Shot 2015-04-30 at 09.25.3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280" y="2636833"/>
            <a:ext cx="4849821" cy="13953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75766" y="2551878"/>
            <a:ext cx="500338" cy="371973"/>
          </a:xfrm>
          <a:prstGeom prst="rect">
            <a:avLst/>
          </a:prstGeom>
          <a:noFill/>
          <a:ln w="76200" cmpd="sng"/>
          <a:effectLst>
            <a:glow rad="101600">
              <a:schemeClr val="accent1">
                <a:alpha val="75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01408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5: Publishing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</a:t>
            </a:r>
            <a:r>
              <a:rPr lang="en-US" dirty="0"/>
              <a:t>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Publisher </a:t>
            </a:r>
            <a:r>
              <a:rPr lang="en-US" dirty="0" smtClean="0"/>
              <a:t>selects “Publish” and a copy of the deliverable is taken and moved to the “Published” space</a:t>
            </a:r>
          </a:p>
          <a:p>
            <a:r>
              <a:rPr lang="en-US" dirty="0" smtClean="0"/>
              <a:t>The “Published” space is available to all members for member validation (&amp; evaluation) as </a:t>
            </a:r>
            <a:r>
              <a:rPr lang="en-US" b="1" dirty="0" smtClean="0"/>
              <a:t>read only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843686" y="3108526"/>
            <a:ext cx="2442247" cy="182070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Space (Project Members only)</a:t>
            </a:r>
          </a:p>
        </p:txBody>
      </p:sp>
      <p:sp>
        <p:nvSpPr>
          <p:cNvPr id="7" name="Rectangle 6"/>
          <p:cNvSpPr/>
          <p:nvPr/>
        </p:nvSpPr>
        <p:spPr>
          <a:xfrm>
            <a:off x="5717219" y="3108526"/>
            <a:ext cx="2391046" cy="182070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“Published” Confluence space (all TM Forum members)</a:t>
            </a:r>
          </a:p>
        </p:txBody>
      </p:sp>
      <p:sp>
        <p:nvSpPr>
          <p:cNvPr id="8" name="Multidocument 7"/>
          <p:cNvSpPr/>
          <p:nvPr/>
        </p:nvSpPr>
        <p:spPr>
          <a:xfrm>
            <a:off x="1491991" y="3872335"/>
            <a:ext cx="994661" cy="722288"/>
          </a:xfrm>
          <a:prstGeom prst="flowChartMultidocumen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Fx</a:t>
            </a:r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15 Deliverable</a:t>
            </a:r>
          </a:p>
        </p:txBody>
      </p:sp>
      <p:sp>
        <p:nvSpPr>
          <p:cNvPr id="10" name="Multidocument 9"/>
          <p:cNvSpPr/>
          <p:nvPr/>
        </p:nvSpPr>
        <p:spPr>
          <a:xfrm>
            <a:off x="6386794" y="3872335"/>
            <a:ext cx="994661" cy="722288"/>
          </a:xfrm>
          <a:prstGeom prst="flowChartMultidocumen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Only Published </a:t>
            </a:r>
            <a:r>
              <a:rPr lang="en-US" sz="1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Fx</a:t>
            </a:r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15 Deliverable</a:t>
            </a:r>
          </a:p>
        </p:txBody>
      </p:sp>
      <p:pic>
        <p:nvPicPr>
          <p:cNvPr id="11" name="Picture 10" descr="Screen Shot 2015-04-16 at 12.46.5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312" y="3278553"/>
            <a:ext cx="1440705" cy="1091146"/>
          </a:xfrm>
          <a:prstGeom prst="rect">
            <a:avLst/>
          </a:prstGeom>
        </p:spPr>
      </p:pic>
      <p:pic>
        <p:nvPicPr>
          <p:cNvPr id="12" name="Picture 11" descr="Screen Shot 2015-04-16 at 11.51.2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756" y="3684655"/>
            <a:ext cx="2317866" cy="1226815"/>
          </a:xfrm>
          <a:prstGeom prst="rect">
            <a:avLst/>
          </a:prstGeom>
        </p:spPr>
      </p:pic>
      <p:pic>
        <p:nvPicPr>
          <p:cNvPr id="13" name="Picture 12" descr="Screen Shot 2015-04-16 at 11.50.30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329" y="3684655"/>
            <a:ext cx="2375808" cy="1121802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285933" y="3934506"/>
            <a:ext cx="2477823" cy="435193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Publishing </a:t>
            </a:r>
          </a:p>
        </p:txBody>
      </p:sp>
    </p:spTree>
    <p:extLst>
      <p:ext uri="{BB962C8B-B14F-4D97-AF65-F5344CB8AC3E}">
        <p14:creationId xmlns:p14="http://schemas.microsoft.com/office/powerpoint/2010/main" val="18032269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6: Deliverable is added to Resources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deliverable is automatically added to the Resources area on </a:t>
            </a:r>
            <a:r>
              <a:rPr lang="en-US" dirty="0" err="1" smtClean="0"/>
              <a:t>www.tmforum.org</a:t>
            </a:r>
            <a:r>
              <a:rPr lang="en-US" dirty="0" smtClean="0"/>
              <a:t>/resources</a:t>
            </a:r>
            <a:endParaRPr lang="en-US" dirty="0" smtClean="0"/>
          </a:p>
          <a:p>
            <a:r>
              <a:rPr lang="en-US" dirty="0" smtClean="0"/>
              <a:t>Users will see a “View Online” button which links to the deliverable in the “Published” space in Confluence:</a:t>
            </a:r>
          </a:p>
          <a:p>
            <a:endParaRPr lang="en-US" dirty="0"/>
          </a:p>
        </p:txBody>
      </p:sp>
      <p:pic>
        <p:nvPicPr>
          <p:cNvPr id="5" name="Picture 4" descr="Screen Shot 2015-04-16 at 13.15.4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283" y="2889753"/>
            <a:ext cx="3470102" cy="1254643"/>
          </a:xfrm>
          <a:prstGeom prst="rect">
            <a:avLst/>
          </a:prstGeom>
        </p:spPr>
      </p:pic>
      <p:pic>
        <p:nvPicPr>
          <p:cNvPr id="6" name="Picture 5" descr="Screen Shot 2015-04-16 at 13.18.4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375" y="2828392"/>
            <a:ext cx="2684160" cy="13595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5654" y="4082355"/>
            <a:ext cx="285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accent2"/>
              </a:buClr>
              <a:buSzPct val="125000"/>
              <a:buFont typeface="Wingdings" pitchFamily="2" charset="2"/>
              <a:buNone/>
            </a:pPr>
            <a:r>
              <a:rPr lang="en-US" sz="1600" dirty="0" err="1" smtClean="0">
                <a:solidFill>
                  <a:schemeClr val="tx2"/>
                </a:solidFill>
              </a:rPr>
              <a:t>www.tmforum.org</a:t>
            </a:r>
            <a:r>
              <a:rPr lang="en-US" dirty="0" smtClean="0">
                <a:solidFill>
                  <a:schemeClr val="tx2"/>
                </a:solidFill>
              </a:rPr>
              <a:t>/resources</a:t>
            </a:r>
          </a:p>
        </p:txBody>
      </p:sp>
      <p:sp>
        <p:nvSpPr>
          <p:cNvPr id="8" name="Rectangle 7"/>
          <p:cNvSpPr/>
          <p:nvPr/>
        </p:nvSpPr>
        <p:spPr>
          <a:xfrm>
            <a:off x="3404500" y="2984185"/>
            <a:ext cx="799281" cy="177630"/>
          </a:xfrm>
          <a:prstGeom prst="rect">
            <a:avLst/>
          </a:prstGeom>
          <a:noFill/>
          <a:ln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6375" y="4187939"/>
            <a:ext cx="2979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accent2"/>
              </a:buClr>
              <a:buSzPct val="125000"/>
              <a:buFont typeface="Wingdings" pitchFamily="2" charset="2"/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Published page on Confluence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269385" y="3259512"/>
            <a:ext cx="917062" cy="257563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4735908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Step 7: Deliverable is </a:t>
            </a:r>
            <a:r>
              <a:rPr lang="en-US" dirty="0" smtClean="0"/>
              <a:t>unlocked to the project team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Publish in Confluence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Publisher unlocks the deliverable in the source project </a:t>
            </a:r>
            <a:endParaRPr lang="en-US" dirty="0" smtClean="0"/>
          </a:p>
          <a:p>
            <a:r>
              <a:rPr lang="en-US" dirty="0" smtClean="0"/>
              <a:t>Clicking the link after “Published on:” takes you to the copy of the deliverable in the shared published space</a:t>
            </a:r>
            <a:endParaRPr lang="en-US" dirty="0" smtClean="0"/>
          </a:p>
          <a:p>
            <a:r>
              <a:rPr lang="en-US" dirty="0" smtClean="0"/>
              <a:t>Project Team may now continue editing</a:t>
            </a:r>
            <a:endParaRPr lang="en-US" dirty="0"/>
          </a:p>
        </p:txBody>
      </p:sp>
      <p:pic>
        <p:nvPicPr>
          <p:cNvPr id="6" name="Picture 5" descr="Screen Shot 2015-04-30 at 09.13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208" y="3399648"/>
            <a:ext cx="32893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008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M Forum Theme 2011">
  <a:themeElements>
    <a:clrScheme name="TMForum Color Mode 2013">
      <a:dk1>
        <a:srgbClr val="262626"/>
      </a:dk1>
      <a:lt1>
        <a:srgbClr val="FFFFFF"/>
      </a:lt1>
      <a:dk2>
        <a:srgbClr val="172E7D"/>
      </a:dk2>
      <a:lt2>
        <a:srgbClr val="F2F2F2"/>
      </a:lt2>
      <a:accent1>
        <a:srgbClr val="EF5E18"/>
      </a:accent1>
      <a:accent2>
        <a:srgbClr val="F0601A"/>
      </a:accent2>
      <a:accent3>
        <a:srgbClr val="000080"/>
      </a:accent3>
      <a:accent4>
        <a:srgbClr val="D84291"/>
      </a:accent4>
      <a:accent5>
        <a:srgbClr val="B72927"/>
      </a:accent5>
      <a:accent6>
        <a:srgbClr val="87B50E"/>
      </a:accent6>
      <a:hlink>
        <a:srgbClr val="00B0F0"/>
      </a:hlink>
      <a:folHlink>
        <a:srgbClr val="00B0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 indent="0">
          <a:buClr>
            <a:schemeClr val="accent2"/>
          </a:buClr>
          <a:buSzPct val="125000"/>
          <a:buFont typeface="Wingdings" pitchFamily="2" charset="2"/>
          <a:buNone/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SP Engagement Document" ma:contentTypeID="0x010100AAED38A186D1C949A4F533818442C2DD0A004B1D7029E68B4347A006149F5FA47386" ma:contentTypeVersion="4" ma:contentTypeDescription="" ma:contentTypeScope="" ma:versionID="ae7eea5fe0afcca8ce2f13b2ed279d20">
  <xsd:schema xmlns:xsd="http://www.w3.org/2001/XMLSchema" xmlns:xs="http://www.w3.org/2001/XMLSchema" xmlns:p="http://schemas.microsoft.com/office/2006/metadata/properties" xmlns:ns1="http://schemas.microsoft.com/sharepoint/v3" xmlns:ns2="53d63c65-c4f8-4dad-866c-6e7093040056" targetNamespace="http://schemas.microsoft.com/office/2006/metadata/properties" ma:root="true" ma:fieldsID="2647717541f07a8d84b274e4f68abf3e" ns1:_="" ns2:_="">
    <xsd:import namespace="http://schemas.microsoft.com/sharepoint/v3"/>
    <xsd:import namespace="53d63c65-c4f8-4dad-866c-6e7093040056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RoutingRuleDescription" minOccurs="0"/>
                <xsd:element ref="ns2:Core_x0020_Competenc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0" nillable="true" ma:displayName="Description" ma:internalName="RoutingRuleDescription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63c65-c4f8-4dad-866c-6e709304005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71820b24-b977-4f62-92de-48bfb65f15fd}" ma:internalName="TaxCatchAll" ma:showField="CatchAllData" ma:web="53d63c65-c4f8-4dad-866c-6e70930400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71820b24-b977-4f62-92de-48bfb65f15fd}" ma:internalName="TaxCatchAllLabel" ma:readOnly="true" ma:showField="CatchAllDataLabel" ma:web="53d63c65-c4f8-4dad-866c-6e70930400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re_x0020_Competencies" ma:index="11" nillable="true" ma:displayName="Core Competencies" ma:internalName="Core_x0020_Competenci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ig Data &amp; Analytics"/>
                    <xsd:enumeration value="Customer Experience"/>
                    <xsd:enumeration value="Infrastructure Management"/>
                    <xsd:enumeration value="Product Lifecycle Management"/>
                    <xsd:enumeration value="Revenue Management"/>
                    <xsd:enumeration value="Security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re_x0020_Competencies xmlns="53d63c65-c4f8-4dad-866c-6e7093040056"/>
    <TaxCatchAll xmlns="53d63c65-c4f8-4dad-866c-6e7093040056"/>
    <RoutingRule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FCCB8F9-2D7F-481F-AAE3-20B389D74E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9903B9-6BE1-41EF-860A-C0423B949C42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C1B6C3AB-0A15-4301-9B19-228AFD9C61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3d63c65-c4f8-4dad-866c-6e70930400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F16C724-5350-43F6-BD03-6A3EE0574419}">
  <ds:schemaRefs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53d63c65-c4f8-4dad-866c-6e709304005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56626</TotalTime>
  <Words>258</Words>
  <Application>Microsoft Macintosh PowerPoint</Application>
  <PresentationFormat>On-screen Show (16:9)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TM Forum Theme 2011</vt:lpstr>
      <vt:lpstr>Publishing in Confluence</vt:lpstr>
      <vt:lpstr>Publishing in Confluence</vt:lpstr>
      <vt:lpstr>Publishing in Confluence</vt:lpstr>
      <vt:lpstr>Publishing in Confluence</vt:lpstr>
      <vt:lpstr>Publishing in Confluence</vt:lpstr>
      <vt:lpstr>Publishing in Confluence</vt:lpstr>
      <vt:lpstr>How to Publish in Confluence</vt:lpstr>
    </vt:vector>
  </TitlesOfParts>
  <Company>TMForum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_x0010_Richard _x0010_May</dc:creator>
  <cp:lastModifiedBy>Richard May</cp:lastModifiedBy>
  <cp:revision>87</cp:revision>
  <dcterms:created xsi:type="dcterms:W3CDTF">2013-05-31T18:12:27Z</dcterms:created>
  <dcterms:modified xsi:type="dcterms:W3CDTF">2015-04-30T11:43:29Z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0x010100AAED38A186D1C949A4F533818442C2DD0A004B1D7029E68B4347A006149F5FA47386</vt:lpwstr>
  </property>
</Properties>
</file>