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5"/>
  </p:sldMasterIdLst>
  <p:notesMasterIdLst>
    <p:notesMasterId r:id="rId44"/>
  </p:notesMasterIdLst>
  <p:sldIdLst>
    <p:sldId id="270" r:id="rId6"/>
    <p:sldId id="305" r:id="rId7"/>
    <p:sldId id="297" r:id="rId8"/>
    <p:sldId id="306" r:id="rId9"/>
    <p:sldId id="258" r:id="rId10"/>
    <p:sldId id="291" r:id="rId11"/>
    <p:sldId id="298" r:id="rId12"/>
    <p:sldId id="273" r:id="rId13"/>
    <p:sldId id="276" r:id="rId14"/>
    <p:sldId id="271" r:id="rId15"/>
    <p:sldId id="309" r:id="rId16"/>
    <p:sldId id="275" r:id="rId17"/>
    <p:sldId id="281" r:id="rId18"/>
    <p:sldId id="274" r:id="rId19"/>
    <p:sldId id="282" r:id="rId20"/>
    <p:sldId id="304" r:id="rId21"/>
    <p:sldId id="299" r:id="rId22"/>
    <p:sldId id="300" r:id="rId23"/>
    <p:sldId id="301" r:id="rId24"/>
    <p:sldId id="302" r:id="rId25"/>
    <p:sldId id="303" r:id="rId26"/>
    <p:sldId id="289" r:id="rId27"/>
    <p:sldId id="277" r:id="rId28"/>
    <p:sldId id="279" r:id="rId29"/>
    <p:sldId id="310" r:id="rId30"/>
    <p:sldId id="311" r:id="rId31"/>
    <p:sldId id="312" r:id="rId32"/>
    <p:sldId id="313" r:id="rId33"/>
    <p:sldId id="315" r:id="rId34"/>
    <p:sldId id="314" r:id="rId35"/>
    <p:sldId id="316" r:id="rId36"/>
    <p:sldId id="317" r:id="rId37"/>
    <p:sldId id="318" r:id="rId38"/>
    <p:sldId id="319" r:id="rId39"/>
    <p:sldId id="320" r:id="rId40"/>
    <p:sldId id="321" r:id="rId41"/>
    <p:sldId id="322" r:id="rId42"/>
    <p:sldId id="323" r:id="rId4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471" autoAdjust="0"/>
    <p:restoredTop sz="88455" autoAdjust="0"/>
  </p:normalViewPr>
  <p:slideViewPr>
    <p:cSldViewPr snapToGrid="0" snapToObjects="1">
      <p:cViewPr varScale="1">
        <p:scale>
          <a:sx n="83" d="100"/>
          <a:sy n="83" d="100"/>
        </p:scale>
        <p:origin x="283"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00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presProps" Target="pres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767F25F-518D-4AD2-B3AB-C08FB0CEFEE8}" type="doc">
      <dgm:prSet loTypeId="urn:microsoft.com/office/officeart/2009/3/layout/IncreasingArrowsProcess" loCatId="process" qsTypeId="urn:microsoft.com/office/officeart/2005/8/quickstyle/simple1" qsCatId="simple" csTypeId="urn:microsoft.com/office/officeart/2005/8/colors/accent1_2" csCatId="accent1" phldr="1"/>
      <dgm:spPr/>
      <dgm:t>
        <a:bodyPr/>
        <a:lstStyle/>
        <a:p>
          <a:endParaRPr lang="fr-FR"/>
        </a:p>
      </dgm:t>
    </dgm:pt>
    <dgm:pt modelId="{6FD0ACFB-E64C-4D88-9B59-814B3A2C95C6}">
      <dgm:prSet phldrT="[Texte]"/>
      <dgm:spPr>
        <a:xfrm>
          <a:off x="66882" y="113495"/>
          <a:ext cx="8072864" cy="1146454"/>
        </a:xfrm>
        <a:gradFill rotWithShape="0">
          <a:gsLst>
            <a:gs pos="0">
              <a:srgbClr val="FF5900"/>
            </a:gs>
            <a:gs pos="50000">
              <a:srgbClr val="FF5900">
                <a:lumMod val="20000"/>
                <a:lumOff val="80000"/>
              </a:srgbClr>
            </a:gs>
            <a:gs pos="100000">
              <a:srgbClr val="FF5900"/>
            </a:gs>
          </a:gsLst>
          <a:lin ang="5400000" scaled="0"/>
        </a:gradFill>
        <a:ln w="25400" cap="flat" cmpd="sng" algn="ctr">
          <a:solidFill>
            <a:srgbClr val="FFFFFF">
              <a:hueOff val="0"/>
              <a:satOff val="0"/>
              <a:lumOff val="0"/>
              <a:alphaOff val="0"/>
            </a:srgbClr>
          </a:solidFill>
          <a:prstDash val="solid"/>
        </a:ln>
        <a:effectLst/>
      </dgm:spPr>
      <dgm:t>
        <a:bodyPr/>
        <a:lstStyle/>
        <a:p>
          <a:r>
            <a:rPr lang="en-GB" b="1" noProof="0" dirty="0">
              <a:solidFill>
                <a:srgbClr val="000000"/>
              </a:solidFill>
              <a:latin typeface="Helvetica 55 Roman"/>
              <a:ea typeface="+mn-ea"/>
              <a:cs typeface="+mn-cs"/>
            </a:rPr>
            <a:t>Service Strategy</a:t>
          </a:r>
        </a:p>
      </dgm:t>
    </dgm:pt>
    <dgm:pt modelId="{B346354A-958A-41C7-8C7B-F02E7C760A7C}" type="parTrans" cxnId="{9C4C1F62-3894-486A-ACA5-5F24379472C9}">
      <dgm:prSet/>
      <dgm:spPr/>
      <dgm:t>
        <a:bodyPr/>
        <a:lstStyle/>
        <a:p>
          <a:endParaRPr lang="fr-FR"/>
        </a:p>
      </dgm:t>
    </dgm:pt>
    <dgm:pt modelId="{8F2BDEBB-5F90-4EA0-873D-77CD6979497F}" type="sibTrans" cxnId="{9C4C1F62-3894-486A-ACA5-5F24379472C9}">
      <dgm:prSet/>
      <dgm:spPr/>
      <dgm:t>
        <a:bodyPr/>
        <a:lstStyle/>
        <a:p>
          <a:endParaRPr lang="fr-FR"/>
        </a:p>
      </dgm:t>
    </dgm:pt>
    <dgm:pt modelId="{5134E43D-1175-418D-9248-2A3875C72B93}">
      <dgm:prSet phldrT="[Texte]" custT="1"/>
      <dgm:spPr>
        <a:xfrm>
          <a:off x="59802" y="942675"/>
          <a:ext cx="663326" cy="2120595"/>
        </a:xfrm>
        <a:solidFill>
          <a:srgbClr val="FFFFFF">
            <a:hueOff val="0"/>
            <a:satOff val="0"/>
            <a:lumOff val="0"/>
            <a:alphaOff val="0"/>
          </a:srgbClr>
        </a:solidFill>
        <a:ln w="25400" cap="flat" cmpd="sng" algn="ctr">
          <a:solidFill>
            <a:srgbClr val="000000">
              <a:hueOff val="0"/>
              <a:satOff val="0"/>
              <a:lumOff val="0"/>
              <a:alphaOff val="0"/>
            </a:srgbClr>
          </a:solidFill>
          <a:prstDash val="solid"/>
        </a:ln>
        <a:effectLst/>
      </dgm:spPr>
      <dgm:t>
        <a:bodyPr/>
        <a:lstStyle/>
        <a:p>
          <a:r>
            <a:rPr lang="en-GB" sz="1000" noProof="0" dirty="0">
              <a:solidFill>
                <a:srgbClr val="000000">
                  <a:hueOff val="0"/>
                  <a:satOff val="0"/>
                  <a:lumOff val="0"/>
                  <a:alphaOff val="0"/>
                </a:srgbClr>
              </a:solidFill>
              <a:latin typeface="Helvetica 55 Roman"/>
              <a:ea typeface="+mn-ea"/>
              <a:cs typeface="+mn-cs"/>
            </a:rPr>
            <a:t>Brand owner</a:t>
          </a:r>
        </a:p>
      </dgm:t>
    </dgm:pt>
    <dgm:pt modelId="{3F720992-5AB5-4E81-AAAD-BA10B1A6BAD1}" type="parTrans" cxnId="{0AB3BF11-EEE4-4EA4-87C9-8A416B111BDB}">
      <dgm:prSet/>
      <dgm:spPr/>
      <dgm:t>
        <a:bodyPr/>
        <a:lstStyle/>
        <a:p>
          <a:endParaRPr lang="fr-FR"/>
        </a:p>
      </dgm:t>
    </dgm:pt>
    <dgm:pt modelId="{16FA4907-6F49-41A1-962D-D61C13D82472}" type="sibTrans" cxnId="{0AB3BF11-EEE4-4EA4-87C9-8A416B111BDB}">
      <dgm:prSet/>
      <dgm:spPr/>
      <dgm:t>
        <a:bodyPr/>
        <a:lstStyle/>
        <a:p>
          <a:endParaRPr lang="fr-FR"/>
        </a:p>
      </dgm:t>
    </dgm:pt>
    <dgm:pt modelId="{FF2B2968-F471-45A4-86A0-F79D028B209D}">
      <dgm:prSet phldrT="[Texte]"/>
      <dgm:spPr>
        <a:xfrm>
          <a:off x="552580" y="572564"/>
          <a:ext cx="7470056" cy="1146454"/>
        </a:xfrm>
        <a:gradFill rotWithShape="0">
          <a:gsLst>
            <a:gs pos="0">
              <a:srgbClr val="FF5900"/>
            </a:gs>
            <a:gs pos="50000">
              <a:srgbClr val="FF5900">
                <a:lumMod val="20000"/>
                <a:lumOff val="80000"/>
              </a:srgbClr>
            </a:gs>
            <a:gs pos="100000">
              <a:srgbClr val="FF5900"/>
            </a:gs>
          </a:gsLst>
          <a:lin ang="5400000" scaled="0"/>
        </a:gradFill>
        <a:ln w="25400" cap="flat" cmpd="sng" algn="ctr">
          <a:solidFill>
            <a:srgbClr val="FFFFFF">
              <a:hueOff val="0"/>
              <a:satOff val="0"/>
              <a:lumOff val="0"/>
              <a:alphaOff val="0"/>
            </a:srgbClr>
          </a:solidFill>
          <a:prstDash val="solid"/>
        </a:ln>
        <a:effectLst/>
      </dgm:spPr>
      <dgm:t>
        <a:bodyPr/>
        <a:lstStyle/>
        <a:p>
          <a:r>
            <a:rPr lang="fr-FR" b="1" dirty="0">
              <a:solidFill>
                <a:srgbClr val="000000"/>
              </a:solidFill>
              <a:latin typeface="Helvetica 55 Roman"/>
              <a:ea typeface="+mn-ea"/>
              <a:cs typeface="+mn-cs"/>
            </a:rPr>
            <a:t>Service design</a:t>
          </a:r>
        </a:p>
      </dgm:t>
    </dgm:pt>
    <dgm:pt modelId="{D8C31E9C-E4F7-41A6-AB9E-8043033F6E57}" type="parTrans" cxnId="{BAB28DF0-0106-49B7-AB95-9B4DF595E44B}">
      <dgm:prSet/>
      <dgm:spPr/>
      <dgm:t>
        <a:bodyPr/>
        <a:lstStyle/>
        <a:p>
          <a:endParaRPr lang="fr-FR"/>
        </a:p>
      </dgm:t>
    </dgm:pt>
    <dgm:pt modelId="{FC78FFC3-E36C-42C8-A7ED-55B1A4556B44}" type="sibTrans" cxnId="{BAB28DF0-0106-49B7-AB95-9B4DF595E44B}">
      <dgm:prSet/>
      <dgm:spPr/>
      <dgm:t>
        <a:bodyPr/>
        <a:lstStyle/>
        <a:p>
          <a:endParaRPr lang="fr-FR"/>
        </a:p>
      </dgm:t>
    </dgm:pt>
    <dgm:pt modelId="{C37F5209-41F6-45A6-B883-1A7420A6A4A5}">
      <dgm:prSet phldrT="[Texte]" custT="1"/>
      <dgm:spPr>
        <a:xfrm>
          <a:off x="572562" y="1421398"/>
          <a:ext cx="744390" cy="2136207"/>
        </a:xfrm>
        <a:solidFill>
          <a:srgbClr val="FFFFFF">
            <a:hueOff val="0"/>
            <a:satOff val="0"/>
            <a:lumOff val="0"/>
            <a:alphaOff val="0"/>
          </a:srgbClr>
        </a:solidFill>
        <a:ln w="25400" cap="flat" cmpd="sng" algn="ctr">
          <a:solidFill>
            <a:srgbClr val="000000">
              <a:hueOff val="0"/>
              <a:satOff val="0"/>
              <a:lumOff val="0"/>
              <a:alphaOff val="0"/>
            </a:srgbClr>
          </a:solidFill>
          <a:prstDash val="solid"/>
        </a:ln>
        <a:effectLst/>
      </dgm:spPr>
      <dgm:t>
        <a:bodyPr/>
        <a:lstStyle/>
        <a:p>
          <a:r>
            <a:rPr lang="en-GB" sz="1000" noProof="0" dirty="0">
              <a:solidFill>
                <a:srgbClr val="000000">
                  <a:hueOff val="0"/>
                  <a:satOff val="0"/>
                  <a:lumOff val="0"/>
                  <a:alphaOff val="0"/>
                </a:srgbClr>
              </a:solidFill>
              <a:latin typeface="Helvetica 55 Roman"/>
              <a:ea typeface="+mn-ea"/>
              <a:cs typeface="+mn-cs"/>
            </a:rPr>
            <a:t>Offer marketing</a:t>
          </a:r>
        </a:p>
      </dgm:t>
    </dgm:pt>
    <dgm:pt modelId="{280A958C-3DA9-40B7-9003-53E9361198CC}" type="parTrans" cxnId="{C7DD96B3-7F51-4117-8B9F-1DE73708951D}">
      <dgm:prSet/>
      <dgm:spPr/>
      <dgm:t>
        <a:bodyPr/>
        <a:lstStyle/>
        <a:p>
          <a:endParaRPr lang="fr-FR"/>
        </a:p>
      </dgm:t>
    </dgm:pt>
    <dgm:pt modelId="{5044CBE6-AD09-43C3-A395-D7AEE234C13B}" type="sibTrans" cxnId="{C7DD96B3-7F51-4117-8B9F-1DE73708951D}">
      <dgm:prSet/>
      <dgm:spPr/>
      <dgm:t>
        <a:bodyPr/>
        <a:lstStyle/>
        <a:p>
          <a:endParaRPr lang="fr-FR"/>
        </a:p>
      </dgm:t>
    </dgm:pt>
    <dgm:pt modelId="{7D669ECC-A0F5-405F-821F-5F570601CE48}">
      <dgm:prSet phldrT="[Texte]"/>
      <dgm:spPr>
        <a:xfrm>
          <a:off x="3705763" y="1000599"/>
          <a:ext cx="4864139" cy="1146454"/>
        </a:xfrm>
        <a:gradFill rotWithShape="0">
          <a:gsLst>
            <a:gs pos="0">
              <a:srgbClr val="FF5900"/>
            </a:gs>
            <a:gs pos="50000">
              <a:srgbClr val="FF5900">
                <a:lumMod val="20000"/>
                <a:lumOff val="80000"/>
              </a:srgbClr>
            </a:gs>
            <a:gs pos="100000">
              <a:srgbClr val="FF5900"/>
            </a:gs>
          </a:gsLst>
          <a:lin ang="5400000" scaled="0"/>
        </a:gradFill>
        <a:ln w="25400" cap="flat" cmpd="sng" algn="ctr">
          <a:solidFill>
            <a:srgbClr val="FFFFFF">
              <a:hueOff val="0"/>
              <a:satOff val="0"/>
              <a:lumOff val="0"/>
              <a:alphaOff val="0"/>
            </a:srgbClr>
          </a:solidFill>
          <a:prstDash val="solid"/>
        </a:ln>
        <a:effectLst/>
      </dgm:spPr>
      <dgm:t>
        <a:bodyPr/>
        <a:lstStyle/>
        <a:p>
          <a:r>
            <a:rPr lang="en-GB" b="1" dirty="0">
              <a:solidFill>
                <a:srgbClr val="000000"/>
              </a:solidFill>
              <a:latin typeface="Helvetica 55 Roman"/>
              <a:ea typeface="+mn-ea"/>
              <a:cs typeface="+mn-cs"/>
            </a:rPr>
            <a:t>Service </a:t>
          </a:r>
          <a:r>
            <a:rPr lang="en-GB" b="1" noProof="0" dirty="0">
              <a:solidFill>
                <a:srgbClr val="000000"/>
              </a:solidFill>
              <a:latin typeface="Helvetica 55 Roman"/>
              <a:ea typeface="+mn-ea"/>
              <a:cs typeface="+mn-cs"/>
            </a:rPr>
            <a:t>transition</a:t>
          </a:r>
          <a:r>
            <a:rPr lang="en-GB" b="1" dirty="0">
              <a:solidFill>
                <a:srgbClr val="000000"/>
              </a:solidFill>
              <a:latin typeface="Helvetica 55 Roman"/>
              <a:ea typeface="+mn-ea"/>
              <a:cs typeface="+mn-cs"/>
            </a:rPr>
            <a:t> (Sales, Fulfilment)</a:t>
          </a:r>
        </a:p>
      </dgm:t>
    </dgm:pt>
    <dgm:pt modelId="{F16CCE45-F91B-471D-A5C4-2A4EAB2E3094}" type="parTrans" cxnId="{1D77CC9F-5AEA-4B4D-A30D-437CFF546D6A}">
      <dgm:prSet/>
      <dgm:spPr/>
      <dgm:t>
        <a:bodyPr/>
        <a:lstStyle/>
        <a:p>
          <a:endParaRPr lang="fr-FR"/>
        </a:p>
      </dgm:t>
    </dgm:pt>
    <dgm:pt modelId="{A4F101F9-526D-4155-BC41-696EDC68AA00}" type="sibTrans" cxnId="{1D77CC9F-5AEA-4B4D-A30D-437CFF546D6A}">
      <dgm:prSet/>
      <dgm:spPr/>
      <dgm:t>
        <a:bodyPr/>
        <a:lstStyle/>
        <a:p>
          <a:endParaRPr lang="fr-FR"/>
        </a:p>
      </dgm:t>
    </dgm:pt>
    <dgm:pt modelId="{620A49D5-CAC9-4443-B367-380702DB32A2}">
      <dgm:prSet phldrT="[Texte]" custT="1"/>
      <dgm:spPr>
        <a:xfrm>
          <a:off x="3690145" y="1871153"/>
          <a:ext cx="743446" cy="2192846"/>
        </a:xfrm>
        <a:solidFill>
          <a:srgbClr val="FFFFFF">
            <a:hueOff val="0"/>
            <a:satOff val="0"/>
            <a:lumOff val="0"/>
            <a:alphaOff val="0"/>
          </a:srgbClr>
        </a:solidFill>
        <a:ln w="25400" cap="flat" cmpd="sng" algn="ctr">
          <a:solidFill>
            <a:srgbClr val="000000">
              <a:hueOff val="0"/>
              <a:satOff val="0"/>
              <a:lumOff val="0"/>
              <a:alphaOff val="0"/>
            </a:srgbClr>
          </a:solidFill>
          <a:prstDash val="solid"/>
        </a:ln>
        <a:effectLst/>
      </dgm:spPr>
      <dgm:t>
        <a:bodyPr/>
        <a:lstStyle/>
        <a:p>
          <a:r>
            <a:rPr lang="en-GB" sz="1000" noProof="0" dirty="0">
              <a:solidFill>
                <a:srgbClr val="000000">
                  <a:hueOff val="0"/>
                  <a:satOff val="0"/>
                  <a:lumOff val="0"/>
                  <a:alphaOff val="0"/>
                </a:srgbClr>
              </a:solidFill>
              <a:latin typeface="Helvetica 55 Roman"/>
              <a:ea typeface="+mn-ea"/>
              <a:cs typeface="+mn-cs"/>
            </a:rPr>
            <a:t>Contract owner</a:t>
          </a:r>
        </a:p>
      </dgm:t>
    </dgm:pt>
    <dgm:pt modelId="{AAA031D9-A63A-4E38-8992-389936ACF0EA}" type="parTrans" cxnId="{EE8E4674-2135-4151-B2A3-ECD9BE41532A}">
      <dgm:prSet/>
      <dgm:spPr/>
      <dgm:t>
        <a:bodyPr/>
        <a:lstStyle/>
        <a:p>
          <a:endParaRPr lang="fr-FR"/>
        </a:p>
      </dgm:t>
    </dgm:pt>
    <dgm:pt modelId="{32F0401D-5C99-4FDD-A746-01EF047E30E8}" type="sibTrans" cxnId="{EE8E4674-2135-4151-B2A3-ECD9BE41532A}">
      <dgm:prSet/>
      <dgm:spPr/>
      <dgm:t>
        <a:bodyPr/>
        <a:lstStyle/>
        <a:p>
          <a:endParaRPr lang="fr-FR"/>
        </a:p>
      </dgm:t>
    </dgm:pt>
    <dgm:pt modelId="{8E15CDD8-5E2E-43EC-955F-2E5614E794D0}">
      <dgm:prSet/>
      <dgm:spPr>
        <a:xfrm>
          <a:off x="6215328" y="1449894"/>
          <a:ext cx="2611170" cy="787900"/>
        </a:xfrm>
        <a:gradFill rotWithShape="0">
          <a:gsLst>
            <a:gs pos="0">
              <a:srgbClr val="FF5900"/>
            </a:gs>
            <a:gs pos="50000">
              <a:srgbClr val="FF5900">
                <a:lumMod val="20000"/>
                <a:lumOff val="80000"/>
              </a:srgbClr>
            </a:gs>
            <a:gs pos="100000">
              <a:srgbClr val="FF5900"/>
            </a:gs>
          </a:gsLst>
          <a:lin ang="5400000" scaled="0"/>
        </a:gradFill>
        <a:ln w="25400" cap="flat" cmpd="sng" algn="ctr">
          <a:solidFill>
            <a:srgbClr val="FFFFFF">
              <a:hueOff val="0"/>
              <a:satOff val="0"/>
              <a:lumOff val="0"/>
              <a:alphaOff val="0"/>
            </a:srgbClr>
          </a:solidFill>
          <a:prstDash val="solid"/>
        </a:ln>
        <a:effectLst/>
      </dgm:spPr>
      <dgm:t>
        <a:bodyPr/>
        <a:lstStyle/>
        <a:p>
          <a:r>
            <a:rPr lang="en-GB" b="1" noProof="0" dirty="0">
              <a:solidFill>
                <a:srgbClr val="000000"/>
              </a:solidFill>
              <a:latin typeface="Helvetica 55 Roman"/>
              <a:ea typeface="+mn-ea"/>
              <a:cs typeface="+mn-cs"/>
            </a:rPr>
            <a:t>Service Operation</a:t>
          </a:r>
        </a:p>
      </dgm:t>
    </dgm:pt>
    <dgm:pt modelId="{D9B4654B-6E17-4A90-985A-BD51C8BF63C1}" type="sibTrans" cxnId="{F8631B1A-8BC8-4AE3-B1B5-FFC3504A21B2}">
      <dgm:prSet/>
      <dgm:spPr/>
      <dgm:t>
        <a:bodyPr/>
        <a:lstStyle/>
        <a:p>
          <a:endParaRPr lang="fr-FR"/>
        </a:p>
      </dgm:t>
    </dgm:pt>
    <dgm:pt modelId="{C0150B49-712B-49C5-951F-788B47C64558}" type="parTrans" cxnId="{F8631B1A-8BC8-4AE3-B1B5-FFC3504A21B2}">
      <dgm:prSet/>
      <dgm:spPr/>
      <dgm:t>
        <a:bodyPr/>
        <a:lstStyle/>
        <a:p>
          <a:endParaRPr lang="fr-FR"/>
        </a:p>
      </dgm:t>
    </dgm:pt>
    <dgm:pt modelId="{4BFB1739-C650-4EBC-8658-EA45CA3BFAAD}" type="pres">
      <dgm:prSet presAssocID="{B767F25F-518D-4AD2-B3AB-C08FB0CEFEE8}" presName="Name0" presStyleCnt="0">
        <dgm:presLayoutVars>
          <dgm:chMax val="5"/>
          <dgm:chPref val="5"/>
          <dgm:dir/>
          <dgm:animLvl val="lvl"/>
        </dgm:presLayoutVars>
      </dgm:prSet>
      <dgm:spPr/>
      <dgm:t>
        <a:bodyPr/>
        <a:lstStyle/>
        <a:p>
          <a:endParaRPr lang="en-US"/>
        </a:p>
      </dgm:t>
    </dgm:pt>
    <dgm:pt modelId="{7D0AED63-A1CF-4345-A79D-DA9806788C0E}" type="pres">
      <dgm:prSet presAssocID="{6FD0ACFB-E64C-4D88-9B59-814B3A2C95C6}" presName="parentText1" presStyleLbl="node1" presStyleIdx="0" presStyleCnt="4" custScaleX="102515" custLinFactNeighborX="-87" custLinFactNeighborY="-2199">
        <dgm:presLayoutVars>
          <dgm:chMax/>
          <dgm:chPref val="3"/>
          <dgm:bulletEnabled val="1"/>
        </dgm:presLayoutVars>
      </dgm:prSet>
      <dgm:spPr>
        <a:prstGeom prst="rightArrow">
          <a:avLst>
            <a:gd name="adj1" fmla="val 50000"/>
            <a:gd name="adj2" fmla="val 50000"/>
          </a:avLst>
        </a:prstGeom>
      </dgm:spPr>
      <dgm:t>
        <a:bodyPr/>
        <a:lstStyle/>
        <a:p>
          <a:endParaRPr lang="en-US"/>
        </a:p>
      </dgm:t>
    </dgm:pt>
    <dgm:pt modelId="{292EF990-CB70-43FD-B767-968A50E4A245}" type="pres">
      <dgm:prSet presAssocID="{6FD0ACFB-E64C-4D88-9B59-814B3A2C95C6}" presName="childText1" presStyleLbl="solidAlignAcc1" presStyleIdx="0" presStyleCnt="3" custScaleX="36544" custLinFactNeighborX="-37951" custLinFactNeighborY="-3866">
        <dgm:presLayoutVars>
          <dgm:chMax val="0"/>
          <dgm:chPref val="0"/>
          <dgm:bulletEnabled val="1"/>
        </dgm:presLayoutVars>
      </dgm:prSet>
      <dgm:spPr>
        <a:prstGeom prst="rect">
          <a:avLst/>
        </a:prstGeom>
      </dgm:spPr>
      <dgm:t>
        <a:bodyPr/>
        <a:lstStyle/>
        <a:p>
          <a:endParaRPr lang="en-US"/>
        </a:p>
      </dgm:t>
    </dgm:pt>
    <dgm:pt modelId="{1599CD45-9335-4277-861E-41BAD40B50B2}" type="pres">
      <dgm:prSet presAssocID="{FF2B2968-F471-45A4-86A0-F79D028B209D}" presName="parentText2" presStyleLbl="node1" presStyleIdx="1" presStyleCnt="4" custScaleX="123275" custLinFactNeighborX="-12049" custLinFactNeighborY="4522">
        <dgm:presLayoutVars>
          <dgm:chMax/>
          <dgm:chPref val="3"/>
          <dgm:bulletEnabled val="1"/>
        </dgm:presLayoutVars>
      </dgm:prSet>
      <dgm:spPr>
        <a:prstGeom prst="rightArrow">
          <a:avLst>
            <a:gd name="adj1" fmla="val 50000"/>
            <a:gd name="adj2" fmla="val 50000"/>
          </a:avLst>
        </a:prstGeom>
      </dgm:spPr>
      <dgm:t>
        <a:bodyPr/>
        <a:lstStyle/>
        <a:p>
          <a:endParaRPr lang="en-US"/>
        </a:p>
      </dgm:t>
    </dgm:pt>
    <dgm:pt modelId="{32ADEEB9-4A11-4035-8256-7CC997A40F36}" type="pres">
      <dgm:prSet presAssocID="{FF2B2968-F471-45A4-86A0-F79D028B209D}" presName="childText2" presStyleLbl="solidAlignAcc1" presStyleIdx="1" presStyleCnt="3" custScaleX="41010" custScaleY="103371" custLinFactX="-7469" custLinFactNeighborX="-100000" custLinFactNeighborY="2398">
        <dgm:presLayoutVars>
          <dgm:chMax val="0"/>
          <dgm:chPref val="0"/>
          <dgm:bulletEnabled val="1"/>
        </dgm:presLayoutVars>
      </dgm:prSet>
      <dgm:spPr>
        <a:prstGeom prst="rect">
          <a:avLst/>
        </a:prstGeom>
      </dgm:spPr>
      <dgm:t>
        <a:bodyPr/>
        <a:lstStyle/>
        <a:p>
          <a:endParaRPr lang="en-US"/>
        </a:p>
      </dgm:t>
    </dgm:pt>
    <dgm:pt modelId="{5735B722-8FED-4D35-86FA-CEBDC1513CDA}" type="pres">
      <dgm:prSet presAssocID="{7D669ECC-A0F5-405F-821F-5F570601CE48}" presName="parentText3" presStyleLbl="node1" presStyleIdx="2" presStyleCnt="4" custScaleX="114598" custLinFactNeighborX="5007" custLinFactNeighborY="8536">
        <dgm:presLayoutVars>
          <dgm:chMax/>
          <dgm:chPref val="3"/>
          <dgm:bulletEnabled val="1"/>
        </dgm:presLayoutVars>
      </dgm:prSet>
      <dgm:spPr>
        <a:prstGeom prst="rightArrow">
          <a:avLst>
            <a:gd name="adj1" fmla="val 50000"/>
            <a:gd name="adj2" fmla="val 50000"/>
          </a:avLst>
        </a:prstGeom>
      </dgm:spPr>
      <dgm:t>
        <a:bodyPr/>
        <a:lstStyle/>
        <a:p>
          <a:endParaRPr lang="en-US"/>
        </a:p>
      </dgm:t>
    </dgm:pt>
    <dgm:pt modelId="{787D1734-39A1-4F74-A6E1-DC20007A07B5}" type="pres">
      <dgm:prSet presAssocID="{7D669ECC-A0F5-405F-821F-5F570601CE48}" presName="childText3" presStyleLbl="solidAlignAcc1" presStyleIdx="2" presStyleCnt="3" custScaleX="40958" custScaleY="105407" custLinFactNeighborX="-35741" custLinFactNeighborY="5157">
        <dgm:presLayoutVars>
          <dgm:chMax val="0"/>
          <dgm:chPref val="0"/>
          <dgm:bulletEnabled val="1"/>
        </dgm:presLayoutVars>
      </dgm:prSet>
      <dgm:spPr>
        <a:prstGeom prst="rect">
          <a:avLst/>
        </a:prstGeom>
      </dgm:spPr>
      <dgm:t>
        <a:bodyPr/>
        <a:lstStyle/>
        <a:p>
          <a:endParaRPr lang="en-US"/>
        </a:p>
      </dgm:t>
    </dgm:pt>
    <dgm:pt modelId="{AAB612F7-F457-4EEF-AD1D-F5E37CEBBBB6}" type="pres">
      <dgm:prSet presAssocID="{8E15CDD8-5E2E-43EC-955F-2E5614E794D0}" presName="parentText4" presStyleLbl="node1" presStyleIdx="3" presStyleCnt="4" custScaleX="107483" custScaleY="68725" custLinFactNeighborX="30231" custLinFactNeighborY="-1233">
        <dgm:presLayoutVars>
          <dgm:chMax/>
          <dgm:chPref val="3"/>
          <dgm:bulletEnabled val="1"/>
        </dgm:presLayoutVars>
      </dgm:prSet>
      <dgm:spPr>
        <a:prstGeom prst="rightArrow">
          <a:avLst>
            <a:gd name="adj1" fmla="val 50000"/>
            <a:gd name="adj2" fmla="val 50000"/>
          </a:avLst>
        </a:prstGeom>
      </dgm:spPr>
      <dgm:t>
        <a:bodyPr/>
        <a:lstStyle/>
        <a:p>
          <a:endParaRPr lang="en-US"/>
        </a:p>
      </dgm:t>
    </dgm:pt>
  </dgm:ptLst>
  <dgm:cxnLst>
    <dgm:cxn modelId="{60DA1772-C848-477B-9812-803F526BFD7E}" type="presOf" srcId="{8E15CDD8-5E2E-43EC-955F-2E5614E794D0}" destId="{AAB612F7-F457-4EEF-AD1D-F5E37CEBBBB6}" srcOrd="0" destOrd="0" presId="urn:microsoft.com/office/officeart/2009/3/layout/IncreasingArrowsProcess"/>
    <dgm:cxn modelId="{715C9D25-20C8-471E-A7AD-00DDC44E4FD6}" type="presOf" srcId="{6FD0ACFB-E64C-4D88-9B59-814B3A2C95C6}" destId="{7D0AED63-A1CF-4345-A79D-DA9806788C0E}" srcOrd="0" destOrd="0" presId="urn:microsoft.com/office/officeart/2009/3/layout/IncreasingArrowsProcess"/>
    <dgm:cxn modelId="{98964199-0572-4295-BDDE-8E11DCEDEA60}" type="presOf" srcId="{620A49D5-CAC9-4443-B367-380702DB32A2}" destId="{787D1734-39A1-4F74-A6E1-DC20007A07B5}" srcOrd="0" destOrd="0" presId="urn:microsoft.com/office/officeart/2009/3/layout/IncreasingArrowsProcess"/>
    <dgm:cxn modelId="{3EFD8F7E-872E-4786-A8CF-46401A58059F}" type="presOf" srcId="{FF2B2968-F471-45A4-86A0-F79D028B209D}" destId="{1599CD45-9335-4277-861E-41BAD40B50B2}" srcOrd="0" destOrd="0" presId="urn:microsoft.com/office/officeart/2009/3/layout/IncreasingArrowsProcess"/>
    <dgm:cxn modelId="{0AB3BF11-EEE4-4EA4-87C9-8A416B111BDB}" srcId="{6FD0ACFB-E64C-4D88-9B59-814B3A2C95C6}" destId="{5134E43D-1175-418D-9248-2A3875C72B93}" srcOrd="0" destOrd="0" parTransId="{3F720992-5AB5-4E81-AAAD-BA10B1A6BAD1}" sibTransId="{16FA4907-6F49-41A1-962D-D61C13D82472}"/>
    <dgm:cxn modelId="{EE8E4674-2135-4151-B2A3-ECD9BE41532A}" srcId="{7D669ECC-A0F5-405F-821F-5F570601CE48}" destId="{620A49D5-CAC9-4443-B367-380702DB32A2}" srcOrd="0" destOrd="0" parTransId="{AAA031D9-A63A-4E38-8992-389936ACF0EA}" sibTransId="{32F0401D-5C99-4FDD-A746-01EF047E30E8}"/>
    <dgm:cxn modelId="{F8631B1A-8BC8-4AE3-B1B5-FFC3504A21B2}" srcId="{B767F25F-518D-4AD2-B3AB-C08FB0CEFEE8}" destId="{8E15CDD8-5E2E-43EC-955F-2E5614E794D0}" srcOrd="3" destOrd="0" parTransId="{C0150B49-712B-49C5-951F-788B47C64558}" sibTransId="{D9B4654B-6E17-4A90-985A-BD51C8BF63C1}"/>
    <dgm:cxn modelId="{0B6DFAAC-C3DE-43C8-BE52-A00D81BE3057}" type="presOf" srcId="{7D669ECC-A0F5-405F-821F-5F570601CE48}" destId="{5735B722-8FED-4D35-86FA-CEBDC1513CDA}" srcOrd="0" destOrd="0" presId="urn:microsoft.com/office/officeart/2009/3/layout/IncreasingArrowsProcess"/>
    <dgm:cxn modelId="{809F45CC-B3EA-4409-A0A8-0EF63637A4A4}" type="presOf" srcId="{C37F5209-41F6-45A6-B883-1A7420A6A4A5}" destId="{32ADEEB9-4A11-4035-8256-7CC997A40F36}" srcOrd="0" destOrd="0" presId="urn:microsoft.com/office/officeart/2009/3/layout/IncreasingArrowsProcess"/>
    <dgm:cxn modelId="{6311E280-1C70-49C2-A046-F69DE2FCBD25}" type="presOf" srcId="{B767F25F-518D-4AD2-B3AB-C08FB0CEFEE8}" destId="{4BFB1739-C650-4EBC-8658-EA45CA3BFAAD}" srcOrd="0" destOrd="0" presId="urn:microsoft.com/office/officeart/2009/3/layout/IncreasingArrowsProcess"/>
    <dgm:cxn modelId="{C7DD96B3-7F51-4117-8B9F-1DE73708951D}" srcId="{FF2B2968-F471-45A4-86A0-F79D028B209D}" destId="{C37F5209-41F6-45A6-B883-1A7420A6A4A5}" srcOrd="0" destOrd="0" parTransId="{280A958C-3DA9-40B7-9003-53E9361198CC}" sibTransId="{5044CBE6-AD09-43C3-A395-D7AEE234C13B}"/>
    <dgm:cxn modelId="{7D04814A-540B-4D21-90CA-DAFC66821EE9}" type="presOf" srcId="{5134E43D-1175-418D-9248-2A3875C72B93}" destId="{292EF990-CB70-43FD-B767-968A50E4A245}" srcOrd="0" destOrd="0" presId="urn:microsoft.com/office/officeart/2009/3/layout/IncreasingArrowsProcess"/>
    <dgm:cxn modelId="{9C4C1F62-3894-486A-ACA5-5F24379472C9}" srcId="{B767F25F-518D-4AD2-B3AB-C08FB0CEFEE8}" destId="{6FD0ACFB-E64C-4D88-9B59-814B3A2C95C6}" srcOrd="0" destOrd="0" parTransId="{B346354A-958A-41C7-8C7B-F02E7C760A7C}" sibTransId="{8F2BDEBB-5F90-4EA0-873D-77CD6979497F}"/>
    <dgm:cxn modelId="{1D77CC9F-5AEA-4B4D-A30D-437CFF546D6A}" srcId="{B767F25F-518D-4AD2-B3AB-C08FB0CEFEE8}" destId="{7D669ECC-A0F5-405F-821F-5F570601CE48}" srcOrd="2" destOrd="0" parTransId="{F16CCE45-F91B-471D-A5C4-2A4EAB2E3094}" sibTransId="{A4F101F9-526D-4155-BC41-696EDC68AA00}"/>
    <dgm:cxn modelId="{BAB28DF0-0106-49B7-AB95-9B4DF595E44B}" srcId="{B767F25F-518D-4AD2-B3AB-C08FB0CEFEE8}" destId="{FF2B2968-F471-45A4-86A0-F79D028B209D}" srcOrd="1" destOrd="0" parTransId="{D8C31E9C-E4F7-41A6-AB9E-8043033F6E57}" sibTransId="{FC78FFC3-E36C-42C8-A7ED-55B1A4556B44}"/>
    <dgm:cxn modelId="{D672006F-2ADC-4099-8008-5B5354EF3539}" type="presParOf" srcId="{4BFB1739-C650-4EBC-8658-EA45CA3BFAAD}" destId="{7D0AED63-A1CF-4345-A79D-DA9806788C0E}" srcOrd="0" destOrd="0" presId="urn:microsoft.com/office/officeart/2009/3/layout/IncreasingArrowsProcess"/>
    <dgm:cxn modelId="{52D0DECF-0ED9-4DA1-AF8F-825C6998F6CF}" type="presParOf" srcId="{4BFB1739-C650-4EBC-8658-EA45CA3BFAAD}" destId="{292EF990-CB70-43FD-B767-968A50E4A245}" srcOrd="1" destOrd="0" presId="urn:microsoft.com/office/officeart/2009/3/layout/IncreasingArrowsProcess"/>
    <dgm:cxn modelId="{28C16CFB-3B60-4B2C-AD03-82E6547858DB}" type="presParOf" srcId="{4BFB1739-C650-4EBC-8658-EA45CA3BFAAD}" destId="{1599CD45-9335-4277-861E-41BAD40B50B2}" srcOrd="2" destOrd="0" presId="urn:microsoft.com/office/officeart/2009/3/layout/IncreasingArrowsProcess"/>
    <dgm:cxn modelId="{464E91BF-FD1D-43FA-9BF2-CEB2CF73F51F}" type="presParOf" srcId="{4BFB1739-C650-4EBC-8658-EA45CA3BFAAD}" destId="{32ADEEB9-4A11-4035-8256-7CC997A40F36}" srcOrd="3" destOrd="0" presId="urn:microsoft.com/office/officeart/2009/3/layout/IncreasingArrowsProcess"/>
    <dgm:cxn modelId="{EE7C75B8-887B-4E8A-89FE-D4AB667F3609}" type="presParOf" srcId="{4BFB1739-C650-4EBC-8658-EA45CA3BFAAD}" destId="{5735B722-8FED-4D35-86FA-CEBDC1513CDA}" srcOrd="4" destOrd="0" presId="urn:microsoft.com/office/officeart/2009/3/layout/IncreasingArrowsProcess"/>
    <dgm:cxn modelId="{651EA3FE-7D10-4361-A3D3-A64639CC8332}" type="presParOf" srcId="{4BFB1739-C650-4EBC-8658-EA45CA3BFAAD}" destId="{787D1734-39A1-4F74-A6E1-DC20007A07B5}" srcOrd="5" destOrd="0" presId="urn:microsoft.com/office/officeart/2009/3/layout/IncreasingArrowsProcess"/>
    <dgm:cxn modelId="{785B6A55-850B-44BD-A509-5109FA2E5A49}" type="presParOf" srcId="{4BFB1739-C650-4EBC-8658-EA45CA3BFAAD}" destId="{AAB612F7-F457-4EEF-AD1D-F5E37CEBBBB6}" srcOrd="6" destOrd="0" presId="urn:microsoft.com/office/officeart/2009/3/layout/IncreasingArrows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0AED63-A1CF-4345-A79D-DA9806788C0E}">
      <dsp:nvSpPr>
        <dsp:cNvPr id="0" name=""/>
        <dsp:cNvSpPr/>
      </dsp:nvSpPr>
      <dsp:spPr>
        <a:xfrm>
          <a:off x="66882" y="113495"/>
          <a:ext cx="8072864" cy="1146454"/>
        </a:xfrm>
        <a:prstGeom prst="rightArrow">
          <a:avLst>
            <a:gd name="adj1" fmla="val 50000"/>
            <a:gd name="adj2" fmla="val 50000"/>
          </a:avLst>
        </a:prstGeom>
        <a:gradFill rotWithShape="0">
          <a:gsLst>
            <a:gs pos="0">
              <a:srgbClr val="FF5900"/>
            </a:gs>
            <a:gs pos="50000">
              <a:srgbClr val="FF5900">
                <a:lumMod val="20000"/>
                <a:lumOff val="80000"/>
              </a:srgbClr>
            </a:gs>
            <a:gs pos="100000">
              <a:srgbClr val="FF5900"/>
            </a:gs>
          </a:gsLst>
          <a:lin ang="5400000" scaled="0"/>
        </a:gra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254000" bIns="182000" numCol="1" spcCol="1270" anchor="ctr" anchorCtr="0">
          <a:noAutofit/>
        </a:bodyPr>
        <a:lstStyle/>
        <a:p>
          <a:pPr lvl="0" algn="l" defTabSz="533400">
            <a:lnSpc>
              <a:spcPct val="90000"/>
            </a:lnSpc>
            <a:spcBef>
              <a:spcPct val="0"/>
            </a:spcBef>
            <a:spcAft>
              <a:spcPct val="35000"/>
            </a:spcAft>
          </a:pPr>
          <a:r>
            <a:rPr lang="en-GB" sz="1200" b="1" kern="1200" noProof="0" dirty="0">
              <a:solidFill>
                <a:srgbClr val="000000"/>
              </a:solidFill>
              <a:latin typeface="Helvetica 55 Roman"/>
              <a:ea typeface="+mn-ea"/>
              <a:cs typeface="+mn-cs"/>
            </a:rPr>
            <a:t>Service Strategy</a:t>
          </a:r>
        </a:p>
      </dsp:txBody>
      <dsp:txXfrm>
        <a:off x="66882" y="400109"/>
        <a:ext cx="7786251" cy="573227"/>
      </dsp:txXfrm>
    </dsp:sp>
    <dsp:sp modelId="{292EF990-CB70-43FD-B767-968A50E4A245}">
      <dsp:nvSpPr>
        <dsp:cNvPr id="0" name=""/>
        <dsp:cNvSpPr/>
      </dsp:nvSpPr>
      <dsp:spPr>
        <a:xfrm>
          <a:off x="59802" y="942675"/>
          <a:ext cx="663326" cy="2120595"/>
        </a:xfrm>
        <a:prstGeom prst="rect">
          <a:avLst/>
        </a:prstGeom>
        <a:solidFill>
          <a:srgbClr val="FFFFFF">
            <a:hueOff val="0"/>
            <a:satOff val="0"/>
            <a:lumOff val="0"/>
            <a:alphaOff val="0"/>
          </a:srgbClr>
        </a:solidFill>
        <a:ln w="25400" cap="flat" cmpd="sng" algn="ctr">
          <a:solidFill>
            <a:srgbClr val="00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t" anchorCtr="0">
          <a:noAutofit/>
        </a:bodyPr>
        <a:lstStyle/>
        <a:p>
          <a:pPr lvl="0" algn="l" defTabSz="444500">
            <a:lnSpc>
              <a:spcPct val="90000"/>
            </a:lnSpc>
            <a:spcBef>
              <a:spcPct val="0"/>
            </a:spcBef>
            <a:spcAft>
              <a:spcPct val="35000"/>
            </a:spcAft>
          </a:pPr>
          <a:r>
            <a:rPr lang="en-GB" sz="1000" kern="1200" noProof="0" dirty="0">
              <a:solidFill>
                <a:srgbClr val="000000">
                  <a:hueOff val="0"/>
                  <a:satOff val="0"/>
                  <a:lumOff val="0"/>
                  <a:alphaOff val="0"/>
                </a:srgbClr>
              </a:solidFill>
              <a:latin typeface="Helvetica 55 Roman"/>
              <a:ea typeface="+mn-ea"/>
              <a:cs typeface="+mn-cs"/>
            </a:rPr>
            <a:t>Brand owner</a:t>
          </a:r>
        </a:p>
      </dsp:txBody>
      <dsp:txXfrm>
        <a:off x="59802" y="942675"/>
        <a:ext cx="663326" cy="2120595"/>
      </dsp:txXfrm>
    </dsp:sp>
    <dsp:sp modelId="{1599CD45-9335-4277-861E-41BAD40B50B2}">
      <dsp:nvSpPr>
        <dsp:cNvPr id="0" name=""/>
        <dsp:cNvSpPr/>
      </dsp:nvSpPr>
      <dsp:spPr>
        <a:xfrm>
          <a:off x="552580" y="572564"/>
          <a:ext cx="7470056" cy="1146454"/>
        </a:xfrm>
        <a:prstGeom prst="rightArrow">
          <a:avLst>
            <a:gd name="adj1" fmla="val 50000"/>
            <a:gd name="adj2" fmla="val 50000"/>
          </a:avLst>
        </a:prstGeom>
        <a:gradFill rotWithShape="0">
          <a:gsLst>
            <a:gs pos="0">
              <a:srgbClr val="FF5900"/>
            </a:gs>
            <a:gs pos="50000">
              <a:srgbClr val="FF5900">
                <a:lumMod val="20000"/>
                <a:lumOff val="80000"/>
              </a:srgbClr>
            </a:gs>
            <a:gs pos="100000">
              <a:srgbClr val="FF5900"/>
            </a:gs>
          </a:gsLst>
          <a:lin ang="5400000" scaled="0"/>
        </a:gra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254000" bIns="182000" numCol="1" spcCol="1270" anchor="ctr" anchorCtr="0">
          <a:noAutofit/>
        </a:bodyPr>
        <a:lstStyle/>
        <a:p>
          <a:pPr lvl="0" algn="l" defTabSz="533400">
            <a:lnSpc>
              <a:spcPct val="90000"/>
            </a:lnSpc>
            <a:spcBef>
              <a:spcPct val="0"/>
            </a:spcBef>
            <a:spcAft>
              <a:spcPct val="35000"/>
            </a:spcAft>
          </a:pPr>
          <a:r>
            <a:rPr lang="fr-FR" sz="1200" b="1" kern="1200" dirty="0">
              <a:solidFill>
                <a:srgbClr val="000000"/>
              </a:solidFill>
              <a:latin typeface="Helvetica 55 Roman"/>
              <a:ea typeface="+mn-ea"/>
              <a:cs typeface="+mn-cs"/>
            </a:rPr>
            <a:t>Service design</a:t>
          </a:r>
        </a:p>
      </dsp:txBody>
      <dsp:txXfrm>
        <a:off x="552580" y="859178"/>
        <a:ext cx="7183443" cy="573227"/>
      </dsp:txXfrm>
    </dsp:sp>
    <dsp:sp modelId="{32ADEEB9-4A11-4035-8256-7CC997A40F36}">
      <dsp:nvSpPr>
        <dsp:cNvPr id="0" name=""/>
        <dsp:cNvSpPr/>
      </dsp:nvSpPr>
      <dsp:spPr>
        <a:xfrm>
          <a:off x="572562" y="1421398"/>
          <a:ext cx="744390" cy="2136207"/>
        </a:xfrm>
        <a:prstGeom prst="rect">
          <a:avLst/>
        </a:prstGeom>
        <a:solidFill>
          <a:srgbClr val="FFFFFF">
            <a:hueOff val="0"/>
            <a:satOff val="0"/>
            <a:lumOff val="0"/>
            <a:alphaOff val="0"/>
          </a:srgbClr>
        </a:solidFill>
        <a:ln w="25400" cap="flat" cmpd="sng" algn="ctr">
          <a:solidFill>
            <a:srgbClr val="00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t" anchorCtr="0">
          <a:noAutofit/>
        </a:bodyPr>
        <a:lstStyle/>
        <a:p>
          <a:pPr lvl="0" algn="l" defTabSz="444500">
            <a:lnSpc>
              <a:spcPct val="90000"/>
            </a:lnSpc>
            <a:spcBef>
              <a:spcPct val="0"/>
            </a:spcBef>
            <a:spcAft>
              <a:spcPct val="35000"/>
            </a:spcAft>
          </a:pPr>
          <a:r>
            <a:rPr lang="en-GB" sz="1000" kern="1200" noProof="0" dirty="0">
              <a:solidFill>
                <a:srgbClr val="000000">
                  <a:hueOff val="0"/>
                  <a:satOff val="0"/>
                  <a:lumOff val="0"/>
                  <a:alphaOff val="0"/>
                </a:srgbClr>
              </a:solidFill>
              <a:latin typeface="Helvetica 55 Roman"/>
              <a:ea typeface="+mn-ea"/>
              <a:cs typeface="+mn-cs"/>
            </a:rPr>
            <a:t>Offer marketing</a:t>
          </a:r>
        </a:p>
      </dsp:txBody>
      <dsp:txXfrm>
        <a:off x="572562" y="1421398"/>
        <a:ext cx="744390" cy="2136207"/>
      </dsp:txXfrm>
    </dsp:sp>
    <dsp:sp modelId="{5735B722-8FED-4D35-86FA-CEBDC1513CDA}">
      <dsp:nvSpPr>
        <dsp:cNvPr id="0" name=""/>
        <dsp:cNvSpPr/>
      </dsp:nvSpPr>
      <dsp:spPr>
        <a:xfrm>
          <a:off x="3705763" y="1000599"/>
          <a:ext cx="4864139" cy="1146454"/>
        </a:xfrm>
        <a:prstGeom prst="rightArrow">
          <a:avLst>
            <a:gd name="adj1" fmla="val 50000"/>
            <a:gd name="adj2" fmla="val 50000"/>
          </a:avLst>
        </a:prstGeom>
        <a:gradFill rotWithShape="0">
          <a:gsLst>
            <a:gs pos="0">
              <a:srgbClr val="FF5900"/>
            </a:gs>
            <a:gs pos="50000">
              <a:srgbClr val="FF5900">
                <a:lumMod val="20000"/>
                <a:lumOff val="80000"/>
              </a:srgbClr>
            </a:gs>
            <a:gs pos="100000">
              <a:srgbClr val="FF5900"/>
            </a:gs>
          </a:gsLst>
          <a:lin ang="5400000" scaled="0"/>
        </a:gra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254000" bIns="182000" numCol="1" spcCol="1270" anchor="ctr" anchorCtr="0">
          <a:noAutofit/>
        </a:bodyPr>
        <a:lstStyle/>
        <a:p>
          <a:pPr lvl="0" algn="l" defTabSz="533400">
            <a:lnSpc>
              <a:spcPct val="90000"/>
            </a:lnSpc>
            <a:spcBef>
              <a:spcPct val="0"/>
            </a:spcBef>
            <a:spcAft>
              <a:spcPct val="35000"/>
            </a:spcAft>
          </a:pPr>
          <a:r>
            <a:rPr lang="en-GB" sz="1200" b="1" kern="1200" dirty="0">
              <a:solidFill>
                <a:srgbClr val="000000"/>
              </a:solidFill>
              <a:latin typeface="Helvetica 55 Roman"/>
              <a:ea typeface="+mn-ea"/>
              <a:cs typeface="+mn-cs"/>
            </a:rPr>
            <a:t>Service </a:t>
          </a:r>
          <a:r>
            <a:rPr lang="en-GB" sz="1200" b="1" kern="1200" noProof="0" dirty="0">
              <a:solidFill>
                <a:srgbClr val="000000"/>
              </a:solidFill>
              <a:latin typeface="Helvetica 55 Roman"/>
              <a:ea typeface="+mn-ea"/>
              <a:cs typeface="+mn-cs"/>
            </a:rPr>
            <a:t>transition</a:t>
          </a:r>
          <a:r>
            <a:rPr lang="en-GB" sz="1200" b="1" kern="1200" dirty="0">
              <a:solidFill>
                <a:srgbClr val="000000"/>
              </a:solidFill>
              <a:latin typeface="Helvetica 55 Roman"/>
              <a:ea typeface="+mn-ea"/>
              <a:cs typeface="+mn-cs"/>
            </a:rPr>
            <a:t> (Sales, Fulfilment)</a:t>
          </a:r>
        </a:p>
      </dsp:txBody>
      <dsp:txXfrm>
        <a:off x="3705763" y="1287213"/>
        <a:ext cx="4577526" cy="573227"/>
      </dsp:txXfrm>
    </dsp:sp>
    <dsp:sp modelId="{787D1734-39A1-4F74-A6E1-DC20007A07B5}">
      <dsp:nvSpPr>
        <dsp:cNvPr id="0" name=""/>
        <dsp:cNvSpPr/>
      </dsp:nvSpPr>
      <dsp:spPr>
        <a:xfrm>
          <a:off x="3690145" y="1839731"/>
          <a:ext cx="743446" cy="2192846"/>
        </a:xfrm>
        <a:prstGeom prst="rect">
          <a:avLst/>
        </a:prstGeom>
        <a:solidFill>
          <a:srgbClr val="FFFFFF">
            <a:hueOff val="0"/>
            <a:satOff val="0"/>
            <a:lumOff val="0"/>
            <a:alphaOff val="0"/>
          </a:srgbClr>
        </a:solidFill>
        <a:ln w="25400" cap="flat" cmpd="sng" algn="ctr">
          <a:solidFill>
            <a:srgbClr val="00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t" anchorCtr="0">
          <a:noAutofit/>
        </a:bodyPr>
        <a:lstStyle/>
        <a:p>
          <a:pPr lvl="0" algn="l" defTabSz="444500">
            <a:lnSpc>
              <a:spcPct val="90000"/>
            </a:lnSpc>
            <a:spcBef>
              <a:spcPct val="0"/>
            </a:spcBef>
            <a:spcAft>
              <a:spcPct val="35000"/>
            </a:spcAft>
          </a:pPr>
          <a:r>
            <a:rPr lang="en-GB" sz="1000" kern="1200" noProof="0" dirty="0">
              <a:solidFill>
                <a:srgbClr val="000000">
                  <a:hueOff val="0"/>
                  <a:satOff val="0"/>
                  <a:lumOff val="0"/>
                  <a:alphaOff val="0"/>
                </a:srgbClr>
              </a:solidFill>
              <a:latin typeface="Helvetica 55 Roman"/>
              <a:ea typeface="+mn-ea"/>
              <a:cs typeface="+mn-cs"/>
            </a:rPr>
            <a:t>Contract owner</a:t>
          </a:r>
        </a:p>
      </dsp:txBody>
      <dsp:txXfrm>
        <a:off x="3690145" y="1839731"/>
        <a:ext cx="743446" cy="2192846"/>
      </dsp:txXfrm>
    </dsp:sp>
    <dsp:sp modelId="{AAB612F7-F457-4EEF-AD1D-F5E37CEBBBB6}">
      <dsp:nvSpPr>
        <dsp:cNvPr id="0" name=""/>
        <dsp:cNvSpPr/>
      </dsp:nvSpPr>
      <dsp:spPr>
        <a:xfrm>
          <a:off x="6215328" y="1449894"/>
          <a:ext cx="2611170" cy="787900"/>
        </a:xfrm>
        <a:prstGeom prst="rightArrow">
          <a:avLst>
            <a:gd name="adj1" fmla="val 50000"/>
            <a:gd name="adj2" fmla="val 50000"/>
          </a:avLst>
        </a:prstGeom>
        <a:gradFill rotWithShape="0">
          <a:gsLst>
            <a:gs pos="0">
              <a:srgbClr val="FF5900"/>
            </a:gs>
            <a:gs pos="50000">
              <a:srgbClr val="FF5900">
                <a:lumMod val="20000"/>
                <a:lumOff val="80000"/>
              </a:srgbClr>
            </a:gs>
            <a:gs pos="100000">
              <a:srgbClr val="FF5900"/>
            </a:gs>
          </a:gsLst>
          <a:lin ang="5400000" scaled="0"/>
        </a:gra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254000" bIns="182000" numCol="1" spcCol="1270" anchor="ctr" anchorCtr="0">
          <a:noAutofit/>
        </a:bodyPr>
        <a:lstStyle/>
        <a:p>
          <a:pPr lvl="0" algn="l" defTabSz="533400">
            <a:lnSpc>
              <a:spcPct val="90000"/>
            </a:lnSpc>
            <a:spcBef>
              <a:spcPct val="0"/>
            </a:spcBef>
            <a:spcAft>
              <a:spcPct val="35000"/>
            </a:spcAft>
          </a:pPr>
          <a:r>
            <a:rPr lang="en-GB" sz="1200" b="1" kern="1200" noProof="0" dirty="0">
              <a:solidFill>
                <a:srgbClr val="000000"/>
              </a:solidFill>
              <a:latin typeface="Helvetica 55 Roman"/>
              <a:ea typeface="+mn-ea"/>
              <a:cs typeface="+mn-cs"/>
            </a:rPr>
            <a:t>Service Operation</a:t>
          </a:r>
        </a:p>
      </dsp:txBody>
      <dsp:txXfrm>
        <a:off x="6215328" y="1646869"/>
        <a:ext cx="2414195" cy="393950"/>
      </dsp:txXfrm>
    </dsp:sp>
  </dsp:spTree>
</dsp:drawing>
</file>

<file path=ppt/diagrams/layout1.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E"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E673FBD-7FF5-4887-8762-A56B5934ECAF}" type="datetimeFigureOut">
              <a:rPr lang="en-IE" smtClean="0"/>
              <a:pPr/>
              <a:t>14/11/2016</a:t>
            </a:fld>
            <a:endParaRPr lang="en-IE"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E"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E"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1B510AC-7CDD-471C-A750-5BFF8483805F}" type="slidenum">
              <a:rPr lang="en-IE" smtClean="0"/>
              <a:pPr/>
              <a:t>‹#›</a:t>
            </a:fld>
            <a:endParaRPr lang="en-IE" dirty="0"/>
          </a:p>
        </p:txBody>
      </p:sp>
    </p:spTree>
    <p:extLst>
      <p:ext uri="{BB962C8B-B14F-4D97-AF65-F5344CB8AC3E}">
        <p14:creationId xmlns:p14="http://schemas.microsoft.com/office/powerpoint/2010/main" val="29474408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mailto:bratulic@ca.ibm.com" TargetMode="External"/><Relationship Id="rId2" Type="http://schemas.openxmlformats.org/officeDocument/2006/relationships/slide" Target="../slides/slide20.xml"/><Relationship Id="rId1" Type="http://schemas.openxmlformats.org/officeDocument/2006/relationships/notesMaster" Target="../notesMasters/notesMaster1.xml"/><Relationship Id="rId5" Type="http://schemas.openxmlformats.org/officeDocument/2006/relationships/hyperlink" Target="mailto:rsendel@tmforum.org" TargetMode="External"/><Relationship Id="rId4" Type="http://schemas.openxmlformats.org/officeDocument/2006/relationships/hyperlink" Target="mailto:paul@kpiguy.com" TargetMode="External"/></Relationships>
</file>

<file path=ppt/notesSlides/_rels/notesSlide21.xml.rels><?xml version="1.0" encoding="UTF-8" standalone="yes"?>
<Relationships xmlns="http://schemas.openxmlformats.org/package/2006/relationships"><Relationship Id="rId3" Type="http://schemas.openxmlformats.org/officeDocument/2006/relationships/hyperlink" Target="mailto:plivaudais@parstream.com" TargetMode="External"/><Relationship Id="rId2" Type="http://schemas.openxmlformats.org/officeDocument/2006/relationships/slide" Target="../slides/slide21.xml"/><Relationship Id="rId1" Type="http://schemas.openxmlformats.org/officeDocument/2006/relationships/notesMaster" Target="../notesMasters/notesMaster1.xml"/><Relationship Id="rId4" Type="http://schemas.openxmlformats.org/officeDocument/2006/relationships/hyperlink" Target="https://www.tmforum.org/resources/?filter_topic=2337" TargetMode="Externa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1B510AC-7CDD-471C-A750-5BFF8483805F}" type="slidenum">
              <a:rPr lang="en-IE" smtClean="0"/>
              <a:pPr/>
              <a:t>1</a:t>
            </a:fld>
            <a:endParaRPr lang="en-IE" dirty="0"/>
          </a:p>
        </p:txBody>
      </p:sp>
    </p:spTree>
    <p:extLst>
      <p:ext uri="{BB962C8B-B14F-4D97-AF65-F5344CB8AC3E}">
        <p14:creationId xmlns:p14="http://schemas.microsoft.com/office/powerpoint/2010/main" val="38981586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b="1" u="sng" noProof="0" dirty="0"/>
              <a:t>Objective</a:t>
            </a:r>
            <a:r>
              <a:rPr lang="en-US" b="1" noProof="0" dirty="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noProof="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noProof="0" dirty="0"/>
              <a:t>Describe the most significant uses cases part of the business scenario</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noProof="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noProof="0" dirty="0"/>
              <a:t>For each use case, describe:</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noProof="0" dirty="0"/>
              <a:t>the activities performed and their sequencing</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noProof="0" dirty="0"/>
              <a:t>the participants responsibilities with regard to activities</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noProof="0" dirty="0"/>
              <a:t>the touchpoints between activities / participant      </a:t>
            </a:r>
          </a:p>
          <a:p>
            <a:endParaRPr lang="en-US" baseline="0" noProof="0" dirty="0"/>
          </a:p>
          <a:p>
            <a:r>
              <a:rPr lang="en-US" b="1" u="sng" baseline="0" noProof="0" dirty="0"/>
              <a:t>Content</a:t>
            </a:r>
            <a:r>
              <a:rPr lang="en-US" b="1" baseline="0" noProof="0" dirty="0"/>
              <a:t>:</a:t>
            </a:r>
          </a:p>
          <a:p>
            <a:endParaRPr lang="en-US" baseline="0" noProof="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noProof="0" dirty="0"/>
              <a:t>Use an activity or interaction diagram, such as the proposed example, to describe the use case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noProof="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noProof="0" dirty="0"/>
              <a:t>Highlight the activities under responsibility of each participant (use of different colors) </a:t>
            </a:r>
          </a:p>
          <a:p>
            <a:endParaRPr lang="en-US" noProof="0" dirty="0"/>
          </a:p>
          <a:p>
            <a:r>
              <a:rPr lang="en-US" noProof="0" dirty="0"/>
              <a:t>Show the sequencing of activities</a:t>
            </a:r>
          </a:p>
          <a:p>
            <a:endParaRPr lang="en-US" noProof="0" dirty="0"/>
          </a:p>
          <a:p>
            <a:r>
              <a:rPr lang="en-US" noProof="0" dirty="0"/>
              <a:t>Check the consistency with key participants diagram</a:t>
            </a:r>
            <a:r>
              <a:rPr lang="en-US" baseline="0" noProof="0" dirty="0"/>
              <a:t> previously provided</a:t>
            </a:r>
          </a:p>
          <a:p>
            <a:endParaRPr lang="en-US" baseline="0" noProof="0"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u="sng" kern="1200" baseline="0" dirty="0">
                <a:solidFill>
                  <a:schemeClr val="tx1"/>
                </a:solidFill>
                <a:effectLst/>
                <a:latin typeface="+mn-lt"/>
                <a:ea typeface="+mn-ea"/>
                <a:cs typeface="+mn-cs"/>
              </a:rPr>
              <a:t>This slide is </a:t>
            </a:r>
            <a:r>
              <a:rPr lang="en-US" sz="1200" b="1" u="sng" kern="1200" baseline="0" dirty="0">
                <a:solidFill>
                  <a:schemeClr val="tx1"/>
                </a:solidFill>
                <a:effectLst/>
                <a:latin typeface="+mn-lt"/>
                <a:ea typeface="+mn-ea"/>
                <a:cs typeface="+mn-cs"/>
              </a:rPr>
              <a:t>mandatory</a:t>
            </a:r>
            <a:endParaRPr lang="en-IE" b="1" u="sng" baseline="0" dirty="0">
              <a:solidFill>
                <a:srgbClr val="FF0000"/>
              </a:solidFill>
            </a:endParaRPr>
          </a:p>
          <a:p>
            <a:endParaRPr lang="en-US" noProof="0" dirty="0"/>
          </a:p>
        </p:txBody>
      </p:sp>
      <p:sp>
        <p:nvSpPr>
          <p:cNvPr id="4" name="Espace réservé du numéro de diapositive 3"/>
          <p:cNvSpPr>
            <a:spLocks noGrp="1"/>
          </p:cNvSpPr>
          <p:nvPr>
            <p:ph type="sldNum" sz="quarter" idx="10"/>
          </p:nvPr>
        </p:nvSpPr>
        <p:spPr/>
        <p:txBody>
          <a:bodyPr/>
          <a:lstStyle/>
          <a:p>
            <a:fld id="{41B510AC-7CDD-471C-A750-5BFF8483805F}" type="slidenum">
              <a:rPr lang="en-IE" smtClean="0"/>
              <a:pPr/>
              <a:t>10</a:t>
            </a:fld>
            <a:endParaRPr lang="en-IE" dirty="0"/>
          </a:p>
        </p:txBody>
      </p:sp>
    </p:spTree>
    <p:extLst>
      <p:ext uri="{BB962C8B-B14F-4D97-AF65-F5344CB8AC3E}">
        <p14:creationId xmlns:p14="http://schemas.microsoft.com/office/powerpoint/2010/main" val="34551811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b="1" u="sng" noProof="0" dirty="0"/>
              <a:t>Objective</a:t>
            </a:r>
            <a:r>
              <a:rPr lang="en-US" b="1" noProof="0" dirty="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noProof="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noProof="0" dirty="0"/>
              <a:t>Detail each significant uses cases part of the business scenario</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noProof="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noProof="0" dirty="0"/>
              <a:t>For each use case, describe:</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noProof="0" dirty="0"/>
              <a:t>the activities performed and their sequencing</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noProof="0" dirty="0"/>
              <a:t>the participants responsibilities with regard to activities</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noProof="0" dirty="0"/>
              <a:t>the touchpoints between activities / participant      </a:t>
            </a:r>
          </a:p>
          <a:p>
            <a:endParaRPr lang="en-US" baseline="0" noProof="0" dirty="0"/>
          </a:p>
          <a:p>
            <a:r>
              <a:rPr lang="en-US" b="1" u="sng" baseline="0" noProof="0" dirty="0"/>
              <a:t>Content</a:t>
            </a:r>
            <a:r>
              <a:rPr lang="en-US" b="1" baseline="0" noProof="0" dirty="0"/>
              <a:t>:</a:t>
            </a:r>
          </a:p>
          <a:p>
            <a:endParaRPr lang="en-US" baseline="0" noProof="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noProof="0" dirty="0"/>
              <a:t>Use an activity/interaction diagram or a sequence diagram to describe the use case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noProof="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noProof="0" dirty="0"/>
              <a:t>Highlight the activities under responsibility of each participant (use of different colors) </a:t>
            </a:r>
          </a:p>
          <a:p>
            <a:endParaRPr lang="en-US" noProof="0" dirty="0"/>
          </a:p>
          <a:p>
            <a:r>
              <a:rPr lang="en-US" noProof="0" dirty="0"/>
              <a:t>Show the sequencing of activities</a:t>
            </a:r>
          </a:p>
          <a:p>
            <a:endParaRPr lang="en-US" noProof="0" dirty="0"/>
          </a:p>
          <a:p>
            <a:r>
              <a:rPr lang="en-US" noProof="0" dirty="0"/>
              <a:t>Check the consistency with high</a:t>
            </a:r>
            <a:r>
              <a:rPr lang="en-US" baseline="0" noProof="0" dirty="0"/>
              <a:t> level use case walkthrough </a:t>
            </a:r>
            <a:r>
              <a:rPr lang="en-US" noProof="0" dirty="0"/>
              <a:t> diagram</a:t>
            </a:r>
            <a:r>
              <a:rPr lang="en-US" baseline="0" noProof="0" dirty="0"/>
              <a:t> previously provided</a:t>
            </a:r>
          </a:p>
          <a:p>
            <a:endParaRPr lang="en-US" baseline="0" noProof="0"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u="sng" kern="1200" baseline="0" dirty="0">
                <a:solidFill>
                  <a:schemeClr val="tx1"/>
                </a:solidFill>
                <a:effectLst/>
                <a:latin typeface="+mn-lt"/>
                <a:ea typeface="+mn-ea"/>
                <a:cs typeface="+mn-cs"/>
              </a:rPr>
              <a:t>This slide is </a:t>
            </a:r>
            <a:r>
              <a:rPr lang="en-US" sz="1200" b="1" u="sng" kern="1200" baseline="0" dirty="0">
                <a:solidFill>
                  <a:schemeClr val="tx1"/>
                </a:solidFill>
                <a:effectLst/>
                <a:latin typeface="+mn-lt"/>
                <a:ea typeface="+mn-ea"/>
                <a:cs typeface="+mn-cs"/>
              </a:rPr>
              <a:t>optional</a:t>
            </a:r>
            <a:endParaRPr lang="en-IE" b="1" u="sng" baseline="0" dirty="0">
              <a:solidFill>
                <a:srgbClr val="FF0000"/>
              </a:solidFill>
            </a:endParaRPr>
          </a:p>
          <a:p>
            <a:endParaRPr lang="en-US" noProof="0" dirty="0"/>
          </a:p>
        </p:txBody>
      </p:sp>
      <p:sp>
        <p:nvSpPr>
          <p:cNvPr id="4" name="Espace réservé du numéro de diapositive 3"/>
          <p:cNvSpPr>
            <a:spLocks noGrp="1"/>
          </p:cNvSpPr>
          <p:nvPr>
            <p:ph type="sldNum" sz="quarter" idx="10"/>
          </p:nvPr>
        </p:nvSpPr>
        <p:spPr/>
        <p:txBody>
          <a:bodyPr/>
          <a:lstStyle/>
          <a:p>
            <a:fld id="{41B510AC-7CDD-471C-A750-5BFF8483805F}" type="slidenum">
              <a:rPr lang="en-IE" smtClean="0"/>
              <a:pPr/>
              <a:t>11</a:t>
            </a:fld>
            <a:endParaRPr lang="en-IE" dirty="0"/>
          </a:p>
        </p:txBody>
      </p:sp>
    </p:spTree>
    <p:extLst>
      <p:ext uri="{BB962C8B-B14F-4D97-AF65-F5344CB8AC3E}">
        <p14:creationId xmlns:p14="http://schemas.microsoft.com/office/powerpoint/2010/main" val="34551811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u="sng" noProof="0" dirty="0"/>
              <a:t>Objective</a:t>
            </a:r>
            <a:r>
              <a:rPr lang="en-US" b="1" noProof="0" dirty="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noProof="0" dirty="0"/>
          </a:p>
          <a:p>
            <a:pPr marL="0" marR="0" indent="0" algn="l" defTabSz="914400" rtl="0" eaLnBrk="1" fontAlgn="auto" latinLnBrk="0" hangingPunct="1">
              <a:lnSpc>
                <a:spcPct val="100000"/>
              </a:lnSpc>
              <a:spcBef>
                <a:spcPts val="0"/>
              </a:spcBef>
              <a:spcAft>
                <a:spcPts val="0"/>
              </a:spcAft>
              <a:buClrTx/>
              <a:buSzTx/>
              <a:buFontTx/>
              <a:buNone/>
              <a:tabLst/>
              <a:defRPr/>
            </a:pPr>
            <a:r>
              <a:rPr lang="en-IE" baseline="0" noProof="0" dirty="0"/>
              <a:t>The slide provides the Ecosystem Owner or Primary partner organisation with the opportunity to provide an insight into why this Business Scenario is important, challenges encountered and the value or benefits that will be realised.</a:t>
            </a:r>
            <a:endParaRPr lang="en-US" baseline="0" noProof="0" dirty="0"/>
          </a:p>
          <a:p>
            <a:endParaRPr lang="en-US" baseline="0" noProof="0" dirty="0"/>
          </a:p>
          <a:p>
            <a:r>
              <a:rPr lang="en-US" b="1" u="sng" baseline="0" noProof="0" dirty="0"/>
              <a:t>Content</a:t>
            </a:r>
            <a:r>
              <a:rPr lang="en-US" b="1" baseline="0" noProof="0" dirty="0"/>
              <a:t>:</a:t>
            </a:r>
          </a:p>
          <a:p>
            <a:endParaRPr lang="en-US" baseline="0" noProof="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noProof="0" dirty="0"/>
              <a:t>This may take the format of bullet points, a diagram or even a video from a key stakeholder from the </a:t>
            </a:r>
            <a:r>
              <a:rPr lang="en-IE" baseline="0" noProof="0" dirty="0"/>
              <a:t>Ecosystem Owner or Primary partner organisation.</a:t>
            </a:r>
          </a:p>
          <a:p>
            <a:pPr marL="0" marR="0" indent="0" algn="l" defTabSz="914400" rtl="0" eaLnBrk="1" fontAlgn="auto" latinLnBrk="0" hangingPunct="1">
              <a:lnSpc>
                <a:spcPct val="100000"/>
              </a:lnSpc>
              <a:spcBef>
                <a:spcPts val="0"/>
              </a:spcBef>
              <a:spcAft>
                <a:spcPts val="0"/>
              </a:spcAft>
              <a:buClrTx/>
              <a:buSzTx/>
              <a:buFontTx/>
              <a:buNone/>
              <a:tabLst/>
              <a:defRPr/>
            </a:pPr>
            <a:endParaRPr lang="en-IE" baseline="0" noProof="0"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u="sng" kern="1200" baseline="0" dirty="0">
                <a:solidFill>
                  <a:schemeClr val="tx1"/>
                </a:solidFill>
                <a:effectLst/>
                <a:latin typeface="+mn-lt"/>
                <a:ea typeface="+mn-ea"/>
                <a:cs typeface="+mn-cs"/>
              </a:rPr>
              <a:t>This slide is </a:t>
            </a:r>
            <a:r>
              <a:rPr lang="en-US" sz="1200" b="1" u="sng" kern="1200" baseline="0" dirty="0">
                <a:solidFill>
                  <a:schemeClr val="tx1"/>
                </a:solidFill>
                <a:effectLst/>
                <a:latin typeface="+mn-lt"/>
                <a:ea typeface="+mn-ea"/>
                <a:cs typeface="+mn-cs"/>
              </a:rPr>
              <a:t>optional </a:t>
            </a:r>
            <a:r>
              <a:rPr lang="en-US" sz="1200" b="0" u="sng" kern="1200" baseline="0" dirty="0">
                <a:solidFill>
                  <a:schemeClr val="tx1"/>
                </a:solidFill>
                <a:effectLst/>
                <a:latin typeface="+mn-lt"/>
                <a:ea typeface="+mn-ea"/>
                <a:cs typeface="+mn-cs"/>
              </a:rPr>
              <a:t>and must be provided only if there is partnering relationship in the scope of the business scenario</a:t>
            </a:r>
            <a:endParaRPr lang="en-IE" b="0" u="sng" baseline="0" dirty="0">
              <a:solidFill>
                <a:srgbClr val="FF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noProof="0" dirty="0"/>
          </a:p>
          <a:p>
            <a:endParaRPr lang="en-IE" dirty="0"/>
          </a:p>
        </p:txBody>
      </p:sp>
      <p:sp>
        <p:nvSpPr>
          <p:cNvPr id="4" name="Slide Number Placeholder 3"/>
          <p:cNvSpPr>
            <a:spLocks noGrp="1"/>
          </p:cNvSpPr>
          <p:nvPr>
            <p:ph type="sldNum" sz="quarter" idx="10"/>
          </p:nvPr>
        </p:nvSpPr>
        <p:spPr/>
        <p:txBody>
          <a:bodyPr/>
          <a:lstStyle/>
          <a:p>
            <a:fld id="{41B510AC-7CDD-471C-A750-5BFF8483805F}" type="slidenum">
              <a:rPr lang="en-IE" smtClean="0"/>
              <a:pPr/>
              <a:t>12</a:t>
            </a:fld>
            <a:endParaRPr lang="en-IE" dirty="0"/>
          </a:p>
        </p:txBody>
      </p:sp>
    </p:spTree>
    <p:extLst>
      <p:ext uri="{BB962C8B-B14F-4D97-AF65-F5344CB8AC3E}">
        <p14:creationId xmlns:p14="http://schemas.microsoft.com/office/powerpoint/2010/main" val="39745435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u="sng" noProof="0" dirty="0"/>
              <a:t>Objective</a:t>
            </a:r>
            <a:r>
              <a:rPr lang="en-US" b="1" noProof="0" dirty="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noProof="0" dirty="0"/>
          </a:p>
          <a:p>
            <a:pPr marL="0" marR="0" indent="0" algn="l" defTabSz="914400" rtl="0" eaLnBrk="1" fontAlgn="auto" latinLnBrk="0" hangingPunct="1">
              <a:lnSpc>
                <a:spcPct val="100000"/>
              </a:lnSpc>
              <a:spcBef>
                <a:spcPts val="0"/>
              </a:spcBef>
              <a:spcAft>
                <a:spcPts val="0"/>
              </a:spcAft>
              <a:buClrTx/>
              <a:buSzTx/>
              <a:buFontTx/>
              <a:buNone/>
              <a:tabLst/>
              <a:defRPr/>
            </a:pPr>
            <a:r>
              <a:rPr lang="en-IE" baseline="0" noProof="0" dirty="0"/>
              <a:t>The slide provides the participating partner organisations in the scenario ecosystem with the opportunity to provide an insight into why this Business Scenario is important, challenges encountered and the value or benefits that will be realised.</a:t>
            </a:r>
            <a:endParaRPr lang="en-US" baseline="0" noProof="0" dirty="0"/>
          </a:p>
          <a:p>
            <a:endParaRPr lang="en-US" baseline="0" noProof="0" dirty="0"/>
          </a:p>
          <a:p>
            <a:r>
              <a:rPr lang="en-US" b="1" u="sng" baseline="0" noProof="0" dirty="0"/>
              <a:t>Content</a:t>
            </a:r>
            <a:r>
              <a:rPr lang="en-US" b="1" baseline="0" noProof="0" dirty="0"/>
              <a:t>:</a:t>
            </a:r>
          </a:p>
          <a:p>
            <a:endParaRPr lang="en-US" baseline="0" noProof="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noProof="0" dirty="0"/>
              <a:t>This may take the format of bullet points, a diagram or even a video from a key stakeholder from the </a:t>
            </a:r>
            <a:r>
              <a:rPr lang="en-IE" baseline="0" noProof="0" dirty="0"/>
              <a:t>partner organisation.</a:t>
            </a:r>
            <a:endParaRPr lang="en-US" baseline="0" noProof="0" dirty="0"/>
          </a:p>
          <a:p>
            <a:endParaRPr lang="en-IE"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u="sng" kern="1200" baseline="0" dirty="0">
                <a:solidFill>
                  <a:schemeClr val="tx1"/>
                </a:solidFill>
                <a:effectLst/>
                <a:latin typeface="+mn-lt"/>
                <a:ea typeface="+mn-ea"/>
                <a:cs typeface="+mn-cs"/>
              </a:rPr>
              <a:t>This slide is </a:t>
            </a:r>
            <a:r>
              <a:rPr lang="en-US" sz="1200" b="1" u="sng" kern="1200" baseline="0" dirty="0">
                <a:solidFill>
                  <a:schemeClr val="tx1"/>
                </a:solidFill>
                <a:effectLst/>
                <a:latin typeface="+mn-lt"/>
                <a:ea typeface="+mn-ea"/>
                <a:cs typeface="+mn-cs"/>
              </a:rPr>
              <a:t>optional </a:t>
            </a:r>
            <a:r>
              <a:rPr lang="en-US" sz="1200" b="0" u="sng" kern="1200" baseline="0" dirty="0">
                <a:solidFill>
                  <a:schemeClr val="tx1"/>
                </a:solidFill>
                <a:effectLst/>
                <a:latin typeface="+mn-lt"/>
                <a:ea typeface="+mn-ea"/>
                <a:cs typeface="+mn-cs"/>
              </a:rPr>
              <a:t>and must be provided only if there is partnering relationship in the scope of the business scenario</a:t>
            </a:r>
            <a:endParaRPr lang="en-IE" b="0" u="sng" baseline="0" dirty="0">
              <a:solidFill>
                <a:srgbClr val="FF0000"/>
              </a:solidFill>
            </a:endParaRPr>
          </a:p>
          <a:p>
            <a:endParaRPr lang="en-IE" dirty="0"/>
          </a:p>
        </p:txBody>
      </p:sp>
      <p:sp>
        <p:nvSpPr>
          <p:cNvPr id="4" name="Slide Number Placeholder 3"/>
          <p:cNvSpPr>
            <a:spLocks noGrp="1"/>
          </p:cNvSpPr>
          <p:nvPr>
            <p:ph type="sldNum" sz="quarter" idx="10"/>
          </p:nvPr>
        </p:nvSpPr>
        <p:spPr/>
        <p:txBody>
          <a:bodyPr/>
          <a:lstStyle/>
          <a:p>
            <a:fld id="{41B510AC-7CDD-471C-A750-5BFF8483805F}" type="slidenum">
              <a:rPr lang="en-IE" smtClean="0"/>
              <a:pPr/>
              <a:t>13</a:t>
            </a:fld>
            <a:endParaRPr lang="en-IE" dirty="0"/>
          </a:p>
        </p:txBody>
      </p:sp>
    </p:spTree>
    <p:extLst>
      <p:ext uri="{BB962C8B-B14F-4D97-AF65-F5344CB8AC3E}">
        <p14:creationId xmlns:p14="http://schemas.microsoft.com/office/powerpoint/2010/main" val="16009638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u="sng" noProof="0" dirty="0"/>
              <a:t>Objective</a:t>
            </a:r>
            <a:r>
              <a:rPr lang="en-US" b="1" noProof="0" dirty="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noProof="0" dirty="0"/>
          </a:p>
          <a:p>
            <a:pPr marL="0" marR="0" indent="0" algn="l" defTabSz="914400" rtl="0" eaLnBrk="1" fontAlgn="auto" latinLnBrk="0" hangingPunct="1">
              <a:lnSpc>
                <a:spcPct val="100000"/>
              </a:lnSpc>
              <a:spcBef>
                <a:spcPts val="0"/>
              </a:spcBef>
              <a:spcAft>
                <a:spcPts val="0"/>
              </a:spcAft>
              <a:buClrTx/>
              <a:buSzTx/>
              <a:buFontTx/>
              <a:buNone/>
              <a:tabLst/>
              <a:defRPr/>
            </a:pPr>
            <a:r>
              <a:rPr lang="en-IE" baseline="0" noProof="0" dirty="0"/>
              <a:t>The slide provides second level partner organisation (e.g. App Development SME) in the scenario ecosystem with the opportunity to provide an insight into why this Business Scenario is important and the value or benefits that will be realised.</a:t>
            </a:r>
          </a:p>
          <a:p>
            <a:pPr marL="0" marR="0" indent="0" algn="l" defTabSz="914400" rtl="0" eaLnBrk="1" fontAlgn="auto" latinLnBrk="0" hangingPunct="1">
              <a:lnSpc>
                <a:spcPct val="100000"/>
              </a:lnSpc>
              <a:spcBef>
                <a:spcPts val="0"/>
              </a:spcBef>
              <a:spcAft>
                <a:spcPts val="0"/>
              </a:spcAft>
              <a:buClrTx/>
              <a:buSzTx/>
              <a:buFontTx/>
              <a:buNone/>
              <a:tabLst/>
              <a:defRPr/>
            </a:pPr>
            <a:endParaRPr lang="en-IE" baseline="0" noProof="0" dirty="0"/>
          </a:p>
          <a:p>
            <a:r>
              <a:rPr lang="en-US" b="1" u="sng" baseline="0" noProof="0" dirty="0"/>
              <a:t>Content</a:t>
            </a:r>
            <a:r>
              <a:rPr lang="en-US" b="1" baseline="0" noProof="0" dirty="0"/>
              <a:t>:</a:t>
            </a:r>
          </a:p>
          <a:p>
            <a:endParaRPr lang="en-US" baseline="0" noProof="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noProof="0" dirty="0"/>
              <a:t>This may take the format of bullet points, a diagram or even a video from a key stakeholder from the </a:t>
            </a:r>
            <a:r>
              <a:rPr lang="en-IE" baseline="0" noProof="0" dirty="0"/>
              <a:t>partner organisation.  </a:t>
            </a:r>
          </a:p>
          <a:p>
            <a:pPr marL="0" marR="0" indent="0" algn="l" defTabSz="914400" rtl="0" eaLnBrk="1" fontAlgn="auto" latinLnBrk="0" hangingPunct="1">
              <a:lnSpc>
                <a:spcPct val="100000"/>
              </a:lnSpc>
              <a:spcBef>
                <a:spcPts val="0"/>
              </a:spcBef>
              <a:spcAft>
                <a:spcPts val="0"/>
              </a:spcAft>
              <a:buClrTx/>
              <a:buSzTx/>
              <a:buFontTx/>
              <a:buNone/>
              <a:tabLst/>
              <a:defRPr/>
            </a:pPr>
            <a:endParaRPr lang="en-IE" baseline="0" noProof="0" dirty="0"/>
          </a:p>
          <a:p>
            <a:pPr marL="0" marR="0" indent="0" algn="l" defTabSz="914400" rtl="0" eaLnBrk="1" fontAlgn="auto" latinLnBrk="0" hangingPunct="1">
              <a:lnSpc>
                <a:spcPct val="100000"/>
              </a:lnSpc>
              <a:spcBef>
                <a:spcPts val="0"/>
              </a:spcBef>
              <a:spcAft>
                <a:spcPts val="0"/>
              </a:spcAft>
              <a:buClrTx/>
              <a:buSzTx/>
              <a:buFontTx/>
              <a:buNone/>
              <a:tabLst/>
              <a:defRPr/>
            </a:pPr>
            <a:r>
              <a:rPr lang="en-IE" baseline="0" noProof="0" dirty="0"/>
              <a:t>Examples; the point of view of the end user of TM Forum Frameworx, the final partner in the chain. E.g. Development Company, OTT Service Provider, etc.</a:t>
            </a:r>
          </a:p>
          <a:p>
            <a:pPr marL="0" marR="0" indent="0" algn="l" defTabSz="914400" rtl="0" eaLnBrk="1" fontAlgn="auto" latinLnBrk="0" hangingPunct="1">
              <a:lnSpc>
                <a:spcPct val="100000"/>
              </a:lnSpc>
              <a:spcBef>
                <a:spcPts val="0"/>
              </a:spcBef>
              <a:spcAft>
                <a:spcPts val="0"/>
              </a:spcAft>
              <a:buClrTx/>
              <a:buSzTx/>
              <a:buFontTx/>
              <a:buNone/>
              <a:tabLst/>
              <a:defRPr/>
            </a:pPr>
            <a:endParaRPr lang="en-IE" baseline="0" noProof="0" dirty="0"/>
          </a:p>
          <a:p>
            <a:pPr marL="0" marR="0" indent="0" algn="l" defTabSz="914400" rtl="0" eaLnBrk="1" fontAlgn="auto" latinLnBrk="0" hangingPunct="1">
              <a:lnSpc>
                <a:spcPct val="100000"/>
              </a:lnSpc>
              <a:spcBef>
                <a:spcPts val="0"/>
              </a:spcBef>
              <a:spcAft>
                <a:spcPts val="0"/>
              </a:spcAft>
              <a:buClrTx/>
              <a:buSzTx/>
              <a:buFontTx/>
              <a:buNone/>
              <a:tabLst/>
              <a:defRPr/>
            </a:pPr>
            <a:r>
              <a:rPr lang="en-IE" u="sng" baseline="0" noProof="0" dirty="0"/>
              <a:t> </a:t>
            </a:r>
            <a:r>
              <a:rPr lang="en-US" sz="1200" u="sng" kern="1200" baseline="0" dirty="0">
                <a:solidFill>
                  <a:schemeClr val="tx1"/>
                </a:solidFill>
                <a:effectLst/>
                <a:latin typeface="+mn-lt"/>
                <a:ea typeface="+mn-ea"/>
                <a:cs typeface="+mn-cs"/>
              </a:rPr>
              <a:t>This slide is </a:t>
            </a:r>
            <a:r>
              <a:rPr lang="en-US" sz="1200" b="1" u="sng" kern="1200" baseline="0" dirty="0">
                <a:solidFill>
                  <a:schemeClr val="tx1"/>
                </a:solidFill>
                <a:effectLst/>
                <a:latin typeface="+mn-lt"/>
                <a:ea typeface="+mn-ea"/>
                <a:cs typeface="+mn-cs"/>
              </a:rPr>
              <a:t>optional </a:t>
            </a:r>
            <a:r>
              <a:rPr lang="en-US" sz="1200" b="0" u="sng" kern="1200" baseline="0" dirty="0">
                <a:solidFill>
                  <a:schemeClr val="tx1"/>
                </a:solidFill>
                <a:effectLst/>
                <a:latin typeface="+mn-lt"/>
                <a:ea typeface="+mn-ea"/>
                <a:cs typeface="+mn-cs"/>
              </a:rPr>
              <a:t>and must be provided only if there is partnering relationship in the scope of the business scenario</a:t>
            </a:r>
            <a:endParaRPr lang="en-IE" b="0" u="sng" baseline="0" dirty="0">
              <a:solidFill>
                <a:srgbClr val="FF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IE" baseline="0" noProof="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noProof="0" dirty="0"/>
          </a:p>
          <a:p>
            <a:endParaRPr lang="en-IE" dirty="0"/>
          </a:p>
        </p:txBody>
      </p:sp>
      <p:sp>
        <p:nvSpPr>
          <p:cNvPr id="4" name="Slide Number Placeholder 3"/>
          <p:cNvSpPr>
            <a:spLocks noGrp="1"/>
          </p:cNvSpPr>
          <p:nvPr>
            <p:ph type="sldNum" sz="quarter" idx="10"/>
          </p:nvPr>
        </p:nvSpPr>
        <p:spPr/>
        <p:txBody>
          <a:bodyPr/>
          <a:lstStyle/>
          <a:p>
            <a:fld id="{41B510AC-7CDD-471C-A750-5BFF8483805F}" type="slidenum">
              <a:rPr lang="en-IE" smtClean="0"/>
              <a:pPr/>
              <a:t>14</a:t>
            </a:fld>
            <a:endParaRPr lang="en-IE" dirty="0"/>
          </a:p>
        </p:txBody>
      </p:sp>
    </p:spTree>
    <p:extLst>
      <p:ext uri="{BB962C8B-B14F-4D97-AF65-F5344CB8AC3E}">
        <p14:creationId xmlns:p14="http://schemas.microsoft.com/office/powerpoint/2010/main" val="10675484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77500" lnSpcReduction="20000"/>
          </a:bodyPr>
          <a:lstStyle/>
          <a:p>
            <a:r>
              <a:rPr lang="en-IE" b="1" u="sng" dirty="0"/>
              <a:t>Objective</a:t>
            </a:r>
            <a:r>
              <a:rPr lang="en-IE" b="1" dirty="0"/>
              <a:t>:</a:t>
            </a:r>
          </a:p>
          <a:p>
            <a:pPr marL="0" marR="0" indent="0" algn="l" defTabSz="914400" rtl="0" eaLnBrk="1" fontAlgn="auto" latinLnBrk="0" hangingPunct="1">
              <a:lnSpc>
                <a:spcPct val="100000"/>
              </a:lnSpc>
              <a:spcBef>
                <a:spcPts val="0"/>
              </a:spcBef>
              <a:spcAft>
                <a:spcPts val="0"/>
              </a:spcAft>
              <a:buClrTx/>
              <a:buSzTx/>
              <a:buFontTx/>
              <a:buNone/>
              <a:tabLst/>
              <a:defRPr/>
            </a:pPr>
            <a:endParaRPr lang="en-IE"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IE" baseline="0" dirty="0"/>
              <a:t>Describe TM Forum components or asset used within the business scenario.</a:t>
            </a:r>
          </a:p>
          <a:p>
            <a:pPr marL="0" marR="0" indent="0" algn="l" defTabSz="914400" rtl="0" eaLnBrk="1" fontAlgn="auto" latinLnBrk="0" hangingPunct="1">
              <a:lnSpc>
                <a:spcPct val="100000"/>
              </a:lnSpc>
              <a:spcBef>
                <a:spcPts val="0"/>
              </a:spcBef>
              <a:spcAft>
                <a:spcPts val="0"/>
              </a:spcAft>
              <a:buClrTx/>
              <a:buSzTx/>
              <a:buFontTx/>
              <a:buNone/>
              <a:tabLst/>
              <a:defRPr/>
            </a:pPr>
            <a:endParaRPr lang="en-IE"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IE" baseline="0" dirty="0"/>
              <a:t>Components or assets encompass: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E" baseline="0" dirty="0"/>
              <a:t>Business Process Framework (eTOM): process element and process flows (sequence of process element linked together)</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E" baseline="0" dirty="0"/>
              <a:t>Information Framework (SID): ABE</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E" baseline="0" dirty="0"/>
              <a:t>Application Framework (TAM): Application</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E" baseline="0" dirty="0"/>
              <a:t>Security</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E" baseline="0" dirty="0"/>
              <a:t>B2B2X</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E" baseline="0" dirty="0"/>
              <a:t>Any relevant best practices or technical reports in business scenario context</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E" baseline="0" dirty="0"/>
              <a:t>etc.</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IE" baseline="0" dirty="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IE" baseline="0" dirty="0"/>
              <a:t>Note that specifics slides are dedicated to description of API, DSRA, CEM, metrics, data analytics and privacy assets within business scenario.</a:t>
            </a:r>
          </a:p>
          <a:p>
            <a:endParaRPr lang="en-IE" baseline="0" dirty="0"/>
          </a:p>
          <a:p>
            <a:r>
              <a:rPr lang="en-IE" b="1" u="sng" baseline="0" dirty="0"/>
              <a:t>Content</a:t>
            </a:r>
            <a:r>
              <a:rPr lang="en-IE" b="1" baseline="0" dirty="0"/>
              <a:t>:</a:t>
            </a:r>
          </a:p>
          <a:p>
            <a:endParaRPr lang="en-IE" baseline="0" dirty="0"/>
          </a:p>
          <a:p>
            <a:r>
              <a:rPr lang="en-IE" baseline="0" dirty="0"/>
              <a:t>Information about assets used can be provided  in the form of lists or, if relevant, mapping on diagrams or posters.</a:t>
            </a:r>
          </a:p>
          <a:p>
            <a:endParaRPr lang="en-IE"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IE" baseline="0" dirty="0"/>
              <a:t>ABE, process elements and applications used can, if possible, be described by a mapping on SID, eTOM and TAM diagrams or posters (see diagrams on slide)</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E" baseline="0" dirty="0"/>
              <a:t>if information Model assets are described, level 1 ABE used must be presented at least</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E" baseline="0" dirty="0"/>
              <a:t>if Business  Processes are described, level 2 process element must be presented at least</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E" baseline="0" dirty="0"/>
              <a:t>if applications are described, level 1 applications must be presented at least</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IE" baseline="0" dirty="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IE" baseline="0" dirty="0"/>
              <a:t>Component used within business scenario but missing in TM forum Frameworx should be mentioned.</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IE" baseline="0" dirty="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IE" baseline="0" dirty="0"/>
              <a:t>Additional information helpful to identify components used are available in:</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E" baseline="0" dirty="0"/>
              <a:t>TM Forum resources library (https://www.tmforum.org/resources/?filter_frameworx-version=4271)</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E" baseline="0" dirty="0"/>
              <a:t>document GB921E for information about process flows</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IE" baseline="0" dirty="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u="sng" baseline="0" dirty="0"/>
              <a:t>Description of TM Forum Frameworx component used is </a:t>
            </a:r>
            <a:r>
              <a:rPr lang="en-US" b="1" u="sng" baseline="0" dirty="0"/>
              <a:t>mandatory</a:t>
            </a:r>
            <a:endParaRPr lang="en-IE" b="1" u="sng" baseline="0" dirty="0"/>
          </a:p>
        </p:txBody>
      </p:sp>
      <p:sp>
        <p:nvSpPr>
          <p:cNvPr id="4" name="Espace réservé du numéro de diapositive 3"/>
          <p:cNvSpPr>
            <a:spLocks noGrp="1"/>
          </p:cNvSpPr>
          <p:nvPr>
            <p:ph type="sldNum" sz="quarter" idx="10"/>
          </p:nvPr>
        </p:nvSpPr>
        <p:spPr/>
        <p:txBody>
          <a:bodyPr/>
          <a:lstStyle/>
          <a:p>
            <a:fld id="{41B510AC-7CDD-471C-A750-5BFF8483805F}" type="slidenum">
              <a:rPr lang="en-IE" smtClean="0"/>
              <a:pPr/>
              <a:t>15</a:t>
            </a:fld>
            <a:endParaRPr lang="en-IE" dirty="0"/>
          </a:p>
        </p:txBody>
      </p:sp>
    </p:spTree>
    <p:extLst>
      <p:ext uri="{BB962C8B-B14F-4D97-AF65-F5344CB8AC3E}">
        <p14:creationId xmlns:p14="http://schemas.microsoft.com/office/powerpoint/2010/main" val="11895847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92500"/>
          </a:bodyPr>
          <a:lstStyle/>
          <a:p>
            <a:r>
              <a:rPr lang="en-IE" b="1" u="sng" dirty="0"/>
              <a:t>Objective</a:t>
            </a:r>
            <a:r>
              <a:rPr lang="en-IE" b="1" dirty="0"/>
              <a:t>:</a:t>
            </a:r>
          </a:p>
          <a:p>
            <a:pPr marL="0" marR="0" indent="0" algn="l" defTabSz="914400" rtl="0" eaLnBrk="1" fontAlgn="auto" latinLnBrk="0" hangingPunct="1">
              <a:lnSpc>
                <a:spcPct val="100000"/>
              </a:lnSpc>
              <a:spcBef>
                <a:spcPts val="0"/>
              </a:spcBef>
              <a:spcAft>
                <a:spcPts val="0"/>
              </a:spcAft>
              <a:buClrTx/>
              <a:buSzTx/>
              <a:buFontTx/>
              <a:buNone/>
              <a:tabLst/>
              <a:defRPr/>
            </a:pPr>
            <a:endParaRPr lang="en-IE"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IE" baseline="0" dirty="0"/>
              <a:t>Provide a list  of TM Forum API used within the business scenario.</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IE" baseline="0" dirty="0"/>
          </a:p>
          <a:p>
            <a:r>
              <a:rPr lang="en-IE" b="1" u="sng" baseline="0" dirty="0"/>
              <a:t>Content</a:t>
            </a:r>
            <a:r>
              <a:rPr lang="en-IE" b="1" baseline="0" dirty="0"/>
              <a:t>:</a:t>
            </a:r>
          </a:p>
          <a:p>
            <a:endParaRPr lang="en-IE" baseline="0" dirty="0"/>
          </a:p>
          <a:p>
            <a:r>
              <a:rPr lang="en-IE" baseline="0" dirty="0"/>
              <a:t>Information API used can be provided  in the form of lists or, if relevant, diagrams.</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IE" baseline="0" dirty="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IE" baseline="0" dirty="0"/>
              <a:t>Context of API use should also be described i.e.</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E" baseline="0" dirty="0"/>
              <a:t>Reason of API use</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E" baseline="0" dirty="0"/>
              <a:t>Interaction or touchpoint supported by API within the business scenario</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E" baseline="0" dirty="0"/>
              <a:t>if possible, name of source and target process elements interfaced via the API</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IE" baseline="0" dirty="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IE" baseline="0" dirty="0"/>
              <a:t>Missing API that could be useful for business scenario implementation can also be mentioned.</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IE" baseline="0" dirty="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IE" baseline="0" dirty="0"/>
              <a:t>In the same way, missing or incorrect information in API documentation can be pointed out </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IE" baseline="0" dirty="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IE" baseline="0" dirty="0"/>
              <a:t>Additional information helpful to identify API used are available in API zone (https://www.tmforum.org/strategic-program/api-zone/) for description of published API</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IE" baseline="0" dirty="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IE" u="sng" baseline="0" noProof="0" dirty="0"/>
              <a:t> </a:t>
            </a:r>
            <a:r>
              <a:rPr lang="en-US" sz="1200" u="sng" kern="1200" baseline="0" dirty="0">
                <a:solidFill>
                  <a:schemeClr val="tx1"/>
                </a:solidFill>
                <a:effectLst/>
                <a:latin typeface="+mn-lt"/>
                <a:ea typeface="+mn-ea"/>
                <a:cs typeface="+mn-cs"/>
              </a:rPr>
              <a:t>This slide is </a:t>
            </a:r>
            <a:r>
              <a:rPr lang="en-US" sz="1200" b="1" u="sng" kern="1200" baseline="0" dirty="0">
                <a:solidFill>
                  <a:schemeClr val="tx1"/>
                </a:solidFill>
                <a:effectLst/>
                <a:latin typeface="+mn-lt"/>
                <a:ea typeface="+mn-ea"/>
                <a:cs typeface="+mn-cs"/>
              </a:rPr>
              <a:t>optional </a:t>
            </a:r>
            <a:r>
              <a:rPr lang="en-US" sz="1200" b="0" u="sng" kern="1200" baseline="0" dirty="0">
                <a:solidFill>
                  <a:schemeClr val="tx1"/>
                </a:solidFill>
                <a:effectLst/>
                <a:latin typeface="+mn-lt"/>
                <a:ea typeface="+mn-ea"/>
                <a:cs typeface="+mn-cs"/>
              </a:rPr>
              <a:t>and must be provided only if TM Forum API are used in the business scenario</a:t>
            </a:r>
            <a:endParaRPr lang="en-IE" b="0" u="sng" baseline="0" dirty="0">
              <a:solidFill>
                <a:srgbClr val="FF0000"/>
              </a:solidFill>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IE" baseline="0" dirty="0"/>
          </a:p>
        </p:txBody>
      </p:sp>
      <p:sp>
        <p:nvSpPr>
          <p:cNvPr id="4" name="Espace réservé du numéro de diapositive 3"/>
          <p:cNvSpPr>
            <a:spLocks noGrp="1"/>
          </p:cNvSpPr>
          <p:nvPr>
            <p:ph type="sldNum" sz="quarter" idx="10"/>
          </p:nvPr>
        </p:nvSpPr>
        <p:spPr/>
        <p:txBody>
          <a:bodyPr/>
          <a:lstStyle/>
          <a:p>
            <a:fld id="{41B510AC-7CDD-471C-A750-5BFF8483805F}" type="slidenum">
              <a:rPr lang="en-IE" smtClean="0"/>
              <a:pPr/>
              <a:t>16</a:t>
            </a:fld>
            <a:endParaRPr lang="en-IE" dirty="0"/>
          </a:p>
        </p:txBody>
      </p:sp>
    </p:spTree>
    <p:extLst>
      <p:ext uri="{BB962C8B-B14F-4D97-AF65-F5344CB8AC3E}">
        <p14:creationId xmlns:p14="http://schemas.microsoft.com/office/powerpoint/2010/main" val="11895847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85000" lnSpcReduction="20000"/>
          </a:bodyPr>
          <a:lstStyle/>
          <a:p>
            <a:r>
              <a:rPr lang="en-IE" b="1" u="sng" dirty="0"/>
              <a:t>Objective</a:t>
            </a:r>
            <a:r>
              <a:rPr lang="en-IE" b="1" dirty="0"/>
              <a:t>:</a:t>
            </a:r>
          </a:p>
          <a:p>
            <a:pPr marL="0" marR="0" indent="0" algn="l" defTabSz="914400" rtl="0" eaLnBrk="1" fontAlgn="auto" latinLnBrk="0" hangingPunct="1">
              <a:lnSpc>
                <a:spcPct val="100000"/>
              </a:lnSpc>
              <a:spcBef>
                <a:spcPts val="0"/>
              </a:spcBef>
              <a:spcAft>
                <a:spcPts val="0"/>
              </a:spcAft>
              <a:buClrTx/>
              <a:buSzTx/>
              <a:buFontTx/>
              <a:buNone/>
              <a:tabLst/>
              <a:defRPr/>
            </a:pPr>
            <a:endParaRPr lang="en-IE"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IE" baseline="0" dirty="0"/>
              <a:t>To have a graphical representation of the Digital Services Reference Architecture components that are relevant within the business scenario. </a:t>
            </a:r>
          </a:p>
          <a:p>
            <a:endParaRPr lang="en-IE" baseline="0" dirty="0"/>
          </a:p>
          <a:p>
            <a:r>
              <a:rPr lang="en-IE" b="1" u="sng" baseline="0" dirty="0"/>
              <a:t>Content</a:t>
            </a:r>
            <a:r>
              <a:rPr lang="en-IE" b="1" baseline="0" dirty="0"/>
              <a:t>:</a:t>
            </a:r>
          </a:p>
          <a:p>
            <a:pPr lvl="0">
              <a:lnSpc>
                <a:spcPct val="150000"/>
              </a:lnSpc>
            </a:pPr>
            <a:endParaRPr lang="en-US" sz="1200" dirty="0"/>
          </a:p>
          <a:p>
            <a:pPr>
              <a:lnSpc>
                <a:spcPct val="150000"/>
              </a:lnSpc>
              <a:buFont typeface="Arial" pitchFamily="34" charset="0"/>
              <a:buNone/>
            </a:pPr>
            <a:r>
              <a:rPr lang="en-US" sz="1200" dirty="0"/>
              <a:t>Color</a:t>
            </a:r>
            <a:r>
              <a:rPr lang="en-US" sz="1200" baseline="0" dirty="0"/>
              <a:t> the DSRA components that are NOT relevant for your Business Scenario in grey.</a:t>
            </a:r>
            <a:r>
              <a:rPr lang="en-US" sz="1200" dirty="0"/>
              <a:t> </a:t>
            </a:r>
          </a:p>
          <a:p>
            <a:pPr>
              <a:lnSpc>
                <a:spcPct val="150000"/>
              </a:lnSpc>
              <a:buFont typeface="Arial" pitchFamily="34" charset="0"/>
              <a:buNone/>
            </a:pPr>
            <a:endParaRPr lang="en-US" sz="1200" dirty="0"/>
          </a:p>
          <a:p>
            <a:pPr marL="0" marR="0" lvl="0" indent="0" algn="l" defTabSz="914400" rtl="0" eaLnBrk="1" fontAlgn="auto" latinLnBrk="0" hangingPunct="1">
              <a:lnSpc>
                <a:spcPct val="150000"/>
              </a:lnSpc>
              <a:spcBef>
                <a:spcPts val="0"/>
              </a:spcBef>
              <a:spcAft>
                <a:spcPts val="0"/>
              </a:spcAft>
              <a:buClrTx/>
              <a:buSzTx/>
              <a:buFont typeface="Arial" pitchFamily="34" charset="0"/>
              <a:buNone/>
              <a:tabLst/>
              <a:defRPr/>
            </a:pPr>
            <a:r>
              <a:rPr lang="en-US" sz="1400" dirty="0"/>
              <a:t>Additional</a:t>
            </a:r>
            <a:r>
              <a:rPr lang="en-US" sz="1400" baseline="0" dirty="0"/>
              <a:t> information about DSRA can be found</a:t>
            </a:r>
          </a:p>
          <a:p>
            <a:pPr marL="285750" marR="0" lvl="0" indent="-285750" algn="l" defTabSz="914400" rtl="0" eaLnBrk="1" fontAlgn="auto" latinLnBrk="0" hangingPunct="1">
              <a:lnSpc>
                <a:spcPct val="150000"/>
              </a:lnSpc>
              <a:spcBef>
                <a:spcPts val="0"/>
              </a:spcBef>
              <a:spcAft>
                <a:spcPts val="0"/>
              </a:spcAft>
              <a:buClrTx/>
              <a:buSzTx/>
              <a:buFont typeface="Arial" pitchFamily="34" charset="0"/>
              <a:buChar char="•"/>
              <a:tabLst/>
              <a:defRPr/>
            </a:pPr>
            <a:r>
              <a:rPr lang="en-US" sz="1400" baseline="0" dirty="0"/>
              <a:t>on DSRA information slide</a:t>
            </a:r>
          </a:p>
          <a:p>
            <a:pPr marL="285750" marR="0" lvl="0" indent="-285750" algn="l" defTabSz="914400" rtl="0" eaLnBrk="1" fontAlgn="auto" latinLnBrk="0" hangingPunct="1">
              <a:lnSpc>
                <a:spcPct val="150000"/>
              </a:lnSpc>
              <a:spcBef>
                <a:spcPts val="0"/>
              </a:spcBef>
              <a:spcAft>
                <a:spcPts val="0"/>
              </a:spcAft>
              <a:buClrTx/>
              <a:buSzTx/>
              <a:buFont typeface="Arial" pitchFamily="34" charset="0"/>
              <a:buChar char="•"/>
              <a:tabLst/>
              <a:defRPr/>
            </a:pPr>
            <a:r>
              <a:rPr lang="en-US" sz="1400" baseline="0" dirty="0"/>
              <a:t>on DSRA confluence space (http://projects.tmforum.org/wiki/display/SES/DSRA) and particularly :</a:t>
            </a:r>
          </a:p>
          <a:p>
            <a:pPr marL="742950" marR="0" lvl="1" indent="-285750" algn="l" defTabSz="914400" rtl="0" eaLnBrk="1" fontAlgn="auto" latinLnBrk="0" hangingPunct="1">
              <a:lnSpc>
                <a:spcPct val="150000"/>
              </a:lnSpc>
              <a:spcBef>
                <a:spcPts val="0"/>
              </a:spcBef>
              <a:spcAft>
                <a:spcPts val="0"/>
              </a:spcAft>
              <a:buClrTx/>
              <a:buSzTx/>
              <a:buFont typeface="Arial" pitchFamily="34" charset="0"/>
              <a:buChar char="•"/>
              <a:tabLst/>
              <a:defRPr/>
            </a:pPr>
            <a:r>
              <a:rPr lang="en-US" sz="1400" dirty="0"/>
              <a:t>in “introduction to DSRA” page (http://projects.tmforum.org/wiki/display/SES/Introduction+to+DSRA)</a:t>
            </a:r>
          </a:p>
          <a:p>
            <a:pPr marL="742950" marR="0" lvl="1" indent="-285750" algn="l" defTabSz="914400" rtl="0" eaLnBrk="1" fontAlgn="auto" latinLnBrk="0" hangingPunct="1">
              <a:lnSpc>
                <a:spcPct val="150000"/>
              </a:lnSpc>
              <a:spcBef>
                <a:spcPts val="0"/>
              </a:spcBef>
              <a:spcAft>
                <a:spcPts val="0"/>
              </a:spcAft>
              <a:buClrTx/>
              <a:buSzTx/>
              <a:buFont typeface="Arial" pitchFamily="34" charset="0"/>
              <a:buChar char="•"/>
              <a:tabLst/>
              <a:defRPr/>
            </a:pPr>
            <a:r>
              <a:rPr lang="en-US" sz="1400" dirty="0"/>
              <a:t>in “DSRA</a:t>
            </a:r>
            <a:r>
              <a:rPr lang="en-US" sz="1400" baseline="0" dirty="0"/>
              <a:t> technology architecture page” (</a:t>
            </a:r>
            <a:r>
              <a:rPr lang="en-US" sz="1400" dirty="0"/>
              <a:t>http://projects.tmforum.org/wiki/display/SES/DSRA+Technology+Architecture) where support services are described</a:t>
            </a:r>
          </a:p>
          <a:p>
            <a:pPr marL="742950" marR="0" lvl="1" indent="-285750" algn="l" defTabSz="914400" rtl="0" eaLnBrk="1" fontAlgn="auto" latinLnBrk="0" hangingPunct="1">
              <a:lnSpc>
                <a:spcPct val="150000"/>
              </a:lnSpc>
              <a:spcBef>
                <a:spcPts val="0"/>
              </a:spcBef>
              <a:spcAft>
                <a:spcPts val="0"/>
              </a:spcAft>
              <a:buClrTx/>
              <a:buSzTx/>
              <a:buFont typeface="Arial" pitchFamily="34" charset="0"/>
              <a:buChar char="•"/>
              <a:tabLst/>
              <a:defRPr/>
            </a:pPr>
            <a:endParaRPr lang="en-US" sz="1400" dirty="0"/>
          </a:p>
          <a:p>
            <a:pPr marL="0" marR="0" lvl="0" indent="0" algn="l" defTabSz="914400" rtl="0" eaLnBrk="1" fontAlgn="auto" latinLnBrk="0" hangingPunct="1">
              <a:lnSpc>
                <a:spcPct val="150000"/>
              </a:lnSpc>
              <a:spcBef>
                <a:spcPts val="0"/>
              </a:spcBef>
              <a:spcAft>
                <a:spcPts val="0"/>
              </a:spcAft>
              <a:buClrTx/>
              <a:buSzTx/>
              <a:buFont typeface="Arial" pitchFamily="34" charset="0"/>
              <a:buNone/>
              <a:tabLst/>
              <a:defRPr/>
            </a:pPr>
            <a:r>
              <a:rPr lang="en-IE" sz="1400" u="sng" baseline="0" noProof="0" dirty="0"/>
              <a:t> </a:t>
            </a:r>
            <a:r>
              <a:rPr lang="en-US" sz="1400" u="sng" kern="1200" baseline="0" dirty="0">
                <a:solidFill>
                  <a:schemeClr val="tx1"/>
                </a:solidFill>
                <a:effectLst/>
                <a:latin typeface="+mn-lt"/>
                <a:ea typeface="+mn-ea"/>
                <a:cs typeface="+mn-cs"/>
              </a:rPr>
              <a:t>This slide is </a:t>
            </a:r>
            <a:r>
              <a:rPr lang="en-US" sz="1400" b="1" u="sng" kern="1200" baseline="0" dirty="0">
                <a:solidFill>
                  <a:schemeClr val="tx1"/>
                </a:solidFill>
                <a:effectLst/>
                <a:latin typeface="+mn-lt"/>
                <a:ea typeface="+mn-ea"/>
                <a:cs typeface="+mn-cs"/>
              </a:rPr>
              <a:t>optional</a:t>
            </a:r>
            <a:endParaRPr lang="en-US" sz="1400" dirty="0"/>
          </a:p>
        </p:txBody>
      </p:sp>
      <p:sp>
        <p:nvSpPr>
          <p:cNvPr id="4" name="Espace réservé du numéro de diapositive 3"/>
          <p:cNvSpPr>
            <a:spLocks noGrp="1"/>
          </p:cNvSpPr>
          <p:nvPr>
            <p:ph type="sldNum" sz="quarter" idx="10"/>
          </p:nvPr>
        </p:nvSpPr>
        <p:spPr/>
        <p:txBody>
          <a:bodyPr/>
          <a:lstStyle/>
          <a:p>
            <a:fld id="{41B510AC-7CDD-471C-A750-5BFF8483805F}" type="slidenum">
              <a:rPr lang="en-IE" smtClean="0"/>
              <a:pPr/>
              <a:t>17</a:t>
            </a:fld>
            <a:endParaRPr lang="en-IE" dirty="0"/>
          </a:p>
        </p:txBody>
      </p:sp>
    </p:spTree>
    <p:extLst>
      <p:ext uri="{BB962C8B-B14F-4D97-AF65-F5344CB8AC3E}">
        <p14:creationId xmlns:p14="http://schemas.microsoft.com/office/powerpoint/2010/main" val="9783147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70000" lnSpcReduction="20000"/>
          </a:bodyPr>
          <a:lstStyle/>
          <a:p>
            <a:r>
              <a:rPr lang="en-IE" b="1" u="sng" dirty="0"/>
              <a:t>Objective</a:t>
            </a:r>
            <a:r>
              <a:rPr lang="en-IE" b="1" dirty="0"/>
              <a:t>:</a:t>
            </a:r>
          </a:p>
          <a:p>
            <a:pPr marL="0" marR="0" indent="0" algn="l" defTabSz="914400" rtl="0" eaLnBrk="1" fontAlgn="auto" latinLnBrk="0" hangingPunct="1">
              <a:lnSpc>
                <a:spcPct val="100000"/>
              </a:lnSpc>
              <a:spcBef>
                <a:spcPts val="0"/>
              </a:spcBef>
              <a:spcAft>
                <a:spcPts val="0"/>
              </a:spcAft>
              <a:buClrTx/>
              <a:buSzTx/>
              <a:buFontTx/>
              <a:buNone/>
              <a:tabLst/>
              <a:defRPr/>
            </a:pPr>
            <a:endParaRPr lang="en-IE"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IE" baseline="0" dirty="0"/>
              <a:t>To list the DSRA Support Services exposed and/or consumed within the business scenario. </a:t>
            </a:r>
          </a:p>
          <a:p>
            <a:endParaRPr lang="en-IE" baseline="0" dirty="0"/>
          </a:p>
          <a:p>
            <a:r>
              <a:rPr lang="en-IE" b="1" u="sng" baseline="0" dirty="0"/>
              <a:t>Content</a:t>
            </a:r>
            <a:r>
              <a:rPr lang="en-IE" b="1" baseline="0" dirty="0"/>
              <a:t>:</a:t>
            </a:r>
          </a:p>
          <a:p>
            <a:pPr lvl="0">
              <a:lnSpc>
                <a:spcPct val="150000"/>
              </a:lnSpc>
            </a:pPr>
            <a:endParaRPr lang="en-US" sz="1400" dirty="0"/>
          </a:p>
          <a:p>
            <a:pPr>
              <a:lnSpc>
                <a:spcPct val="150000"/>
              </a:lnSpc>
              <a:buFont typeface="Arial" pitchFamily="34" charset="0"/>
              <a:buNone/>
            </a:pPr>
            <a:r>
              <a:rPr lang="en-US" sz="1400" dirty="0"/>
              <a:t>Indicate </a:t>
            </a:r>
          </a:p>
          <a:p>
            <a:pPr marL="285750" indent="-285750">
              <a:lnSpc>
                <a:spcPct val="150000"/>
              </a:lnSpc>
              <a:buFont typeface="Arial" pitchFamily="34" charset="0"/>
              <a:buChar char="•"/>
            </a:pPr>
            <a:r>
              <a:rPr lang="en-US" sz="1400" dirty="0"/>
              <a:t>which Support Services are relevant for</a:t>
            </a:r>
            <a:r>
              <a:rPr lang="en-US" sz="1400" baseline="0" dirty="0"/>
              <a:t> the </a:t>
            </a:r>
            <a:r>
              <a:rPr lang="en-US" sz="1400" dirty="0"/>
              <a:t>Business Scenario by filling out the proposed table template</a:t>
            </a:r>
          </a:p>
          <a:p>
            <a:pPr marL="285750" marR="0" indent="-285750" algn="l" defTabSz="914400" rtl="0" eaLnBrk="1" fontAlgn="auto" latinLnBrk="0" hangingPunct="1">
              <a:lnSpc>
                <a:spcPct val="150000"/>
              </a:lnSpc>
              <a:spcBef>
                <a:spcPts val="0"/>
              </a:spcBef>
              <a:spcAft>
                <a:spcPts val="0"/>
              </a:spcAft>
              <a:buClrTx/>
              <a:buSzTx/>
              <a:buFont typeface="Arial" pitchFamily="34" charset="0"/>
              <a:buChar char="•"/>
              <a:tabLst/>
              <a:defRPr/>
            </a:pPr>
            <a:r>
              <a:rPr lang="en-US" sz="1400" dirty="0"/>
              <a:t>what are the lessons learned from implementing DSRA concepts</a:t>
            </a:r>
          </a:p>
          <a:p>
            <a:pPr marL="0" marR="0" lvl="0" indent="0" algn="l" defTabSz="914400" rtl="0" eaLnBrk="1" fontAlgn="auto" latinLnBrk="0" hangingPunct="1">
              <a:lnSpc>
                <a:spcPct val="150000"/>
              </a:lnSpc>
              <a:spcBef>
                <a:spcPts val="0"/>
              </a:spcBef>
              <a:spcAft>
                <a:spcPts val="0"/>
              </a:spcAft>
              <a:buClrTx/>
              <a:buSzTx/>
              <a:buFont typeface="Arial" pitchFamily="34" charset="0"/>
              <a:buNone/>
              <a:tabLst/>
              <a:defRPr/>
            </a:pPr>
            <a:endParaRPr lang="en-US" sz="1400" dirty="0"/>
          </a:p>
          <a:p>
            <a:pPr marL="0" marR="0" lvl="0" indent="0" algn="l" defTabSz="914400" rtl="0" eaLnBrk="1" fontAlgn="auto" latinLnBrk="0" hangingPunct="1">
              <a:lnSpc>
                <a:spcPct val="150000"/>
              </a:lnSpc>
              <a:spcBef>
                <a:spcPts val="0"/>
              </a:spcBef>
              <a:spcAft>
                <a:spcPts val="0"/>
              </a:spcAft>
              <a:buClrTx/>
              <a:buSzTx/>
              <a:buFont typeface="Arial" pitchFamily="34" charset="0"/>
              <a:buNone/>
              <a:tabLst/>
              <a:defRPr/>
            </a:pPr>
            <a:r>
              <a:rPr lang="en-US" sz="1400" dirty="0"/>
              <a:t>Additional</a:t>
            </a:r>
            <a:r>
              <a:rPr lang="en-US" sz="1400" baseline="0" dirty="0"/>
              <a:t> information about DSRA can be found</a:t>
            </a:r>
          </a:p>
          <a:p>
            <a:pPr marL="285750" marR="0" lvl="0" indent="-285750" algn="l" defTabSz="914400" rtl="0" eaLnBrk="1" fontAlgn="auto" latinLnBrk="0" hangingPunct="1">
              <a:lnSpc>
                <a:spcPct val="150000"/>
              </a:lnSpc>
              <a:spcBef>
                <a:spcPts val="0"/>
              </a:spcBef>
              <a:spcAft>
                <a:spcPts val="0"/>
              </a:spcAft>
              <a:buClrTx/>
              <a:buSzTx/>
              <a:buFont typeface="Arial" pitchFamily="34" charset="0"/>
              <a:buChar char="•"/>
              <a:tabLst/>
              <a:defRPr/>
            </a:pPr>
            <a:r>
              <a:rPr lang="en-US" sz="1400" baseline="0" dirty="0"/>
              <a:t>on DSRA information slide</a:t>
            </a:r>
          </a:p>
          <a:p>
            <a:pPr marL="285750" marR="0" lvl="0" indent="-285750" algn="l" defTabSz="914400" rtl="0" eaLnBrk="1" fontAlgn="auto" latinLnBrk="0" hangingPunct="1">
              <a:lnSpc>
                <a:spcPct val="150000"/>
              </a:lnSpc>
              <a:spcBef>
                <a:spcPts val="0"/>
              </a:spcBef>
              <a:spcAft>
                <a:spcPts val="0"/>
              </a:spcAft>
              <a:buClrTx/>
              <a:buSzTx/>
              <a:buFont typeface="Arial" pitchFamily="34" charset="0"/>
              <a:buChar char="•"/>
              <a:tabLst/>
              <a:defRPr/>
            </a:pPr>
            <a:r>
              <a:rPr lang="en-US" sz="1400" baseline="0" dirty="0"/>
              <a:t>on DSRA confluence space (http://projects.tmforum.org/wiki/display/SES/DSRA) and particularly :</a:t>
            </a:r>
          </a:p>
          <a:p>
            <a:pPr marL="742950" marR="0" lvl="1" indent="-285750" algn="l" defTabSz="914400" rtl="0" eaLnBrk="1" fontAlgn="auto" latinLnBrk="0" hangingPunct="1">
              <a:lnSpc>
                <a:spcPct val="150000"/>
              </a:lnSpc>
              <a:spcBef>
                <a:spcPts val="0"/>
              </a:spcBef>
              <a:spcAft>
                <a:spcPts val="0"/>
              </a:spcAft>
              <a:buClrTx/>
              <a:buSzTx/>
              <a:buFont typeface="Arial" pitchFamily="34" charset="0"/>
              <a:buChar char="•"/>
              <a:tabLst/>
              <a:defRPr/>
            </a:pPr>
            <a:r>
              <a:rPr lang="en-US" sz="1400" dirty="0"/>
              <a:t>in “introduction to DSRA” page (http://projects.tmforum.org/wiki/display/SES/Introduction+to+DSRA)</a:t>
            </a:r>
          </a:p>
          <a:p>
            <a:pPr marL="742950" marR="0" lvl="1" indent="-285750" algn="l" defTabSz="914400" rtl="0" eaLnBrk="1" fontAlgn="auto" latinLnBrk="0" hangingPunct="1">
              <a:lnSpc>
                <a:spcPct val="150000"/>
              </a:lnSpc>
              <a:spcBef>
                <a:spcPts val="0"/>
              </a:spcBef>
              <a:spcAft>
                <a:spcPts val="0"/>
              </a:spcAft>
              <a:buClrTx/>
              <a:buSzTx/>
              <a:buFont typeface="Arial" pitchFamily="34" charset="0"/>
              <a:buChar char="•"/>
              <a:tabLst/>
              <a:defRPr/>
            </a:pPr>
            <a:r>
              <a:rPr lang="en-US" sz="1400" dirty="0"/>
              <a:t>in “DSRA</a:t>
            </a:r>
            <a:r>
              <a:rPr lang="en-US" sz="1400" baseline="0" dirty="0"/>
              <a:t> technology architecture page” (</a:t>
            </a:r>
            <a:r>
              <a:rPr lang="en-US" sz="1400" dirty="0"/>
              <a:t>http://projects.tmforum.org/wiki/display/SES/DSRA+Technology+Architecture) where support services are described</a:t>
            </a:r>
          </a:p>
          <a:p>
            <a:pPr marL="742950" marR="0" lvl="1" indent="-285750" algn="l" defTabSz="914400" rtl="0" eaLnBrk="1" fontAlgn="auto" latinLnBrk="0" hangingPunct="1">
              <a:lnSpc>
                <a:spcPct val="150000"/>
              </a:lnSpc>
              <a:spcBef>
                <a:spcPts val="0"/>
              </a:spcBef>
              <a:spcAft>
                <a:spcPts val="0"/>
              </a:spcAft>
              <a:buClrTx/>
              <a:buSzTx/>
              <a:buFont typeface="Arial" pitchFamily="34" charset="0"/>
              <a:buChar char="•"/>
              <a:tabLst/>
              <a:defRPr/>
            </a:pPr>
            <a:endParaRPr lang="en-US" sz="1400" dirty="0"/>
          </a:p>
          <a:p>
            <a:pPr marL="0" marR="0" lvl="0" indent="0" algn="l" defTabSz="914400" rtl="0" eaLnBrk="1" fontAlgn="auto" latinLnBrk="0" hangingPunct="1">
              <a:lnSpc>
                <a:spcPct val="150000"/>
              </a:lnSpc>
              <a:spcBef>
                <a:spcPts val="0"/>
              </a:spcBef>
              <a:spcAft>
                <a:spcPts val="0"/>
              </a:spcAft>
              <a:buClrTx/>
              <a:buSzTx/>
              <a:buFont typeface="Arial" pitchFamily="34" charset="0"/>
              <a:buNone/>
              <a:tabLst/>
              <a:defRPr/>
            </a:pPr>
            <a:r>
              <a:rPr lang="en-US" sz="1400" u="sng" kern="1200" baseline="0" dirty="0">
                <a:solidFill>
                  <a:schemeClr val="tx1"/>
                </a:solidFill>
                <a:effectLst/>
                <a:latin typeface="+mn-lt"/>
                <a:ea typeface="+mn-ea"/>
                <a:cs typeface="+mn-cs"/>
              </a:rPr>
              <a:t>This slide is </a:t>
            </a:r>
            <a:r>
              <a:rPr lang="en-US" sz="1400" b="1" u="sng" kern="1200" baseline="0" dirty="0">
                <a:solidFill>
                  <a:schemeClr val="tx1"/>
                </a:solidFill>
                <a:effectLst/>
                <a:latin typeface="+mn-lt"/>
                <a:ea typeface="+mn-ea"/>
                <a:cs typeface="+mn-cs"/>
              </a:rPr>
              <a:t>optional</a:t>
            </a:r>
            <a:endParaRPr lang="en-US" sz="1400" dirty="0"/>
          </a:p>
          <a:p>
            <a:pPr marL="0" marR="0" lvl="0" indent="0" algn="l" defTabSz="914400" rtl="0" eaLnBrk="1" fontAlgn="auto" latinLnBrk="0" hangingPunct="1">
              <a:lnSpc>
                <a:spcPct val="150000"/>
              </a:lnSpc>
              <a:spcBef>
                <a:spcPts val="0"/>
              </a:spcBef>
              <a:spcAft>
                <a:spcPts val="0"/>
              </a:spcAft>
              <a:buClrTx/>
              <a:buSzTx/>
              <a:buFont typeface="Arial" pitchFamily="34" charset="0"/>
              <a:buNone/>
              <a:tabLst/>
              <a:defRPr/>
            </a:pPr>
            <a:endParaRPr lang="en-US" sz="1400" dirty="0"/>
          </a:p>
        </p:txBody>
      </p:sp>
      <p:sp>
        <p:nvSpPr>
          <p:cNvPr id="4" name="Espace réservé du numéro de diapositive 3"/>
          <p:cNvSpPr>
            <a:spLocks noGrp="1"/>
          </p:cNvSpPr>
          <p:nvPr>
            <p:ph type="sldNum" sz="quarter" idx="10"/>
          </p:nvPr>
        </p:nvSpPr>
        <p:spPr/>
        <p:txBody>
          <a:bodyPr/>
          <a:lstStyle/>
          <a:p>
            <a:fld id="{41B510AC-7CDD-471C-A750-5BFF8483805F}" type="slidenum">
              <a:rPr lang="en-IE" smtClean="0"/>
              <a:pPr/>
              <a:t>18</a:t>
            </a:fld>
            <a:endParaRPr lang="en-IE" dirty="0"/>
          </a:p>
        </p:txBody>
      </p:sp>
    </p:spTree>
    <p:extLst>
      <p:ext uri="{BB962C8B-B14F-4D97-AF65-F5344CB8AC3E}">
        <p14:creationId xmlns:p14="http://schemas.microsoft.com/office/powerpoint/2010/main" val="41727546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b="1" dirty="0"/>
              <a:t>Objective</a:t>
            </a:r>
          </a:p>
          <a:p>
            <a:r>
              <a:rPr lang="en-US" dirty="0"/>
              <a:t>For any service, it is important</a:t>
            </a:r>
            <a:r>
              <a:rPr lang="en-US" baseline="0" dirty="0"/>
              <a:t> to understand what the end-to-end customer experience will be.  A customer can be the end user of a service or any party in the value chain who is the customer of another party.  </a:t>
            </a:r>
            <a:endParaRPr lang="en-US" dirty="0"/>
          </a:p>
          <a:p>
            <a:endParaRPr lang="en-US" dirty="0"/>
          </a:p>
          <a:p>
            <a:r>
              <a:rPr lang="en-US" b="1" dirty="0"/>
              <a:t>Content</a:t>
            </a:r>
          </a:p>
          <a:p>
            <a:pPr marL="0" marR="0" indent="0" algn="l" defTabSz="914400" rtl="0" eaLnBrk="1" fontAlgn="auto" latinLnBrk="0" hangingPunct="1">
              <a:lnSpc>
                <a:spcPct val="100000"/>
              </a:lnSpc>
              <a:spcBef>
                <a:spcPts val="0"/>
              </a:spcBef>
              <a:spcAft>
                <a:spcPts val="0"/>
              </a:spcAft>
              <a:buClrTx/>
              <a:buSzTx/>
              <a:buFontTx/>
              <a:buNone/>
              <a:tabLst/>
              <a:defRPr/>
            </a:pPr>
            <a:r>
              <a:rPr lang="en-US" b="0" dirty="0"/>
              <a:t>1. </a:t>
            </a:r>
            <a:r>
              <a:rPr lang="en-US" b="0" baseline="0" dirty="0"/>
              <a:t>Persona:  Who is the customer? Define the typical customer or groups of customers</a:t>
            </a:r>
          </a:p>
          <a:p>
            <a:pPr marL="0" marR="0" indent="0" algn="l" defTabSz="914400" rtl="0" eaLnBrk="1" fontAlgn="auto" latinLnBrk="0" hangingPunct="1">
              <a:lnSpc>
                <a:spcPct val="100000"/>
              </a:lnSpc>
              <a:spcBef>
                <a:spcPts val="0"/>
              </a:spcBef>
              <a:spcAft>
                <a:spcPts val="0"/>
              </a:spcAft>
              <a:buClrTx/>
              <a:buSzTx/>
              <a:buFontTx/>
              <a:buNone/>
              <a:tabLst/>
              <a:defRPr/>
            </a:pPr>
            <a:r>
              <a:rPr lang="en-US" b="0" dirty="0"/>
              <a:t>2. </a:t>
            </a:r>
            <a:r>
              <a:rPr lang="en-US" b="0" baseline="0" dirty="0"/>
              <a:t>Experience provider: Who is providing the experience for this persona or customer group?  This may be one party or many parties.  Think about all of the parties the user has to interact with to use a service</a:t>
            </a:r>
          </a:p>
          <a:p>
            <a:r>
              <a:rPr lang="en-US" b="0" dirty="0"/>
              <a:t>3.  High</a:t>
            </a:r>
            <a:r>
              <a:rPr lang="en-US" b="0" baseline="0" dirty="0"/>
              <a:t> level description of the customer’s/user’s experience – for each persona develop a description around the lifecycle of the customer’s interaction with the service.  This can be written as a paragraph or bullets, or it can use TM Forum’s lifecycle model to develop customer journey maps (use GB962C to do this)</a:t>
            </a:r>
          </a:p>
          <a:p>
            <a:pPr marL="228600" indent="-228600">
              <a:buAutoNum type="arabicPeriod" startAt="4"/>
            </a:pPr>
            <a:r>
              <a:rPr lang="en-US" b="0" baseline="0" dirty="0"/>
              <a:t>Define business oriented KPIs for the customer’s experience (for example Customer Effort Score or NPS)  Use GB935A for these metrics or create your own if you have ideas for new metrics to measure this service.</a:t>
            </a:r>
          </a:p>
          <a:p>
            <a:pPr marL="0" marR="0" indent="0" algn="l" defTabSz="914400" rtl="0" eaLnBrk="1" fontAlgn="auto" latinLnBrk="0" hangingPunct="1">
              <a:lnSpc>
                <a:spcPct val="100000"/>
              </a:lnSpc>
              <a:spcBef>
                <a:spcPts val="0"/>
              </a:spcBef>
              <a:spcAft>
                <a:spcPts val="0"/>
              </a:spcAft>
              <a:buClrTx/>
              <a:buSzTx/>
              <a:buFontTx/>
              <a:buNone/>
              <a:tabLst/>
              <a:defRPr/>
            </a:pPr>
            <a:r>
              <a:rPr lang="en-US" b="0" baseline="0" dirty="0"/>
              <a:t>5.  Define metrics for the customer experience by looking at critical elements in the experience (e.g. time from order to service) .  Select one or two key metrics for each critical aspect of delivering and using the service.  Use G962A for these metrics or create your own if you have ideas for new metrics to measure this service.</a:t>
            </a:r>
          </a:p>
          <a:p>
            <a:pPr marL="0" indent="0">
              <a:buNone/>
            </a:pPr>
            <a:endParaRPr lang="en-US" b="0" dirty="0"/>
          </a:p>
          <a:p>
            <a:pPr marL="0" indent="0">
              <a:buNone/>
            </a:pPr>
            <a:r>
              <a:rPr lang="en-US" b="0" dirty="0"/>
              <a:t>Assistance</a:t>
            </a:r>
          </a:p>
          <a:p>
            <a:pPr marL="0" indent="0">
              <a:buNone/>
            </a:pPr>
            <a:r>
              <a:rPr lang="en-US" b="0" dirty="0"/>
              <a:t>The TM Forum’s Customer Experience Management project group is available</a:t>
            </a:r>
            <a:r>
              <a:rPr lang="en-US" b="0" baseline="0" dirty="0"/>
              <a:t> to help at anytime.  Please contact Rebecca Sendel (rsendel@tmforum.org) for assistance.</a:t>
            </a:r>
          </a:p>
          <a:p>
            <a:pPr marL="0" indent="0">
              <a:buNone/>
            </a:pPr>
            <a:endParaRPr lang="en-US" b="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u="sng" kern="1200" baseline="0" dirty="0">
                <a:solidFill>
                  <a:schemeClr val="tx1"/>
                </a:solidFill>
                <a:effectLst/>
                <a:latin typeface="+mn-lt"/>
                <a:ea typeface="+mn-ea"/>
                <a:cs typeface="+mn-cs"/>
              </a:rPr>
              <a:t>This slide is </a:t>
            </a:r>
            <a:r>
              <a:rPr lang="en-US" sz="1200" b="1" u="sng" kern="1200" baseline="0" dirty="0">
                <a:solidFill>
                  <a:schemeClr val="tx1"/>
                </a:solidFill>
                <a:effectLst/>
                <a:latin typeface="+mn-lt"/>
                <a:ea typeface="+mn-ea"/>
                <a:cs typeface="+mn-cs"/>
              </a:rPr>
              <a:t>optional</a:t>
            </a:r>
            <a:endParaRPr lang="en-US" sz="1200" dirty="0"/>
          </a:p>
          <a:p>
            <a:pPr marL="0" indent="0">
              <a:buNone/>
            </a:pPr>
            <a:endParaRPr lang="en-US" b="0" dirty="0"/>
          </a:p>
        </p:txBody>
      </p:sp>
      <p:sp>
        <p:nvSpPr>
          <p:cNvPr id="4" name="Slide Number Placeholder 3"/>
          <p:cNvSpPr>
            <a:spLocks noGrp="1"/>
          </p:cNvSpPr>
          <p:nvPr>
            <p:ph type="sldNum" sz="quarter" idx="10"/>
          </p:nvPr>
        </p:nvSpPr>
        <p:spPr/>
        <p:txBody>
          <a:bodyPr/>
          <a:lstStyle/>
          <a:p>
            <a:fld id="{41B510AC-7CDD-471C-A750-5BFF8483805F}" type="slidenum">
              <a:rPr lang="en-IE" smtClean="0"/>
              <a:pPr/>
              <a:t>19</a:t>
            </a:fld>
            <a:endParaRPr lang="en-IE" dirty="0"/>
          </a:p>
        </p:txBody>
      </p:sp>
    </p:spTree>
    <p:extLst>
      <p:ext uri="{BB962C8B-B14F-4D97-AF65-F5344CB8AC3E}">
        <p14:creationId xmlns:p14="http://schemas.microsoft.com/office/powerpoint/2010/main" val="33019864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b="1" u="sng" dirty="0">
                <a:solidFill>
                  <a:srgbClr val="FF0000"/>
                </a:solidFill>
              </a:rPr>
              <a:t>Objective</a:t>
            </a:r>
            <a:r>
              <a:rPr lang="en-IE" b="1" dirty="0">
                <a:solidFill>
                  <a:srgbClr val="FF0000"/>
                </a:solidFill>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ZA" sz="1200" b="0" i="0" dirty="0">
              <a:solidFill>
                <a:srgbClr val="FF0000"/>
              </a:solidFill>
              <a:latin typeface="Consolas" panose="020B0609020204030204" pitchFamily="49" charset="0"/>
              <a:cs typeface="Consolas" panose="020B0609020204030204" pitchFamily="49"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ZA" sz="1200" b="0" i="0" dirty="0">
                <a:solidFill>
                  <a:srgbClr val="FF0000"/>
                </a:solidFill>
                <a:latin typeface="Consolas" panose="020B0609020204030204" pitchFamily="49" charset="0"/>
                <a:cs typeface="Consolas" panose="020B0609020204030204" pitchFamily="49" charset="0"/>
              </a:rPr>
              <a:t>This slide is specific to catalysts business scenarios.</a:t>
            </a:r>
            <a:r>
              <a:rPr lang="en-ZA" sz="1200" b="0" i="0" baseline="0" dirty="0">
                <a:solidFill>
                  <a:srgbClr val="FF0000"/>
                </a:solidFill>
                <a:latin typeface="Consolas" panose="020B0609020204030204" pitchFamily="49" charset="0"/>
                <a:cs typeface="Consolas" panose="020B0609020204030204" pitchFamily="49" charset="0"/>
              </a:rPr>
              <a:t> </a:t>
            </a:r>
            <a:r>
              <a:rPr lang="en-US" sz="1200" b="0" i="0" baseline="0" dirty="0">
                <a:solidFill>
                  <a:srgbClr val="FF0000"/>
                </a:solidFill>
                <a:latin typeface="Consolas" panose="020B0609020204030204" pitchFamily="49" charset="0"/>
                <a:cs typeface="Consolas" panose="020B0609020204030204" pitchFamily="49" charset="0"/>
              </a:rPr>
              <a:t>It list the companies involved in the catalyst and their roles</a:t>
            </a:r>
          </a:p>
          <a:p>
            <a:pPr marL="0" marR="0" indent="0" algn="l" defTabSz="914400" rtl="0" eaLnBrk="1" fontAlgn="auto" latinLnBrk="0" hangingPunct="1">
              <a:lnSpc>
                <a:spcPct val="100000"/>
              </a:lnSpc>
              <a:spcBef>
                <a:spcPts val="0"/>
              </a:spcBef>
              <a:spcAft>
                <a:spcPts val="0"/>
              </a:spcAft>
              <a:buClrTx/>
              <a:buSzTx/>
              <a:buFontTx/>
              <a:buNone/>
              <a:tabLst/>
              <a:defRPr/>
            </a:pPr>
            <a:endParaRPr lang="en-IE" b="0" i="0" baseline="0" dirty="0">
              <a:solidFill>
                <a:srgbClr val="FF0000"/>
              </a:solidFill>
            </a:endParaRPr>
          </a:p>
          <a:p>
            <a:endParaRPr lang="en-IE" baseline="0" dirty="0">
              <a:solidFill>
                <a:srgbClr val="FF0000"/>
              </a:solidFill>
            </a:endParaRPr>
          </a:p>
          <a:p>
            <a:r>
              <a:rPr lang="en-IE" b="1" u="sng" baseline="0" dirty="0">
                <a:solidFill>
                  <a:srgbClr val="FF0000"/>
                </a:solidFill>
              </a:rPr>
              <a:t>Content</a:t>
            </a:r>
            <a:r>
              <a:rPr lang="en-IE" b="1" baseline="0" dirty="0">
                <a:solidFill>
                  <a:srgbClr val="FF0000"/>
                </a:solidFill>
              </a:rPr>
              <a:t>:</a:t>
            </a:r>
          </a:p>
          <a:p>
            <a:r>
              <a:rPr lang="en-IE" baseline="0" dirty="0">
                <a:solidFill>
                  <a:srgbClr val="FF0000"/>
                </a:solidFill>
              </a:rPr>
              <a:t>Provide a list the companies involved in the catalyst with their roles.</a:t>
            </a:r>
          </a:p>
          <a:p>
            <a:r>
              <a:rPr lang="en-IE" baseline="0" dirty="0">
                <a:solidFill>
                  <a:srgbClr val="FF0000"/>
                </a:solidFill>
              </a:rPr>
              <a:t>Logos can also be added.</a:t>
            </a:r>
          </a:p>
          <a:p>
            <a:r>
              <a:rPr lang="en-IE" baseline="0" dirty="0">
                <a:solidFill>
                  <a:srgbClr val="FF0000"/>
                </a:solidFill>
              </a:rPr>
              <a:t>This slide is </a:t>
            </a:r>
            <a:r>
              <a:rPr lang="en-IE" b="1" i="1" u="sng" baseline="0" dirty="0">
                <a:solidFill>
                  <a:srgbClr val="FF0000"/>
                </a:solidFill>
              </a:rPr>
              <a:t>optional </a:t>
            </a:r>
            <a:r>
              <a:rPr lang="en-IE" baseline="0" dirty="0">
                <a:solidFill>
                  <a:srgbClr val="FF0000"/>
                </a:solidFill>
              </a:rPr>
              <a:t>  </a:t>
            </a:r>
          </a:p>
          <a:p>
            <a:endParaRPr lang="en-IE" dirty="0"/>
          </a:p>
        </p:txBody>
      </p:sp>
      <p:sp>
        <p:nvSpPr>
          <p:cNvPr id="4" name="Slide Number Placeholder 3"/>
          <p:cNvSpPr>
            <a:spLocks noGrp="1"/>
          </p:cNvSpPr>
          <p:nvPr>
            <p:ph type="sldNum" sz="quarter" idx="10"/>
          </p:nvPr>
        </p:nvSpPr>
        <p:spPr/>
        <p:txBody>
          <a:bodyPr/>
          <a:lstStyle/>
          <a:p>
            <a:fld id="{41B510AC-7CDD-471C-A750-5BFF8483805F}" type="slidenum">
              <a:rPr lang="en-IE" smtClean="0"/>
              <a:pPr/>
              <a:t>2</a:t>
            </a:fld>
            <a:endParaRPr lang="en-IE" dirty="0"/>
          </a:p>
        </p:txBody>
      </p:sp>
    </p:spTree>
    <p:extLst>
      <p:ext uri="{BB962C8B-B14F-4D97-AF65-F5344CB8AC3E}">
        <p14:creationId xmlns:p14="http://schemas.microsoft.com/office/powerpoint/2010/main" val="32263071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b="1" dirty="0"/>
              <a:t>Objective</a:t>
            </a:r>
          </a:p>
          <a:p>
            <a:r>
              <a:rPr lang="en-US" dirty="0"/>
              <a:t>To</a:t>
            </a:r>
            <a:r>
              <a:rPr lang="en-US" baseline="0" dirty="0"/>
              <a:t> ensure quantitative measures of success are in place for the service.</a:t>
            </a:r>
          </a:p>
          <a:p>
            <a:endParaRPr lang="en-US" baseline="0" dirty="0"/>
          </a:p>
          <a:p>
            <a:r>
              <a:rPr lang="en-US" b="1" baseline="0" dirty="0"/>
              <a:t>Content</a:t>
            </a:r>
          </a:p>
          <a:p>
            <a:r>
              <a:rPr lang="en-US" baseline="0" dirty="0"/>
              <a:t>Identify and/or define key metrics for success for each of your user stories.   Depending on the kind of service, this is likely to be a new metric not defined in TM Forum.  For example, for an eHealth age at home service, the high level metric could be around number of trips to the doctor that could have been avoided with better service.</a:t>
            </a:r>
          </a:p>
          <a:p>
            <a:pPr marL="171450" indent="-171450">
              <a:buFont typeface="Arial" panose="020B0604020202020204" pitchFamily="34" charset="0"/>
              <a:buChar char="•"/>
            </a:pPr>
            <a:r>
              <a:rPr lang="en-US" baseline="0" dirty="0"/>
              <a:t>Create a balanced scorecard of  metrics that are relevant to your service. Use GB935/GB935A</a:t>
            </a:r>
            <a:br>
              <a:rPr lang="en-US" baseline="0" dirty="0"/>
            </a:br>
            <a:r>
              <a:rPr lang="en-US" baseline="0" dirty="0"/>
              <a:t>What are the key operational measures?</a:t>
            </a:r>
          </a:p>
          <a:p>
            <a:pPr marL="171450" indent="-171450">
              <a:buFont typeface="Arial" panose="020B0604020202020204" pitchFamily="34" charset="0"/>
              <a:buChar char="•"/>
            </a:pPr>
            <a:r>
              <a:rPr lang="en-US" baseline="0" dirty="0"/>
              <a:t>What are the goals for revenue and margin?</a:t>
            </a:r>
          </a:p>
          <a:p>
            <a:pPr marL="171450" indent="-171450">
              <a:buFont typeface="Arial" panose="020B0604020202020204" pitchFamily="34" charset="0"/>
              <a:buChar char="•"/>
            </a:pPr>
            <a:r>
              <a:rPr lang="en-US" baseline="0" dirty="0"/>
              <a:t>What is are the key measures of Customer Experience? (see prior slide)</a:t>
            </a:r>
          </a:p>
          <a:p>
            <a:pPr marL="171450" indent="-171450">
              <a:buFont typeface="Arial" panose="020B0604020202020204" pitchFamily="34" charset="0"/>
              <a:buChar char="•"/>
            </a:pPr>
            <a:endParaRPr lang="en-US" baseline="0" dirty="0"/>
          </a:p>
          <a:p>
            <a:pPr marL="0" indent="0">
              <a:buFont typeface="Arial" panose="020B0604020202020204" pitchFamily="34" charset="0"/>
              <a:buNone/>
            </a:pPr>
            <a:r>
              <a:rPr lang="en-US" baseline="0" dirty="0"/>
              <a:t>Additional metrics definitions are found in GB988.</a:t>
            </a:r>
          </a:p>
          <a:p>
            <a:pPr marL="171450" indent="-171450">
              <a:buFont typeface="Arial" panose="020B0604020202020204" pitchFamily="34" charset="0"/>
              <a:buChar char="•"/>
            </a:pPr>
            <a:endParaRPr lang="en-US" baseline="0" dirty="0"/>
          </a:p>
          <a:p>
            <a:pPr marL="0" indent="0">
              <a:buFont typeface="Arial" panose="020B0604020202020204" pitchFamily="34" charset="0"/>
              <a:buNone/>
            </a:pPr>
            <a:r>
              <a:rPr lang="en-US" b="1" baseline="0" dirty="0"/>
              <a:t>Assistance</a:t>
            </a:r>
          </a:p>
          <a:p>
            <a:pPr marL="168275" lvl="0" indent="-168275">
              <a:buFont typeface="Arial" panose="020B0604020202020204" pitchFamily="34" charset="0"/>
              <a:buChar char="•"/>
            </a:pPr>
            <a:r>
              <a:rPr lang="en-ZA" b="0" i="1" dirty="0">
                <a:solidFill>
                  <a:schemeClr val="tx2">
                    <a:lumMod val="75000"/>
                  </a:schemeClr>
                </a:solidFill>
                <a:latin typeface="Consolas" panose="020B0609020204030204" pitchFamily="49" charset="0"/>
                <a:cs typeface="Consolas" panose="020B0609020204030204" pitchFamily="49" charset="0"/>
              </a:rPr>
              <a:t>Questions around defining metrics? Contact Robert Bratulic </a:t>
            </a:r>
            <a:r>
              <a:rPr lang="en-ZA" b="0" i="1" dirty="0">
                <a:solidFill>
                  <a:schemeClr val="tx2">
                    <a:lumMod val="75000"/>
                  </a:schemeClr>
                </a:solidFill>
                <a:latin typeface="Consolas" panose="020B0609020204030204" pitchFamily="49" charset="0"/>
                <a:cs typeface="Consolas" panose="020B0609020204030204" pitchFamily="49" charset="0"/>
                <a:hlinkClick r:id="rId3"/>
              </a:rPr>
              <a:t>bratulic@ca.ibm.com</a:t>
            </a:r>
            <a:r>
              <a:rPr lang="en-ZA" b="0" i="1" dirty="0">
                <a:solidFill>
                  <a:schemeClr val="tx2">
                    <a:lumMod val="75000"/>
                  </a:schemeClr>
                </a:solidFill>
                <a:latin typeface="Consolas" panose="020B0609020204030204" pitchFamily="49" charset="0"/>
                <a:cs typeface="Consolas" panose="020B0609020204030204" pitchFamily="49" charset="0"/>
              </a:rPr>
              <a:t>, Paul Ousterhout </a:t>
            </a:r>
            <a:r>
              <a:rPr lang="en-ZA" b="0" i="1" dirty="0">
                <a:solidFill>
                  <a:schemeClr val="tx2">
                    <a:lumMod val="75000"/>
                  </a:schemeClr>
                </a:solidFill>
                <a:latin typeface="Consolas" panose="020B0609020204030204" pitchFamily="49" charset="0"/>
                <a:cs typeface="Consolas" panose="020B0609020204030204" pitchFamily="49" charset="0"/>
                <a:hlinkClick r:id="rId4"/>
              </a:rPr>
              <a:t>paul@kpiguy.com</a:t>
            </a:r>
            <a:r>
              <a:rPr lang="en-ZA" b="0" i="1" dirty="0">
                <a:solidFill>
                  <a:schemeClr val="tx2">
                    <a:lumMod val="75000"/>
                  </a:schemeClr>
                </a:solidFill>
                <a:latin typeface="Consolas" panose="020B0609020204030204" pitchFamily="49" charset="0"/>
                <a:cs typeface="Consolas" panose="020B0609020204030204" pitchFamily="49" charset="0"/>
              </a:rPr>
              <a:t>, or Rebecca Sendel </a:t>
            </a:r>
            <a:r>
              <a:rPr lang="en-ZA" b="0" i="1" dirty="0">
                <a:solidFill>
                  <a:schemeClr val="tx2">
                    <a:lumMod val="75000"/>
                  </a:schemeClr>
                </a:solidFill>
                <a:latin typeface="Consolas" panose="020B0609020204030204" pitchFamily="49" charset="0"/>
                <a:cs typeface="Consolas" panose="020B0609020204030204" pitchFamily="49" charset="0"/>
                <a:hlinkClick r:id="rId5"/>
              </a:rPr>
              <a:t>rsendel@tmforum.org</a:t>
            </a:r>
            <a:r>
              <a:rPr lang="en-ZA" b="0" i="1" dirty="0">
                <a:solidFill>
                  <a:schemeClr val="tx2">
                    <a:lumMod val="75000"/>
                  </a:schemeClr>
                </a:solidFill>
                <a:latin typeface="Consolas" panose="020B0609020204030204" pitchFamily="49" charset="0"/>
                <a:cs typeface="Consolas" panose="020B0609020204030204" pitchFamily="49" charset="0"/>
              </a:rPr>
              <a:t> </a:t>
            </a:r>
          </a:p>
          <a:p>
            <a:pPr marL="168275" lvl="0" indent="-168275">
              <a:buFont typeface="Arial" panose="020B0604020202020204" pitchFamily="34" charset="0"/>
              <a:buChar char="•"/>
            </a:pPr>
            <a:endParaRPr lang="en-ZA" b="0" i="1" dirty="0">
              <a:solidFill>
                <a:schemeClr val="tx2">
                  <a:lumMod val="75000"/>
                </a:schemeClr>
              </a:solidFill>
              <a:latin typeface="Consolas" panose="020B0609020204030204" pitchFamily="49" charset="0"/>
              <a:cs typeface="Consolas" panose="020B0609020204030204" pitchFamily="49"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u="sng" kern="1200" baseline="0" dirty="0">
                <a:solidFill>
                  <a:schemeClr val="tx1"/>
                </a:solidFill>
                <a:effectLst/>
                <a:latin typeface="+mn-lt"/>
                <a:ea typeface="+mn-ea"/>
                <a:cs typeface="+mn-cs"/>
              </a:rPr>
              <a:t>This slide is </a:t>
            </a:r>
            <a:r>
              <a:rPr lang="en-US" sz="1200" b="1" u="sng" kern="1200" baseline="0" dirty="0">
                <a:solidFill>
                  <a:schemeClr val="tx1"/>
                </a:solidFill>
                <a:effectLst/>
                <a:latin typeface="+mn-lt"/>
                <a:ea typeface="+mn-ea"/>
                <a:cs typeface="+mn-cs"/>
              </a:rPr>
              <a:t>optional</a:t>
            </a:r>
            <a:endParaRPr lang="en-US" sz="1200" dirty="0"/>
          </a:p>
        </p:txBody>
      </p:sp>
      <p:sp>
        <p:nvSpPr>
          <p:cNvPr id="4" name="Slide Number Placeholder 3"/>
          <p:cNvSpPr>
            <a:spLocks noGrp="1"/>
          </p:cNvSpPr>
          <p:nvPr>
            <p:ph type="sldNum" sz="quarter" idx="10"/>
          </p:nvPr>
        </p:nvSpPr>
        <p:spPr/>
        <p:txBody>
          <a:bodyPr/>
          <a:lstStyle/>
          <a:p>
            <a:fld id="{41B510AC-7CDD-471C-A750-5BFF8483805F}" type="slidenum">
              <a:rPr lang="en-IE" smtClean="0"/>
              <a:pPr/>
              <a:t>20</a:t>
            </a:fld>
            <a:endParaRPr lang="en-IE" dirty="0"/>
          </a:p>
        </p:txBody>
      </p:sp>
    </p:spTree>
    <p:extLst>
      <p:ext uri="{BB962C8B-B14F-4D97-AF65-F5344CB8AC3E}">
        <p14:creationId xmlns:p14="http://schemas.microsoft.com/office/powerpoint/2010/main" val="35176827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Objective:</a:t>
            </a:r>
          </a:p>
          <a:p>
            <a:r>
              <a:rPr lang="en-US" dirty="0"/>
              <a:t>To</a:t>
            </a:r>
            <a:r>
              <a:rPr lang="en-US" baseline="0" dirty="0"/>
              <a:t> define how data analytics will be used in order to achieve the goals defined in the user stories and the Osterwalder Canvas</a:t>
            </a:r>
            <a:endParaRPr lang="en-US" dirty="0"/>
          </a:p>
          <a:p>
            <a:endParaRPr lang="en-US" dirty="0"/>
          </a:p>
          <a:p>
            <a:r>
              <a:rPr lang="en-US" b="1" dirty="0"/>
              <a:t>Content:</a:t>
            </a:r>
          </a:p>
          <a:p>
            <a:r>
              <a:rPr lang="en-US" dirty="0"/>
              <a:t>Identify/define</a:t>
            </a:r>
            <a:r>
              <a:rPr lang="en-US" baseline="0" dirty="0"/>
              <a:t> data analytics use cases to capture how analytics will be used in your solution.  Start by identifying which of TM Forum's existing use cases apply towards meeting the business objectives.  Refer to GB979A for the current library.  In addition create use cases particular to your scenario using the TM Forum use case template.</a:t>
            </a:r>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ZA" b="1" i="0" dirty="0">
                <a:solidFill>
                  <a:schemeClr val="tx2">
                    <a:lumMod val="75000"/>
                  </a:schemeClr>
                </a:solidFill>
                <a:latin typeface="Consolas" panose="020B0609020204030204" pitchFamily="49" charset="0"/>
                <a:cs typeface="Consolas" panose="020B0609020204030204" pitchFamily="49" charset="0"/>
              </a:rPr>
              <a:t>Assistance:</a:t>
            </a:r>
          </a:p>
          <a:p>
            <a:pPr marL="0" marR="0" lvl="0" indent="0" algn="l" defTabSz="914400" rtl="0" eaLnBrk="1" fontAlgn="auto" latinLnBrk="0" hangingPunct="1">
              <a:lnSpc>
                <a:spcPct val="100000"/>
              </a:lnSpc>
              <a:spcBef>
                <a:spcPts val="0"/>
              </a:spcBef>
              <a:spcAft>
                <a:spcPts val="0"/>
              </a:spcAft>
              <a:buClrTx/>
              <a:buSzTx/>
              <a:buFontTx/>
              <a:buNone/>
              <a:tabLst/>
              <a:defRPr/>
            </a:pPr>
            <a:r>
              <a:rPr lang="en-ZA" b="0" i="1" dirty="0">
                <a:solidFill>
                  <a:schemeClr val="tx2">
                    <a:lumMod val="75000"/>
                  </a:schemeClr>
                </a:solidFill>
                <a:latin typeface="Consolas" panose="020B0609020204030204" pitchFamily="49" charset="0"/>
                <a:cs typeface="Consolas" panose="020B0609020204030204" pitchFamily="49" charset="0"/>
              </a:rPr>
              <a:t>Questions around TM Forum’s data analytics? Contact Peter Livaudais </a:t>
            </a:r>
            <a:r>
              <a:rPr lang="en-ZA" b="0" i="1" dirty="0">
                <a:solidFill>
                  <a:schemeClr val="tx2">
                    <a:lumMod val="75000"/>
                  </a:schemeClr>
                </a:solidFill>
                <a:latin typeface="Consolas" panose="020B0609020204030204" pitchFamily="49" charset="0"/>
                <a:cs typeface="Consolas" panose="020B0609020204030204" pitchFamily="49" charset="0"/>
                <a:hlinkClick r:id="rId3"/>
              </a:rPr>
              <a:t>plivaudais@parstream.com</a:t>
            </a:r>
            <a:r>
              <a:rPr lang="en-ZA" b="0" i="1" dirty="0">
                <a:solidFill>
                  <a:schemeClr val="tx2">
                    <a:lumMod val="75000"/>
                  </a:schemeClr>
                </a:solidFill>
                <a:latin typeface="Consolas" panose="020B0609020204030204" pitchFamily="49" charset="0"/>
                <a:cs typeface="Consolas" panose="020B0609020204030204" pitchFamily="49" charset="0"/>
              </a:rPr>
              <a:t> or Rebecca Sendel rsendel@tmforum.org</a:t>
            </a:r>
          </a:p>
          <a:p>
            <a:r>
              <a:rPr lang="en-US" b="0" dirty="0"/>
              <a:t>Data</a:t>
            </a:r>
            <a:r>
              <a:rPr lang="en-US" b="0" baseline="0" dirty="0"/>
              <a:t> Analytics Solution Suite:  </a:t>
            </a:r>
            <a:r>
              <a:rPr lang="en-US" b="0" dirty="0">
                <a:hlinkClick r:id="rId4"/>
              </a:rPr>
              <a:t>https://www.tmforum.org/resources/?filter_topic=2337</a:t>
            </a:r>
            <a:endParaRPr lang="en-US" b="0" dirty="0"/>
          </a:p>
          <a:p>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u="sng" kern="1200" baseline="0" dirty="0">
                <a:solidFill>
                  <a:schemeClr val="tx1"/>
                </a:solidFill>
                <a:effectLst/>
                <a:latin typeface="+mn-lt"/>
                <a:ea typeface="+mn-ea"/>
                <a:cs typeface="+mn-cs"/>
              </a:rPr>
              <a:t>This slide is </a:t>
            </a:r>
            <a:r>
              <a:rPr lang="en-US" sz="1200" b="1" u="sng" kern="1200" baseline="0" dirty="0">
                <a:solidFill>
                  <a:schemeClr val="tx1"/>
                </a:solidFill>
                <a:effectLst/>
                <a:latin typeface="+mn-lt"/>
                <a:ea typeface="+mn-ea"/>
                <a:cs typeface="+mn-cs"/>
              </a:rPr>
              <a:t>optional</a:t>
            </a:r>
            <a:endParaRPr lang="en-US" sz="1200" dirty="0"/>
          </a:p>
        </p:txBody>
      </p:sp>
      <p:sp>
        <p:nvSpPr>
          <p:cNvPr id="4" name="Slide Number Placeholder 3"/>
          <p:cNvSpPr>
            <a:spLocks noGrp="1"/>
          </p:cNvSpPr>
          <p:nvPr>
            <p:ph type="sldNum" sz="quarter" idx="10"/>
          </p:nvPr>
        </p:nvSpPr>
        <p:spPr/>
        <p:txBody>
          <a:bodyPr/>
          <a:lstStyle/>
          <a:p>
            <a:fld id="{41B510AC-7CDD-471C-A750-5BFF8483805F}" type="slidenum">
              <a:rPr lang="en-IE" smtClean="0"/>
              <a:pPr/>
              <a:t>21</a:t>
            </a:fld>
            <a:endParaRPr lang="en-IE" dirty="0"/>
          </a:p>
        </p:txBody>
      </p:sp>
    </p:spTree>
    <p:extLst>
      <p:ext uri="{BB962C8B-B14F-4D97-AF65-F5344CB8AC3E}">
        <p14:creationId xmlns:p14="http://schemas.microsoft.com/office/powerpoint/2010/main" val="14304041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u="sng" kern="1200" baseline="0" dirty="0">
                <a:solidFill>
                  <a:schemeClr val="tx1"/>
                </a:solidFill>
                <a:effectLst/>
                <a:latin typeface="+mn-lt"/>
                <a:ea typeface="+mn-ea"/>
                <a:cs typeface="+mn-cs"/>
              </a:rPr>
              <a:t>This slide is </a:t>
            </a:r>
            <a:r>
              <a:rPr lang="en-US" sz="1200" b="1" u="sng" kern="1200" baseline="0" dirty="0">
                <a:solidFill>
                  <a:schemeClr val="tx1"/>
                </a:solidFill>
                <a:effectLst/>
                <a:latin typeface="+mn-lt"/>
                <a:ea typeface="+mn-ea"/>
                <a:cs typeface="+mn-cs"/>
              </a:rPr>
              <a:t>optional</a:t>
            </a:r>
            <a:endParaRPr lang="en-US" sz="1200" dirty="0"/>
          </a:p>
          <a:p>
            <a:endParaRPr lang="fr-FR" dirty="0"/>
          </a:p>
        </p:txBody>
      </p:sp>
      <p:sp>
        <p:nvSpPr>
          <p:cNvPr id="4" name="Espace réservé du numéro de diapositive 3"/>
          <p:cNvSpPr>
            <a:spLocks noGrp="1"/>
          </p:cNvSpPr>
          <p:nvPr>
            <p:ph type="sldNum" sz="quarter" idx="10"/>
          </p:nvPr>
        </p:nvSpPr>
        <p:spPr/>
        <p:txBody>
          <a:bodyPr/>
          <a:lstStyle/>
          <a:p>
            <a:fld id="{41B510AC-7CDD-471C-A750-5BFF8483805F}" type="slidenum">
              <a:rPr lang="en-IE" smtClean="0"/>
              <a:pPr/>
              <a:t>22</a:t>
            </a:fld>
            <a:endParaRPr lang="en-IE" dirty="0"/>
          </a:p>
        </p:txBody>
      </p:sp>
    </p:spTree>
    <p:extLst>
      <p:ext uri="{BB962C8B-B14F-4D97-AF65-F5344CB8AC3E}">
        <p14:creationId xmlns:p14="http://schemas.microsoft.com/office/powerpoint/2010/main" val="33812296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92500"/>
          </a:bodyPr>
          <a:lstStyle/>
          <a:p>
            <a:r>
              <a:rPr lang="en-IE" b="1" u="sng" dirty="0"/>
              <a:t>Objective</a:t>
            </a:r>
            <a:r>
              <a:rPr lang="en-IE" b="1" dirty="0"/>
              <a:t>:</a:t>
            </a:r>
          </a:p>
          <a:p>
            <a:pPr marL="0" marR="0" indent="0" algn="l" defTabSz="914400" rtl="0" eaLnBrk="1" fontAlgn="auto" latinLnBrk="0" hangingPunct="1">
              <a:lnSpc>
                <a:spcPct val="100000"/>
              </a:lnSpc>
              <a:spcBef>
                <a:spcPts val="0"/>
              </a:spcBef>
              <a:spcAft>
                <a:spcPts val="0"/>
              </a:spcAft>
              <a:buClrTx/>
              <a:buSzTx/>
              <a:buFontTx/>
              <a:buNone/>
              <a:tabLst/>
              <a:defRPr/>
            </a:pPr>
            <a:endParaRPr lang="en-IE" dirty="0"/>
          </a:p>
          <a:p>
            <a:pPr marL="0" marR="0" indent="0" algn="l" defTabSz="914400" rtl="0" eaLnBrk="1" fontAlgn="auto" latinLnBrk="0" hangingPunct="1">
              <a:lnSpc>
                <a:spcPct val="100000"/>
              </a:lnSpc>
              <a:spcBef>
                <a:spcPts val="0"/>
              </a:spcBef>
              <a:spcAft>
                <a:spcPts val="0"/>
              </a:spcAft>
              <a:buClrTx/>
              <a:buSzTx/>
              <a:buFontTx/>
              <a:buNone/>
              <a:tabLst/>
              <a:defRPr/>
            </a:pPr>
            <a:r>
              <a:rPr lang="en-IE" dirty="0"/>
              <a:t>It is important to describe what are the benefits of using TM Forum component for the</a:t>
            </a:r>
            <a:r>
              <a:rPr lang="en-IE" baseline="0" dirty="0"/>
              <a:t> business scenario</a:t>
            </a:r>
          </a:p>
          <a:p>
            <a:pPr marL="0" marR="0" indent="0" algn="l" defTabSz="914400" rtl="0" eaLnBrk="1" fontAlgn="auto" latinLnBrk="0" hangingPunct="1">
              <a:lnSpc>
                <a:spcPct val="100000"/>
              </a:lnSpc>
              <a:spcBef>
                <a:spcPts val="0"/>
              </a:spcBef>
              <a:spcAft>
                <a:spcPts val="0"/>
              </a:spcAft>
              <a:buClrTx/>
              <a:buSzTx/>
              <a:buFontTx/>
              <a:buNone/>
              <a:tabLst/>
              <a:defRPr/>
            </a:pPr>
            <a:endParaRPr lang="en-IE"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IE" baseline="0" dirty="0"/>
              <a:t>Lacks in or possible improvements of </a:t>
            </a:r>
            <a:r>
              <a:rPr lang="en-IE" dirty="0"/>
              <a:t>TM Forum assets can also be pointed out </a:t>
            </a:r>
            <a:endParaRPr lang="en-IE" baseline="0" dirty="0"/>
          </a:p>
          <a:p>
            <a:endParaRPr lang="en-IE" baseline="0" dirty="0"/>
          </a:p>
          <a:p>
            <a:r>
              <a:rPr lang="en-IE" b="1" u="sng" baseline="0" dirty="0"/>
              <a:t>Content</a:t>
            </a:r>
            <a:r>
              <a:rPr lang="en-IE" b="1" baseline="0" dirty="0"/>
              <a:t>:</a:t>
            </a:r>
          </a:p>
          <a:p>
            <a:endParaRPr lang="en-IE" baseline="0" dirty="0"/>
          </a:p>
          <a:p>
            <a:r>
              <a:rPr lang="en-IE" baseline="0" dirty="0"/>
              <a:t>Description of benefits brought by use of TM Forum assets:</a:t>
            </a:r>
          </a:p>
          <a:p>
            <a:pPr marL="171450" indent="-171450">
              <a:buFont typeface="Arial" panose="020B0604020202020204" pitchFamily="34" charset="0"/>
              <a:buChar char="•"/>
            </a:pPr>
            <a:r>
              <a:rPr lang="en-IE" baseline="0" dirty="0"/>
              <a:t>Can cover all TM Forum assets used or only focus on a part of them</a:t>
            </a:r>
          </a:p>
          <a:p>
            <a:pPr marL="171450" indent="-171450">
              <a:buFont typeface="Arial" panose="020B0604020202020204" pitchFamily="34" charset="0"/>
              <a:buChar char="•"/>
            </a:pPr>
            <a:r>
              <a:rPr lang="en-IE" baseline="0" dirty="0"/>
              <a:t>Can be a summary of information already provided in “TM Forum assets used” section</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IE" baseline="0" dirty="0"/>
              <a:t>Should explain how TM Forum assets helped </a:t>
            </a:r>
            <a:r>
              <a:rPr lang="en-US" dirty="0"/>
              <a:t> to solve a business problem and allowed to deliver a solution quickly, easily and securely</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As mentioned above, lack and / or possible improvement of TM Forum assets can also be pointed out. if so, justification of lack or requested improvement should be provided.</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Note that business scenario template is part of TM Forum Assets, SO, benefits of using business scenario template, lacks in business scenario template or possible improvements can also be highlighted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u="sng" kern="1200" baseline="0" dirty="0">
                <a:solidFill>
                  <a:schemeClr val="tx1"/>
                </a:solidFill>
                <a:effectLst/>
                <a:latin typeface="+mn-lt"/>
                <a:ea typeface="+mn-ea"/>
                <a:cs typeface="+mn-cs"/>
              </a:rPr>
              <a:t>This slide is </a:t>
            </a:r>
            <a:r>
              <a:rPr lang="en-US" sz="1200" b="1" u="sng" kern="1200" baseline="0" dirty="0">
                <a:solidFill>
                  <a:schemeClr val="tx1"/>
                </a:solidFill>
                <a:effectLst/>
                <a:latin typeface="+mn-lt"/>
                <a:ea typeface="+mn-ea"/>
                <a:cs typeface="+mn-cs"/>
              </a:rPr>
              <a:t>mandatory</a:t>
            </a:r>
            <a:endParaRPr lang="en-IE" baseline="0" dirty="0"/>
          </a:p>
          <a:p>
            <a:endParaRPr lang="fr-FR" dirty="0"/>
          </a:p>
        </p:txBody>
      </p:sp>
      <p:sp>
        <p:nvSpPr>
          <p:cNvPr id="4" name="Espace réservé du numéro de diapositive 3"/>
          <p:cNvSpPr>
            <a:spLocks noGrp="1"/>
          </p:cNvSpPr>
          <p:nvPr>
            <p:ph type="sldNum" sz="quarter" idx="10"/>
          </p:nvPr>
        </p:nvSpPr>
        <p:spPr/>
        <p:txBody>
          <a:bodyPr/>
          <a:lstStyle/>
          <a:p>
            <a:fld id="{41B510AC-7CDD-471C-A750-5BFF8483805F}" type="slidenum">
              <a:rPr lang="en-IE" smtClean="0"/>
              <a:pPr/>
              <a:t>23</a:t>
            </a:fld>
            <a:endParaRPr lang="en-IE" dirty="0"/>
          </a:p>
        </p:txBody>
      </p:sp>
    </p:spTree>
    <p:extLst>
      <p:ext uri="{BB962C8B-B14F-4D97-AF65-F5344CB8AC3E}">
        <p14:creationId xmlns:p14="http://schemas.microsoft.com/office/powerpoint/2010/main" val="5581717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IE" b="1" u="sng" dirty="0"/>
              <a:t>Objective</a:t>
            </a:r>
            <a:r>
              <a:rPr lang="en-IE" b="1" dirty="0"/>
              <a:t>:</a:t>
            </a:r>
          </a:p>
          <a:p>
            <a:pPr marL="0" marR="0" indent="0" algn="l" defTabSz="914400" rtl="0" eaLnBrk="1" fontAlgn="auto" latinLnBrk="0" hangingPunct="1">
              <a:lnSpc>
                <a:spcPct val="100000"/>
              </a:lnSpc>
              <a:spcBef>
                <a:spcPts val="0"/>
              </a:spcBef>
              <a:spcAft>
                <a:spcPts val="0"/>
              </a:spcAft>
              <a:buClrTx/>
              <a:buSzTx/>
              <a:buFontTx/>
              <a:buNone/>
              <a:tabLst/>
              <a:defRPr/>
            </a:pPr>
            <a:r>
              <a:rPr lang="en-IE" dirty="0"/>
              <a:t>It is important to highlight what the participants learned of business scenario</a:t>
            </a:r>
            <a:r>
              <a:rPr lang="en-IE" baseline="0" dirty="0"/>
              <a:t> building.</a:t>
            </a:r>
          </a:p>
          <a:p>
            <a:endParaRPr lang="en-IE" baseline="0" dirty="0"/>
          </a:p>
          <a:p>
            <a:r>
              <a:rPr lang="en-IE" b="1" u="sng" baseline="0" dirty="0"/>
              <a:t>Content</a:t>
            </a:r>
            <a:r>
              <a:rPr lang="en-IE" b="1" baseline="0" dirty="0"/>
              <a:t>:</a:t>
            </a:r>
          </a:p>
          <a:p>
            <a:endParaRPr lang="en-IE" baseline="0" dirty="0"/>
          </a:p>
          <a:p>
            <a:r>
              <a:rPr lang="en-IE" baseline="0" dirty="0"/>
              <a:t>It is up to participants to describe what they learned</a:t>
            </a:r>
          </a:p>
          <a:p>
            <a:endParaRPr lang="en-IE" baseline="0" dirty="0"/>
          </a:p>
          <a:p>
            <a:r>
              <a:rPr lang="en-IE" baseline="0" dirty="0"/>
              <a:t>Lessons learned can encompass:</a:t>
            </a:r>
          </a:p>
          <a:p>
            <a:pPr marL="171450" indent="-171450">
              <a:buFont typeface="Arial" panose="020B0604020202020204" pitchFamily="34" charset="0"/>
              <a:buChar char="•"/>
            </a:pPr>
            <a:r>
              <a:rPr lang="en-IE" baseline="0" dirty="0"/>
              <a:t>Use of business scenario template</a:t>
            </a:r>
          </a:p>
          <a:p>
            <a:pPr marL="171450" indent="-171450">
              <a:buFont typeface="Arial" panose="020B0604020202020204" pitchFamily="34" charset="0"/>
              <a:buChar char="•"/>
            </a:pPr>
            <a:r>
              <a:rPr lang="en-IE" baseline="0" dirty="0"/>
              <a:t>Development / implementation of business scenario</a:t>
            </a:r>
          </a:p>
          <a:p>
            <a:pPr marL="171450" indent="-171450">
              <a:buFont typeface="Arial" panose="020B0604020202020204" pitchFamily="34" charset="0"/>
              <a:buChar char="•"/>
            </a:pPr>
            <a:r>
              <a:rPr lang="en-IE" baseline="0" dirty="0"/>
              <a:t>Usability  of TM Forum assets</a:t>
            </a:r>
          </a:p>
          <a:p>
            <a:pPr marL="171450" indent="-171450">
              <a:buFont typeface="Arial" panose="020B0604020202020204" pitchFamily="34" charset="0"/>
              <a:buChar char="•"/>
            </a:pPr>
            <a:r>
              <a:rPr lang="en-IE" baseline="0" dirty="0"/>
              <a:t>useful tips coming from practical experience</a:t>
            </a:r>
          </a:p>
          <a:p>
            <a:pPr marL="171450" indent="-171450">
              <a:buFont typeface="Arial" panose="020B0604020202020204" pitchFamily="34" charset="0"/>
              <a:buChar char="•"/>
            </a:pPr>
            <a:r>
              <a:rPr lang="en-IE" baseline="0" dirty="0"/>
              <a:t>etc.</a:t>
            </a:r>
          </a:p>
          <a:p>
            <a:pPr marL="171450" indent="-171450">
              <a:buFont typeface="Arial" panose="020B0604020202020204" pitchFamily="34" charset="0"/>
              <a:buChar char="•"/>
            </a:pPr>
            <a:endParaRPr lang="en-IE" baseline="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u="sng" kern="1200" baseline="0" dirty="0">
                <a:solidFill>
                  <a:schemeClr val="tx1"/>
                </a:solidFill>
                <a:effectLst/>
                <a:latin typeface="+mn-lt"/>
                <a:ea typeface="+mn-ea"/>
                <a:cs typeface="+mn-cs"/>
              </a:rPr>
              <a:t>This slide is </a:t>
            </a:r>
            <a:r>
              <a:rPr lang="en-US" sz="1200" b="1" u="sng" kern="1200" baseline="0" dirty="0">
                <a:solidFill>
                  <a:schemeClr val="tx1"/>
                </a:solidFill>
                <a:effectLst/>
                <a:latin typeface="+mn-lt"/>
                <a:ea typeface="+mn-ea"/>
                <a:cs typeface="+mn-cs"/>
              </a:rPr>
              <a:t>mandatory</a:t>
            </a:r>
            <a:endParaRPr lang="en-US" sz="1200" dirty="0"/>
          </a:p>
        </p:txBody>
      </p:sp>
      <p:sp>
        <p:nvSpPr>
          <p:cNvPr id="4" name="Espace réservé du numéro de diapositive 3"/>
          <p:cNvSpPr>
            <a:spLocks noGrp="1"/>
          </p:cNvSpPr>
          <p:nvPr>
            <p:ph type="sldNum" sz="quarter" idx="10"/>
          </p:nvPr>
        </p:nvSpPr>
        <p:spPr/>
        <p:txBody>
          <a:bodyPr/>
          <a:lstStyle/>
          <a:p>
            <a:fld id="{41B510AC-7CDD-471C-A750-5BFF8483805F}" type="slidenum">
              <a:rPr lang="en-IE" smtClean="0"/>
              <a:pPr/>
              <a:t>24</a:t>
            </a:fld>
            <a:endParaRPr lang="en-IE" dirty="0"/>
          </a:p>
        </p:txBody>
      </p:sp>
    </p:spTree>
    <p:extLst>
      <p:ext uri="{BB962C8B-B14F-4D97-AF65-F5344CB8AC3E}">
        <p14:creationId xmlns:p14="http://schemas.microsoft.com/office/powerpoint/2010/main" val="912343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b="1" u="sng" dirty="0">
                <a:solidFill>
                  <a:srgbClr val="FF0000"/>
                </a:solidFill>
              </a:rPr>
              <a:t>Objective</a:t>
            </a:r>
            <a:r>
              <a:rPr lang="en-IE" b="1" dirty="0">
                <a:solidFill>
                  <a:srgbClr val="FF0000"/>
                </a:solidFill>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ZA" sz="1200" b="0" i="0" dirty="0">
              <a:solidFill>
                <a:srgbClr val="FF0000"/>
              </a:solidFill>
              <a:latin typeface="Consolas" panose="020B0609020204030204" pitchFamily="49" charset="0"/>
              <a:cs typeface="Consolas" panose="020B0609020204030204" pitchFamily="49"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ZA" sz="1200" b="0" i="0" dirty="0">
                <a:solidFill>
                  <a:srgbClr val="FF0000"/>
                </a:solidFill>
                <a:latin typeface="Consolas" panose="020B0609020204030204" pitchFamily="49" charset="0"/>
                <a:cs typeface="Consolas" panose="020B0609020204030204" pitchFamily="49" charset="0"/>
              </a:rPr>
              <a:t>This slide is specific to catalysts business scenarios.</a:t>
            </a:r>
            <a:r>
              <a:rPr lang="en-ZA" sz="1200" b="0" i="0" baseline="0" dirty="0">
                <a:solidFill>
                  <a:srgbClr val="FF0000"/>
                </a:solidFill>
                <a:latin typeface="Consolas" panose="020B0609020204030204" pitchFamily="49" charset="0"/>
                <a:cs typeface="Consolas" panose="020B0609020204030204" pitchFamily="49" charset="0"/>
              </a:rPr>
              <a:t> </a:t>
            </a:r>
            <a:r>
              <a:rPr lang="en-US" sz="1200" b="0" i="0" baseline="0" dirty="0">
                <a:solidFill>
                  <a:srgbClr val="FF0000"/>
                </a:solidFill>
                <a:latin typeface="Consolas" panose="020B0609020204030204" pitchFamily="49" charset="0"/>
                <a:cs typeface="Consolas" panose="020B0609020204030204" pitchFamily="49" charset="0"/>
              </a:rPr>
              <a:t>It list the companies involved in the catalyst and their roles</a:t>
            </a:r>
          </a:p>
          <a:p>
            <a:pPr marL="0" marR="0" indent="0" algn="l" defTabSz="914400" rtl="0" eaLnBrk="1" fontAlgn="auto" latinLnBrk="0" hangingPunct="1">
              <a:lnSpc>
                <a:spcPct val="100000"/>
              </a:lnSpc>
              <a:spcBef>
                <a:spcPts val="0"/>
              </a:spcBef>
              <a:spcAft>
                <a:spcPts val="0"/>
              </a:spcAft>
              <a:buClrTx/>
              <a:buSzTx/>
              <a:buFontTx/>
              <a:buNone/>
              <a:tabLst/>
              <a:defRPr/>
            </a:pPr>
            <a:endParaRPr lang="en-IE" b="0" i="0" baseline="0" dirty="0">
              <a:solidFill>
                <a:srgbClr val="FF0000"/>
              </a:solidFill>
            </a:endParaRPr>
          </a:p>
          <a:p>
            <a:endParaRPr lang="en-IE" baseline="0" dirty="0">
              <a:solidFill>
                <a:srgbClr val="FF0000"/>
              </a:solidFill>
            </a:endParaRPr>
          </a:p>
          <a:p>
            <a:r>
              <a:rPr lang="en-IE" b="1" u="sng" baseline="0" dirty="0">
                <a:solidFill>
                  <a:srgbClr val="FF0000"/>
                </a:solidFill>
              </a:rPr>
              <a:t>Content</a:t>
            </a:r>
            <a:r>
              <a:rPr lang="en-IE" b="1" baseline="0" dirty="0">
                <a:solidFill>
                  <a:srgbClr val="FF0000"/>
                </a:solidFill>
              </a:rPr>
              <a:t>:</a:t>
            </a:r>
          </a:p>
          <a:p>
            <a:r>
              <a:rPr lang="en-IE" baseline="0" dirty="0">
                <a:solidFill>
                  <a:srgbClr val="FF0000"/>
                </a:solidFill>
              </a:rPr>
              <a:t>Provide a list the companies involved in the catalyst with their roles.</a:t>
            </a:r>
          </a:p>
          <a:p>
            <a:r>
              <a:rPr lang="en-IE" baseline="0" dirty="0">
                <a:solidFill>
                  <a:srgbClr val="FF0000"/>
                </a:solidFill>
              </a:rPr>
              <a:t>Logos can also be added.</a:t>
            </a:r>
          </a:p>
          <a:p>
            <a:r>
              <a:rPr lang="en-IE" baseline="0" dirty="0">
                <a:solidFill>
                  <a:srgbClr val="FF0000"/>
                </a:solidFill>
              </a:rPr>
              <a:t>This slide is </a:t>
            </a:r>
            <a:r>
              <a:rPr lang="en-IE" b="1" i="1" u="sng" baseline="0" dirty="0">
                <a:solidFill>
                  <a:srgbClr val="FF0000"/>
                </a:solidFill>
              </a:rPr>
              <a:t>optional </a:t>
            </a:r>
            <a:r>
              <a:rPr lang="en-IE" baseline="0" dirty="0">
                <a:solidFill>
                  <a:srgbClr val="FF0000"/>
                </a:solidFill>
              </a:rPr>
              <a:t>  </a:t>
            </a:r>
          </a:p>
          <a:p>
            <a:endParaRPr lang="en-IE" dirty="0"/>
          </a:p>
        </p:txBody>
      </p:sp>
      <p:sp>
        <p:nvSpPr>
          <p:cNvPr id="4" name="Slide Number Placeholder 3"/>
          <p:cNvSpPr>
            <a:spLocks noGrp="1"/>
          </p:cNvSpPr>
          <p:nvPr>
            <p:ph type="sldNum" sz="quarter" idx="10"/>
          </p:nvPr>
        </p:nvSpPr>
        <p:spPr/>
        <p:txBody>
          <a:bodyPr/>
          <a:lstStyle/>
          <a:p>
            <a:fld id="{41B510AC-7CDD-471C-A750-5BFF8483805F}" type="slidenum">
              <a:rPr lang="en-IE" smtClean="0"/>
              <a:pPr/>
              <a:t>25</a:t>
            </a:fld>
            <a:endParaRPr lang="en-IE" dirty="0"/>
          </a:p>
        </p:txBody>
      </p:sp>
    </p:spTree>
    <p:extLst>
      <p:ext uri="{BB962C8B-B14F-4D97-AF65-F5344CB8AC3E}">
        <p14:creationId xmlns:p14="http://schemas.microsoft.com/office/powerpoint/2010/main" val="32263071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IE" u="sng" dirty="0"/>
          </a:p>
        </p:txBody>
      </p:sp>
      <p:sp>
        <p:nvSpPr>
          <p:cNvPr id="4" name="Slide Number Placeholder 3"/>
          <p:cNvSpPr>
            <a:spLocks noGrp="1"/>
          </p:cNvSpPr>
          <p:nvPr>
            <p:ph type="sldNum" sz="quarter" idx="10"/>
          </p:nvPr>
        </p:nvSpPr>
        <p:spPr/>
        <p:txBody>
          <a:bodyPr/>
          <a:lstStyle/>
          <a:p>
            <a:fld id="{41B510AC-7CDD-471C-A750-5BFF8483805F}" type="slidenum">
              <a:rPr lang="en-IE" smtClean="0"/>
              <a:pPr/>
              <a:t>26</a:t>
            </a:fld>
            <a:endParaRPr lang="en-IE" dirty="0"/>
          </a:p>
        </p:txBody>
      </p:sp>
    </p:spTree>
    <p:extLst>
      <p:ext uri="{BB962C8B-B14F-4D97-AF65-F5344CB8AC3E}">
        <p14:creationId xmlns:p14="http://schemas.microsoft.com/office/powerpoint/2010/main" val="32263071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IE" u="sng" dirty="0"/>
          </a:p>
        </p:txBody>
      </p:sp>
      <p:sp>
        <p:nvSpPr>
          <p:cNvPr id="4" name="Slide Number Placeholder 3"/>
          <p:cNvSpPr>
            <a:spLocks noGrp="1"/>
          </p:cNvSpPr>
          <p:nvPr>
            <p:ph type="sldNum" sz="quarter" idx="10"/>
          </p:nvPr>
        </p:nvSpPr>
        <p:spPr/>
        <p:txBody>
          <a:bodyPr/>
          <a:lstStyle/>
          <a:p>
            <a:fld id="{41B510AC-7CDD-471C-A750-5BFF8483805F}" type="slidenum">
              <a:rPr lang="en-IE" smtClean="0"/>
              <a:pPr/>
              <a:t>27</a:t>
            </a:fld>
            <a:endParaRPr lang="en-IE" dirty="0"/>
          </a:p>
        </p:txBody>
      </p:sp>
    </p:spTree>
    <p:extLst>
      <p:ext uri="{BB962C8B-B14F-4D97-AF65-F5344CB8AC3E}">
        <p14:creationId xmlns:p14="http://schemas.microsoft.com/office/powerpoint/2010/main" val="322630715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b="1" u="sng" dirty="0"/>
              <a:t>Objective</a:t>
            </a:r>
            <a:r>
              <a:rPr lang="en-IE" b="1" dirty="0"/>
              <a:t>:</a:t>
            </a:r>
          </a:p>
          <a:p>
            <a:pPr marL="0" marR="0" indent="0" algn="l" defTabSz="914400" rtl="0" eaLnBrk="1" fontAlgn="auto" latinLnBrk="0" hangingPunct="1">
              <a:lnSpc>
                <a:spcPct val="100000"/>
              </a:lnSpc>
              <a:spcBef>
                <a:spcPts val="0"/>
              </a:spcBef>
              <a:spcAft>
                <a:spcPts val="0"/>
              </a:spcAft>
              <a:buClrTx/>
              <a:buSzTx/>
              <a:buFontTx/>
              <a:buNone/>
              <a:tabLst/>
              <a:defRPr/>
            </a:pPr>
            <a:r>
              <a:rPr lang="en-IE" baseline="0" dirty="0"/>
              <a:t>Describe overall value creation and “value proposition” building block in Business Model Canvas</a:t>
            </a:r>
          </a:p>
          <a:p>
            <a:endParaRPr lang="en-IE" baseline="0" dirty="0"/>
          </a:p>
          <a:p>
            <a:r>
              <a:rPr lang="en-IE" b="1" u="sng" baseline="0" dirty="0"/>
              <a:t>Content</a:t>
            </a:r>
            <a:r>
              <a:rPr lang="en-IE" b="1" baseline="0" dirty="0"/>
              <a:t>:</a:t>
            </a:r>
          </a:p>
          <a:p>
            <a:pPr lvl="1" indent="-216000">
              <a:buFont typeface="Arial" pitchFamily="34" charset="0"/>
              <a:buChar char="•"/>
            </a:pPr>
            <a:endParaRPr lang="en-IE" baseline="0" dirty="0"/>
          </a:p>
          <a:p>
            <a:pPr marL="0" lvl="0" indent="0">
              <a:buFont typeface="Arial" pitchFamily="34" charset="0"/>
              <a:buNone/>
            </a:pPr>
            <a:r>
              <a:rPr lang="en-US" u="none" baseline="0" dirty="0"/>
              <a:t>Alexander </a:t>
            </a:r>
            <a:r>
              <a:rPr lang="en-US" u="none" baseline="0" dirty="0" err="1"/>
              <a:t>Osterwalder’s</a:t>
            </a:r>
            <a:r>
              <a:rPr lang="en-US" u="none" baseline="0" dirty="0"/>
              <a:t> value proposition canvas can be used as a tool to describe overall value creation and value proposition in business model canvas. </a:t>
            </a:r>
          </a:p>
          <a:p>
            <a:pPr marL="0" lvl="0" indent="0">
              <a:buFont typeface="Arial" pitchFamily="34" charset="0"/>
              <a:buNone/>
            </a:pPr>
            <a:endParaRPr lang="en-IE" baseline="0" dirty="0"/>
          </a:p>
          <a:p>
            <a:r>
              <a:rPr lang="en-US" sz="1200" u="none" kern="1200" baseline="0" dirty="0">
                <a:solidFill>
                  <a:schemeClr val="tx1"/>
                </a:solidFill>
                <a:effectLst/>
                <a:latin typeface="+mn-lt"/>
                <a:ea typeface="+mn-ea"/>
                <a:cs typeface="+mn-cs"/>
              </a:rPr>
              <a:t>This slide is </a:t>
            </a:r>
            <a:r>
              <a:rPr lang="en-US" sz="1200" b="1" u="none" kern="1200" baseline="0" dirty="0">
                <a:solidFill>
                  <a:schemeClr val="tx1"/>
                </a:solidFill>
                <a:effectLst/>
                <a:latin typeface="+mn-lt"/>
                <a:ea typeface="+mn-ea"/>
                <a:cs typeface="+mn-cs"/>
              </a:rPr>
              <a:t>optional</a:t>
            </a:r>
            <a:endParaRPr lang="en-IE" b="1" u="none" baseline="0" dirty="0">
              <a:solidFill>
                <a:srgbClr val="FF0000"/>
              </a:solidFill>
            </a:endParaRPr>
          </a:p>
          <a:p>
            <a:endParaRPr lang="en-IE" dirty="0"/>
          </a:p>
          <a:p>
            <a:endParaRPr lang="en-IE" dirty="0"/>
          </a:p>
        </p:txBody>
      </p:sp>
      <p:sp>
        <p:nvSpPr>
          <p:cNvPr id="4" name="Slide Number Placeholder 3"/>
          <p:cNvSpPr>
            <a:spLocks noGrp="1"/>
          </p:cNvSpPr>
          <p:nvPr>
            <p:ph type="sldNum" sz="quarter" idx="10"/>
          </p:nvPr>
        </p:nvSpPr>
        <p:spPr/>
        <p:txBody>
          <a:bodyPr/>
          <a:lstStyle/>
          <a:p>
            <a:fld id="{41B510AC-7CDD-471C-A750-5BFF8483805F}" type="slidenum">
              <a:rPr lang="en-IE" smtClean="0"/>
              <a:pPr/>
              <a:t>28</a:t>
            </a:fld>
            <a:endParaRPr lang="en-IE" dirty="0"/>
          </a:p>
        </p:txBody>
      </p:sp>
    </p:spTree>
    <p:extLst>
      <p:ext uri="{BB962C8B-B14F-4D97-AF65-F5344CB8AC3E}">
        <p14:creationId xmlns:p14="http://schemas.microsoft.com/office/powerpoint/2010/main" val="404427530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IE" b="1" u="sng" dirty="0"/>
              <a:t>Objective</a:t>
            </a:r>
            <a:r>
              <a:rPr lang="en-IE" b="1" dirty="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IE" baseline="0" dirty="0"/>
              <a:t>Detail the business relationship between partners</a:t>
            </a:r>
            <a:endParaRPr lang="en-US" baseline="0" dirty="0"/>
          </a:p>
          <a:p>
            <a:endParaRPr lang="en-IE" baseline="0" dirty="0"/>
          </a:p>
          <a:p>
            <a:r>
              <a:rPr lang="en-IE" b="1" u="sng" baseline="0" dirty="0"/>
              <a:t>Content</a:t>
            </a:r>
            <a:r>
              <a:rPr lang="en-IE" b="1" baseline="0" dirty="0"/>
              <a:t>:</a:t>
            </a:r>
          </a:p>
          <a:p>
            <a:endParaRPr lang="en-IE" baseline="0" dirty="0"/>
          </a:p>
          <a:p>
            <a:r>
              <a:rPr lang="en-IE" baseline="0" dirty="0"/>
              <a:t>Use the template proposed to describe business relationship</a:t>
            </a:r>
          </a:p>
          <a:p>
            <a:endParaRPr lang="en-IE"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u="none" kern="1200" baseline="0" dirty="0">
                <a:solidFill>
                  <a:schemeClr val="tx1"/>
                </a:solidFill>
                <a:effectLst/>
                <a:latin typeface="+mn-lt"/>
                <a:ea typeface="+mn-ea"/>
                <a:cs typeface="+mn-cs"/>
              </a:rPr>
              <a:t>This slide is </a:t>
            </a:r>
            <a:r>
              <a:rPr lang="en-US" sz="1200" b="1" u="none" kern="1200" baseline="0" dirty="0">
                <a:solidFill>
                  <a:schemeClr val="tx1"/>
                </a:solidFill>
                <a:effectLst/>
                <a:latin typeface="+mn-lt"/>
                <a:ea typeface="+mn-ea"/>
                <a:cs typeface="+mn-cs"/>
              </a:rPr>
              <a:t>optional </a:t>
            </a:r>
            <a:r>
              <a:rPr lang="en-US" sz="1200" b="0" u="none" kern="1200" baseline="0" dirty="0">
                <a:solidFill>
                  <a:schemeClr val="tx1"/>
                </a:solidFill>
                <a:effectLst/>
                <a:latin typeface="+mn-lt"/>
                <a:ea typeface="+mn-ea"/>
                <a:cs typeface="+mn-cs"/>
              </a:rPr>
              <a:t>and must be provided only if there is partnering relationship in the scope of the business scenario</a:t>
            </a:r>
            <a:endParaRPr lang="en-IE" b="0" u="none" baseline="0" dirty="0">
              <a:solidFill>
                <a:srgbClr val="FF0000"/>
              </a:solidFill>
            </a:endParaRPr>
          </a:p>
          <a:p>
            <a:endParaRPr lang="fr-FR" dirty="0"/>
          </a:p>
        </p:txBody>
      </p:sp>
      <p:sp>
        <p:nvSpPr>
          <p:cNvPr id="4" name="Espace réservé du numéro de diapositive 3"/>
          <p:cNvSpPr>
            <a:spLocks noGrp="1"/>
          </p:cNvSpPr>
          <p:nvPr>
            <p:ph type="sldNum" sz="quarter" idx="10"/>
          </p:nvPr>
        </p:nvSpPr>
        <p:spPr/>
        <p:txBody>
          <a:bodyPr/>
          <a:lstStyle/>
          <a:p>
            <a:fld id="{41B510AC-7CDD-471C-A750-5BFF8483805F}" type="slidenum">
              <a:rPr lang="en-IE" smtClean="0"/>
              <a:pPr/>
              <a:t>29</a:t>
            </a:fld>
            <a:endParaRPr lang="en-IE" dirty="0"/>
          </a:p>
        </p:txBody>
      </p:sp>
    </p:spTree>
    <p:extLst>
      <p:ext uri="{BB962C8B-B14F-4D97-AF65-F5344CB8AC3E}">
        <p14:creationId xmlns:p14="http://schemas.microsoft.com/office/powerpoint/2010/main" val="807340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IE" b="1" u="sng" dirty="0"/>
              <a:t>Objective</a:t>
            </a:r>
            <a:r>
              <a:rPr lang="en-IE" b="1" dirty="0"/>
              <a:t>:</a:t>
            </a:r>
          </a:p>
          <a:p>
            <a:r>
              <a:rPr lang="en-IE" dirty="0"/>
              <a:t>The objective</a:t>
            </a:r>
            <a:r>
              <a:rPr lang="en-IE" baseline="0" dirty="0"/>
              <a:t> of the Business Scenario template is to provide both Catalyst Projects and member contributed scenarios with a consistent structure and content to more effectively communicate to both Business and Technical viewers.  </a:t>
            </a:r>
          </a:p>
          <a:p>
            <a:endParaRPr lang="en-IE" baseline="0" dirty="0"/>
          </a:p>
          <a:p>
            <a:r>
              <a:rPr lang="en-IE" baseline="0" dirty="0"/>
              <a:t>The completed Business Scenario slides will be ingested through the Digital Services Toolkit which will enable the content to be reviewed and refined, and then published for consumption by members.</a:t>
            </a:r>
          </a:p>
          <a:p>
            <a:endParaRPr lang="en-IE" baseline="0" dirty="0"/>
          </a:p>
          <a:p>
            <a:r>
              <a:rPr lang="en-IE" b="1" u="sng" baseline="0" dirty="0"/>
              <a:t>Content</a:t>
            </a:r>
            <a:r>
              <a:rPr lang="en-IE" b="1" baseline="0" dirty="0"/>
              <a:t>:</a:t>
            </a:r>
          </a:p>
          <a:p>
            <a:r>
              <a:rPr lang="en-IE" baseline="0" dirty="0"/>
              <a:t>T</a:t>
            </a:r>
            <a:r>
              <a:rPr lang="en-IE" dirty="0"/>
              <a:t>he Business</a:t>
            </a:r>
            <a:r>
              <a:rPr lang="en-IE" baseline="0" dirty="0"/>
              <a:t> Scenario slides are grouped under four categories, Scenario Setting, Contexts, Components and Conclusion.  The Slides within the Scenario Setting and Contexts should iteratively be completed first, and then be further refined as clarity becomes available as additional content is added.  The completion of the Scenario Setting and Contexts slides are mandatory for all Business Scenarios, and it should be possible to complete these at an early stage of the project (e.g. As part of Catalyst application or pre exploration of TM Forum components).  </a:t>
            </a:r>
          </a:p>
          <a:p>
            <a:endParaRPr lang="en-IE" baseline="0" dirty="0"/>
          </a:p>
          <a:p>
            <a:pPr marL="685800" lvl="1" indent="-228600">
              <a:buFont typeface="+mj-lt"/>
              <a:buAutoNum type="arabicPeriod"/>
            </a:pPr>
            <a:r>
              <a:rPr lang="en-IE" b="1" baseline="0" dirty="0"/>
              <a:t>Scenario Setting Slides (Mandatory)</a:t>
            </a:r>
          </a:p>
          <a:p>
            <a:pPr lvl="1"/>
            <a:r>
              <a:rPr lang="en-IE" baseline="0" dirty="0"/>
              <a:t>These Slides will contain the key information to provide the viewer with the important facts related to the Problem that the scenario is solving, the key Social, Economic and/or Market drivers, the overall value that will be achieved and finally  a summary of the key participants.  These slides and the Context slides are typically worked on iteratively and agreed by the team prior to commencement of the Scenario Components slides.</a:t>
            </a:r>
          </a:p>
          <a:p>
            <a:pPr lvl="1"/>
            <a:endParaRPr lang="en-IE" baseline="0" dirty="0"/>
          </a:p>
          <a:p>
            <a:pPr marL="685800" lvl="1" indent="-228600">
              <a:buFont typeface="+mj-lt"/>
              <a:buAutoNum type="arabicPeriod" startAt="2"/>
            </a:pPr>
            <a:r>
              <a:rPr lang="en-IE" b="1" baseline="0" dirty="0"/>
              <a:t>Scenario Context Slides (Mandatory)</a:t>
            </a:r>
          </a:p>
          <a:p>
            <a:pPr lvl="1"/>
            <a:r>
              <a:rPr lang="en-IE" baseline="0" dirty="0"/>
              <a:t>Based on the previous slides, this next set of slides provides details on the Business Model (shown as a Business Model Canvas), the Partnering Model and finally a high level walkthrough of Use Case(s) that are within the scope of the Scenario.</a:t>
            </a:r>
          </a:p>
          <a:p>
            <a:pPr lvl="1"/>
            <a:endParaRPr lang="en-IE" baseline="0" dirty="0"/>
          </a:p>
          <a:p>
            <a:pPr marL="685800" lvl="1" indent="-228600">
              <a:buFont typeface="+mj-lt"/>
              <a:buAutoNum type="arabicPeriod" startAt="3"/>
            </a:pPr>
            <a:r>
              <a:rPr lang="en-IE" b="1" baseline="0" dirty="0"/>
              <a:t>Scenario Components Slides</a:t>
            </a:r>
          </a:p>
          <a:p>
            <a:pPr lvl="1"/>
            <a:r>
              <a:rPr lang="en-IE" baseline="0" dirty="0"/>
              <a:t>These slides will provide further details on four key areas;</a:t>
            </a:r>
          </a:p>
          <a:p>
            <a:pPr marL="963000" lvl="2" indent="-228600">
              <a:buFont typeface="+mj-lt"/>
              <a:buAutoNum type="alphaLcParenR"/>
            </a:pPr>
            <a:r>
              <a:rPr lang="en-IE" baseline="0" dirty="0"/>
              <a:t>Decomposition of the High Level Use Cases summarised as a Context slide.  The number of Use Cases and the level of details provided will vary per scenario.</a:t>
            </a:r>
          </a:p>
          <a:p>
            <a:pPr marL="963000" lvl="2" indent="-228600">
              <a:buFont typeface="+mj-lt"/>
              <a:buAutoNum type="alphaLcParenR"/>
            </a:pPr>
            <a:r>
              <a:rPr lang="en-IE" baseline="0" dirty="0"/>
              <a:t>Provide technical or business insights or perspectives from each of the key participants.  This may include specific details on their role and responsibilities, value gained, approach, opportunities identified and any perspectives they want to add related to the TM Forum Components used.</a:t>
            </a:r>
          </a:p>
          <a:p>
            <a:pPr marL="963000" lvl="2" indent="-228600">
              <a:buFont typeface="+mj-lt"/>
              <a:buAutoNum type="alphaLcParenR"/>
            </a:pPr>
            <a:r>
              <a:rPr lang="en-IE" baseline="0" dirty="0"/>
              <a:t>An overview of the TM Forum Frameworx components used.  This is a summary slide as the detailed information related to the items used from the various TM Forum Projects should be detailed on the individual slides.</a:t>
            </a:r>
          </a:p>
          <a:p>
            <a:pPr marL="963000" lvl="2" indent="-228600">
              <a:buFont typeface="+mj-lt"/>
              <a:buAutoNum type="alphaLcParenR"/>
            </a:pPr>
            <a:r>
              <a:rPr lang="en-IE" baseline="0" dirty="0"/>
              <a:t>Individual slides should be completed for the key Frameworx areas using the structure provided. </a:t>
            </a:r>
          </a:p>
          <a:p>
            <a:pPr lvl="1"/>
            <a:endParaRPr lang="en-IE" baseline="0" dirty="0"/>
          </a:p>
          <a:p>
            <a:pPr marL="685800" lvl="1" indent="-228600">
              <a:buFont typeface="+mj-lt"/>
              <a:buAutoNum type="arabicPeriod" startAt="4"/>
            </a:pPr>
            <a:r>
              <a:rPr lang="en-IE" b="1" baseline="0" dirty="0"/>
              <a:t>Scenario Conclusion Slides</a:t>
            </a:r>
          </a:p>
          <a:p>
            <a:pPr lvl="1"/>
            <a:r>
              <a:rPr lang="en-IE" baseline="0" dirty="0"/>
              <a:t>At the completion of the Project the team should provide an overview of the benefits (and any gaps identified) of using the Frameworx components, standards or best practices, and finally a summary of the lessons learned.</a:t>
            </a:r>
          </a:p>
        </p:txBody>
      </p:sp>
      <p:sp>
        <p:nvSpPr>
          <p:cNvPr id="4" name="Slide Number Placeholder 3"/>
          <p:cNvSpPr>
            <a:spLocks noGrp="1"/>
          </p:cNvSpPr>
          <p:nvPr>
            <p:ph type="sldNum" sz="quarter" idx="10"/>
          </p:nvPr>
        </p:nvSpPr>
        <p:spPr/>
        <p:txBody>
          <a:bodyPr/>
          <a:lstStyle/>
          <a:p>
            <a:fld id="{41B510AC-7CDD-471C-A750-5BFF8483805F}" type="slidenum">
              <a:rPr lang="en-IE" smtClean="0"/>
              <a:pPr/>
              <a:t>3</a:t>
            </a:fld>
            <a:endParaRPr lang="en-IE" dirty="0"/>
          </a:p>
        </p:txBody>
      </p:sp>
    </p:spTree>
    <p:extLst>
      <p:ext uri="{BB962C8B-B14F-4D97-AF65-F5344CB8AC3E}">
        <p14:creationId xmlns:p14="http://schemas.microsoft.com/office/powerpoint/2010/main" val="97809369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IE" b="1" u="sng" dirty="0"/>
              <a:t>Objective</a:t>
            </a:r>
            <a:r>
              <a:rPr lang="en-IE" b="1" dirty="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IE" baseline="0" dirty="0"/>
              <a:t>Describe the value chain responsibility sharing between partners</a:t>
            </a:r>
            <a:endParaRPr lang="en-US" baseline="0" dirty="0"/>
          </a:p>
          <a:p>
            <a:endParaRPr lang="en-IE" baseline="0" dirty="0"/>
          </a:p>
          <a:p>
            <a:r>
              <a:rPr lang="en-IE" b="1" u="sng" baseline="0" dirty="0"/>
              <a:t>Content</a:t>
            </a:r>
            <a:r>
              <a:rPr lang="en-IE" b="1" baseline="0" dirty="0"/>
              <a:t>:</a:t>
            </a:r>
          </a:p>
          <a:p>
            <a:endParaRPr lang="en-IE" baseline="0" dirty="0"/>
          </a:p>
          <a:p>
            <a:r>
              <a:rPr lang="en-IE" baseline="0" dirty="0"/>
              <a:t>Use the template proposed to describe responsibility sharing</a:t>
            </a:r>
          </a:p>
          <a:p>
            <a:endParaRPr lang="en-IE"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u="none" kern="1200" baseline="0" dirty="0">
                <a:solidFill>
                  <a:schemeClr val="tx1"/>
                </a:solidFill>
                <a:effectLst/>
                <a:latin typeface="+mn-lt"/>
                <a:ea typeface="+mn-ea"/>
                <a:cs typeface="+mn-cs"/>
              </a:rPr>
              <a:t>This slide is </a:t>
            </a:r>
            <a:r>
              <a:rPr lang="en-US" sz="1200" b="1" u="none" kern="1200" baseline="0" dirty="0">
                <a:solidFill>
                  <a:schemeClr val="tx1"/>
                </a:solidFill>
                <a:effectLst/>
                <a:latin typeface="+mn-lt"/>
                <a:ea typeface="+mn-ea"/>
                <a:cs typeface="+mn-cs"/>
              </a:rPr>
              <a:t>optional </a:t>
            </a:r>
            <a:r>
              <a:rPr lang="en-US" sz="1200" b="0" u="none" kern="1200" baseline="0" dirty="0">
                <a:solidFill>
                  <a:schemeClr val="tx1"/>
                </a:solidFill>
                <a:effectLst/>
                <a:latin typeface="+mn-lt"/>
                <a:ea typeface="+mn-ea"/>
                <a:cs typeface="+mn-cs"/>
              </a:rPr>
              <a:t>and must be provided only if there is partnering relationship in the scope of the business scenario</a:t>
            </a:r>
            <a:endParaRPr lang="en-IE" b="0" u="none" baseline="0" dirty="0">
              <a:solidFill>
                <a:srgbClr val="FF0000"/>
              </a:solidFill>
            </a:endParaRPr>
          </a:p>
          <a:p>
            <a:endParaRPr lang="en-IE" baseline="0" dirty="0"/>
          </a:p>
          <a:p>
            <a:endParaRPr lang="fr-FR" dirty="0"/>
          </a:p>
        </p:txBody>
      </p:sp>
      <p:sp>
        <p:nvSpPr>
          <p:cNvPr id="4" name="Espace réservé du numéro de diapositive 3"/>
          <p:cNvSpPr>
            <a:spLocks noGrp="1"/>
          </p:cNvSpPr>
          <p:nvPr>
            <p:ph type="sldNum" sz="quarter" idx="10"/>
          </p:nvPr>
        </p:nvSpPr>
        <p:spPr/>
        <p:txBody>
          <a:bodyPr/>
          <a:lstStyle/>
          <a:p>
            <a:fld id="{41B510AC-7CDD-471C-A750-5BFF8483805F}" type="slidenum">
              <a:rPr lang="en-IE" smtClean="0"/>
              <a:pPr/>
              <a:t>30</a:t>
            </a:fld>
            <a:endParaRPr lang="en-IE" dirty="0"/>
          </a:p>
        </p:txBody>
      </p:sp>
    </p:spTree>
    <p:extLst>
      <p:ext uri="{BB962C8B-B14F-4D97-AF65-F5344CB8AC3E}">
        <p14:creationId xmlns:p14="http://schemas.microsoft.com/office/powerpoint/2010/main" val="123769780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noProof="0" dirty="0"/>
          </a:p>
        </p:txBody>
      </p:sp>
      <p:sp>
        <p:nvSpPr>
          <p:cNvPr id="4" name="Espace réservé du numéro de diapositive 3"/>
          <p:cNvSpPr>
            <a:spLocks noGrp="1"/>
          </p:cNvSpPr>
          <p:nvPr>
            <p:ph type="sldNum" sz="quarter" idx="10"/>
          </p:nvPr>
        </p:nvSpPr>
        <p:spPr/>
        <p:txBody>
          <a:bodyPr/>
          <a:lstStyle/>
          <a:p>
            <a:fld id="{41B510AC-7CDD-471C-A750-5BFF8483805F}" type="slidenum">
              <a:rPr lang="en-IE" smtClean="0"/>
              <a:pPr/>
              <a:t>31</a:t>
            </a:fld>
            <a:endParaRPr lang="en-IE" dirty="0"/>
          </a:p>
        </p:txBody>
      </p:sp>
    </p:spTree>
    <p:extLst>
      <p:ext uri="{BB962C8B-B14F-4D97-AF65-F5344CB8AC3E}">
        <p14:creationId xmlns:p14="http://schemas.microsoft.com/office/powerpoint/2010/main" val="345518112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noProof="0" dirty="0"/>
          </a:p>
        </p:txBody>
      </p:sp>
      <p:sp>
        <p:nvSpPr>
          <p:cNvPr id="4" name="Espace réservé du numéro de diapositive 3"/>
          <p:cNvSpPr>
            <a:spLocks noGrp="1"/>
          </p:cNvSpPr>
          <p:nvPr>
            <p:ph type="sldNum" sz="quarter" idx="10"/>
          </p:nvPr>
        </p:nvSpPr>
        <p:spPr/>
        <p:txBody>
          <a:bodyPr/>
          <a:lstStyle/>
          <a:p>
            <a:fld id="{41B510AC-7CDD-471C-A750-5BFF8483805F}" type="slidenum">
              <a:rPr lang="en-IE" smtClean="0"/>
              <a:pPr/>
              <a:t>32</a:t>
            </a:fld>
            <a:endParaRPr lang="en-IE" dirty="0"/>
          </a:p>
        </p:txBody>
      </p:sp>
    </p:spTree>
    <p:extLst>
      <p:ext uri="{BB962C8B-B14F-4D97-AF65-F5344CB8AC3E}">
        <p14:creationId xmlns:p14="http://schemas.microsoft.com/office/powerpoint/2010/main" val="345518112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noProof="0" dirty="0"/>
          </a:p>
        </p:txBody>
      </p:sp>
      <p:sp>
        <p:nvSpPr>
          <p:cNvPr id="4" name="Espace réservé du numéro de diapositive 3"/>
          <p:cNvSpPr>
            <a:spLocks noGrp="1"/>
          </p:cNvSpPr>
          <p:nvPr>
            <p:ph type="sldNum" sz="quarter" idx="10"/>
          </p:nvPr>
        </p:nvSpPr>
        <p:spPr/>
        <p:txBody>
          <a:bodyPr/>
          <a:lstStyle/>
          <a:p>
            <a:fld id="{41B510AC-7CDD-471C-A750-5BFF8483805F}" type="slidenum">
              <a:rPr lang="en-IE" smtClean="0"/>
              <a:pPr/>
              <a:t>33</a:t>
            </a:fld>
            <a:endParaRPr lang="en-IE" dirty="0"/>
          </a:p>
        </p:txBody>
      </p:sp>
    </p:spTree>
    <p:extLst>
      <p:ext uri="{BB962C8B-B14F-4D97-AF65-F5344CB8AC3E}">
        <p14:creationId xmlns:p14="http://schemas.microsoft.com/office/powerpoint/2010/main" val="345518112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92500"/>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IE" baseline="0" dirty="0"/>
          </a:p>
        </p:txBody>
      </p:sp>
      <p:sp>
        <p:nvSpPr>
          <p:cNvPr id="4" name="Espace réservé du numéro de diapositive 3"/>
          <p:cNvSpPr>
            <a:spLocks noGrp="1"/>
          </p:cNvSpPr>
          <p:nvPr>
            <p:ph type="sldNum" sz="quarter" idx="10"/>
          </p:nvPr>
        </p:nvSpPr>
        <p:spPr/>
        <p:txBody>
          <a:bodyPr/>
          <a:lstStyle/>
          <a:p>
            <a:fld id="{41B510AC-7CDD-471C-A750-5BFF8483805F}" type="slidenum">
              <a:rPr lang="en-IE" smtClean="0"/>
              <a:pPr/>
              <a:t>34</a:t>
            </a:fld>
            <a:endParaRPr lang="en-IE" dirty="0"/>
          </a:p>
        </p:txBody>
      </p:sp>
    </p:spTree>
    <p:extLst>
      <p:ext uri="{BB962C8B-B14F-4D97-AF65-F5344CB8AC3E}">
        <p14:creationId xmlns:p14="http://schemas.microsoft.com/office/powerpoint/2010/main" val="118958475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marL="0" indent="0">
              <a:buNone/>
            </a:pPr>
            <a:endParaRPr lang="en-US" b="0" dirty="0"/>
          </a:p>
        </p:txBody>
      </p:sp>
      <p:sp>
        <p:nvSpPr>
          <p:cNvPr id="4" name="Slide Number Placeholder 3"/>
          <p:cNvSpPr>
            <a:spLocks noGrp="1"/>
          </p:cNvSpPr>
          <p:nvPr>
            <p:ph type="sldNum" sz="quarter" idx="10"/>
          </p:nvPr>
        </p:nvSpPr>
        <p:spPr/>
        <p:txBody>
          <a:bodyPr/>
          <a:lstStyle/>
          <a:p>
            <a:fld id="{41B510AC-7CDD-471C-A750-5BFF8483805F}" type="slidenum">
              <a:rPr lang="en-IE" smtClean="0"/>
              <a:pPr/>
              <a:t>35</a:t>
            </a:fld>
            <a:endParaRPr lang="en-IE" dirty="0"/>
          </a:p>
        </p:txBody>
      </p:sp>
    </p:spTree>
    <p:extLst>
      <p:ext uri="{BB962C8B-B14F-4D97-AF65-F5344CB8AC3E}">
        <p14:creationId xmlns:p14="http://schemas.microsoft.com/office/powerpoint/2010/main" val="330198646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US" sz="1200" dirty="0"/>
          </a:p>
        </p:txBody>
      </p:sp>
      <p:sp>
        <p:nvSpPr>
          <p:cNvPr id="4" name="Slide Number Placeholder 3"/>
          <p:cNvSpPr>
            <a:spLocks noGrp="1"/>
          </p:cNvSpPr>
          <p:nvPr>
            <p:ph type="sldNum" sz="quarter" idx="10"/>
          </p:nvPr>
        </p:nvSpPr>
        <p:spPr/>
        <p:txBody>
          <a:bodyPr/>
          <a:lstStyle/>
          <a:p>
            <a:fld id="{41B510AC-7CDD-471C-A750-5BFF8483805F}" type="slidenum">
              <a:rPr lang="en-IE" smtClean="0"/>
              <a:pPr/>
              <a:t>36</a:t>
            </a:fld>
            <a:endParaRPr lang="en-IE" dirty="0"/>
          </a:p>
        </p:txBody>
      </p:sp>
    </p:spTree>
    <p:extLst>
      <p:ext uri="{BB962C8B-B14F-4D97-AF65-F5344CB8AC3E}">
        <p14:creationId xmlns:p14="http://schemas.microsoft.com/office/powerpoint/2010/main" val="351768273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a:p>
        </p:txBody>
      </p:sp>
      <p:sp>
        <p:nvSpPr>
          <p:cNvPr id="4" name="Slide Number Placeholder 3"/>
          <p:cNvSpPr>
            <a:spLocks noGrp="1"/>
          </p:cNvSpPr>
          <p:nvPr>
            <p:ph type="sldNum" sz="quarter" idx="10"/>
          </p:nvPr>
        </p:nvSpPr>
        <p:spPr/>
        <p:txBody>
          <a:bodyPr/>
          <a:lstStyle/>
          <a:p>
            <a:fld id="{41B510AC-7CDD-471C-A750-5BFF8483805F}" type="slidenum">
              <a:rPr lang="en-IE" smtClean="0"/>
              <a:pPr/>
              <a:t>37</a:t>
            </a:fld>
            <a:endParaRPr lang="en-IE" dirty="0"/>
          </a:p>
        </p:txBody>
      </p:sp>
    </p:spTree>
    <p:extLst>
      <p:ext uri="{BB962C8B-B14F-4D97-AF65-F5344CB8AC3E}">
        <p14:creationId xmlns:p14="http://schemas.microsoft.com/office/powerpoint/2010/main" val="143040414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41B510AC-7CDD-471C-A750-5BFF8483805F}" type="slidenum">
              <a:rPr lang="en-IE" smtClean="0"/>
              <a:pPr/>
              <a:t>38</a:t>
            </a:fld>
            <a:endParaRPr lang="en-IE" dirty="0"/>
          </a:p>
        </p:txBody>
      </p:sp>
    </p:spTree>
    <p:extLst>
      <p:ext uri="{BB962C8B-B14F-4D97-AF65-F5344CB8AC3E}">
        <p14:creationId xmlns:p14="http://schemas.microsoft.com/office/powerpoint/2010/main" val="33812296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IE" b="1" u="sng" dirty="0"/>
              <a:t>Objective</a:t>
            </a:r>
            <a:r>
              <a:rPr lang="en-IE" b="1" dirty="0"/>
              <a:t>:</a:t>
            </a:r>
          </a:p>
          <a:p>
            <a:pPr marL="0" marR="0" indent="0" algn="l" defTabSz="914400" rtl="0" eaLnBrk="1" fontAlgn="auto" latinLnBrk="0" hangingPunct="1">
              <a:lnSpc>
                <a:spcPct val="100000"/>
              </a:lnSpc>
              <a:spcBef>
                <a:spcPts val="0"/>
              </a:spcBef>
              <a:spcAft>
                <a:spcPts val="0"/>
              </a:spcAft>
              <a:buClrTx/>
              <a:buSzTx/>
              <a:buFontTx/>
              <a:buNone/>
              <a:tabLst/>
              <a:defRPr/>
            </a:pPr>
            <a:r>
              <a:rPr lang="en-IE" baseline="0" dirty="0"/>
              <a:t>It is important for the viewer to understand at a early stage who the key </a:t>
            </a:r>
            <a:r>
              <a:rPr lang="en-IE" u="none" baseline="0" dirty="0">
                <a:solidFill>
                  <a:srgbClr val="FF0000"/>
                </a:solidFill>
              </a:rPr>
              <a:t>actors </a:t>
            </a:r>
            <a:r>
              <a:rPr lang="en-IE" u="none" baseline="0" dirty="0"/>
              <a:t>involved in the Business Scenario are.  It also will help the team to determine high level roles and responsibilities. </a:t>
            </a:r>
          </a:p>
          <a:p>
            <a:endParaRPr lang="en-IE" baseline="0" dirty="0"/>
          </a:p>
          <a:p>
            <a:r>
              <a:rPr lang="en-IE" b="1" u="sng" baseline="0" dirty="0"/>
              <a:t>Content</a:t>
            </a:r>
            <a:r>
              <a:rPr lang="en-IE" b="1" baseline="0" dirty="0"/>
              <a:t>:</a:t>
            </a:r>
          </a:p>
          <a:p>
            <a:r>
              <a:rPr lang="en-IE" u="none" baseline="0" dirty="0"/>
              <a:t>Provide a list of the key </a:t>
            </a:r>
            <a:r>
              <a:rPr lang="en-IE" u="none" baseline="0" dirty="0">
                <a:solidFill>
                  <a:srgbClr val="FF0000"/>
                </a:solidFill>
              </a:rPr>
              <a:t>actors</a:t>
            </a:r>
            <a:r>
              <a:rPr lang="en-IE" u="none" baseline="0" dirty="0"/>
              <a:t> and the high level roles they play in the Business Scenario. It is important to ensure that the terminology is consistent and easily understood by the viewer so include </a:t>
            </a:r>
            <a:r>
              <a:rPr lang="en-IE" baseline="0" dirty="0"/>
              <a:t>definitions if necessary. </a:t>
            </a:r>
            <a:r>
              <a:rPr lang="en-IE" u="none" baseline="0" dirty="0"/>
              <a:t>The partnering model for the </a:t>
            </a:r>
            <a:r>
              <a:rPr lang="en-IE" u="none" baseline="0" dirty="0">
                <a:solidFill>
                  <a:srgbClr val="FF0000"/>
                </a:solidFill>
              </a:rPr>
              <a:t>actors</a:t>
            </a:r>
            <a:r>
              <a:rPr lang="en-IE" u="none" baseline="0" dirty="0"/>
              <a:t> are detailed further in the Partnering Model Slide so keep the information clear and summarised.   </a:t>
            </a:r>
          </a:p>
          <a:p>
            <a:endParaRPr lang="en-IE" baseline="0" dirty="0"/>
          </a:p>
          <a:p>
            <a:r>
              <a:rPr lang="en-IE" u="none" baseline="0" dirty="0">
                <a:solidFill>
                  <a:srgbClr val="FF0000"/>
                </a:solidFill>
              </a:rPr>
              <a:t>Note that an actor can play several roles. For example, in a digital payment business scenario, the actor “CSP” can play the role of “connectivity service provider” but also the role “Financial service provider”</a:t>
            </a:r>
          </a:p>
          <a:p>
            <a:endParaRPr lang="en-IE" u="none" baseline="0" dirty="0">
              <a:solidFill>
                <a:srgbClr val="FF0000"/>
              </a:solidFill>
            </a:endParaRPr>
          </a:p>
          <a:p>
            <a:r>
              <a:rPr lang="en-US" sz="1200" u="none" kern="1200" dirty="0">
                <a:solidFill>
                  <a:schemeClr val="tx1"/>
                </a:solidFill>
                <a:effectLst/>
                <a:latin typeface="+mn-lt"/>
                <a:ea typeface="+mn-ea"/>
                <a:cs typeface="+mn-cs"/>
              </a:rPr>
              <a:t>List of actors needs to be consistent with actors mentioned in problem statement slide and list of customer segments and key partners from business model canvas slide</a:t>
            </a:r>
          </a:p>
          <a:p>
            <a:endParaRPr lang="en-US" sz="1200" u="sng" kern="1200" dirty="0">
              <a:solidFill>
                <a:schemeClr val="tx1"/>
              </a:solidFill>
              <a:effectLst/>
              <a:latin typeface="+mn-lt"/>
              <a:ea typeface="+mn-ea"/>
              <a:cs typeface="+mn-cs"/>
            </a:endParaRPr>
          </a:p>
          <a:p>
            <a:r>
              <a:rPr lang="en-US" sz="1200" u="none" kern="1200" dirty="0">
                <a:solidFill>
                  <a:schemeClr val="tx1"/>
                </a:solidFill>
                <a:effectLst/>
                <a:latin typeface="+mn-lt"/>
                <a:ea typeface="+mn-ea"/>
                <a:cs typeface="+mn-cs"/>
              </a:rPr>
              <a:t>Describe main interactions and information exchanged between actors</a:t>
            </a:r>
          </a:p>
          <a:p>
            <a:endParaRPr lang="en-US" sz="1200" u="sng" kern="1200" baseline="0" dirty="0">
              <a:solidFill>
                <a:schemeClr val="tx1"/>
              </a:solidFill>
              <a:effectLst/>
              <a:latin typeface="+mn-lt"/>
              <a:ea typeface="+mn-ea"/>
              <a:cs typeface="+mn-cs"/>
            </a:endParaRPr>
          </a:p>
          <a:p>
            <a:r>
              <a:rPr lang="en-US" sz="1200" u="sng" kern="1200" baseline="0" dirty="0">
                <a:solidFill>
                  <a:schemeClr val="tx1"/>
                </a:solidFill>
                <a:effectLst/>
                <a:latin typeface="+mn-lt"/>
                <a:ea typeface="+mn-ea"/>
                <a:cs typeface="+mn-cs"/>
              </a:rPr>
              <a:t>This slide is </a:t>
            </a:r>
            <a:r>
              <a:rPr lang="en-US" sz="1200" b="1" u="sng" kern="1200" baseline="0" dirty="0">
                <a:solidFill>
                  <a:schemeClr val="tx1"/>
                </a:solidFill>
                <a:effectLst/>
                <a:latin typeface="+mn-lt"/>
                <a:ea typeface="+mn-ea"/>
                <a:cs typeface="+mn-cs"/>
              </a:rPr>
              <a:t>mandatory</a:t>
            </a:r>
            <a:endParaRPr lang="en-IE" b="1" u="sng" baseline="0" dirty="0">
              <a:solidFill>
                <a:srgbClr val="FF0000"/>
              </a:solidFill>
            </a:endParaRPr>
          </a:p>
          <a:p>
            <a:endParaRPr lang="en-IE" u="sng" dirty="0"/>
          </a:p>
        </p:txBody>
      </p:sp>
      <p:sp>
        <p:nvSpPr>
          <p:cNvPr id="4" name="Slide Number Placeholder 3"/>
          <p:cNvSpPr>
            <a:spLocks noGrp="1"/>
          </p:cNvSpPr>
          <p:nvPr>
            <p:ph type="sldNum" sz="quarter" idx="10"/>
          </p:nvPr>
        </p:nvSpPr>
        <p:spPr/>
        <p:txBody>
          <a:bodyPr/>
          <a:lstStyle/>
          <a:p>
            <a:fld id="{41B510AC-7CDD-471C-A750-5BFF8483805F}" type="slidenum">
              <a:rPr lang="en-IE" smtClean="0"/>
              <a:pPr/>
              <a:t>4</a:t>
            </a:fld>
            <a:endParaRPr lang="en-IE" dirty="0"/>
          </a:p>
        </p:txBody>
      </p:sp>
    </p:spTree>
    <p:extLst>
      <p:ext uri="{BB962C8B-B14F-4D97-AF65-F5344CB8AC3E}">
        <p14:creationId xmlns:p14="http://schemas.microsoft.com/office/powerpoint/2010/main" val="32263071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IE" b="1" u="sng" dirty="0"/>
              <a:t>Objective</a:t>
            </a:r>
            <a:r>
              <a:rPr lang="en-IE" b="1" dirty="0"/>
              <a:t>:</a:t>
            </a:r>
          </a:p>
          <a:p>
            <a:pPr marL="0" marR="0" indent="0" algn="l" defTabSz="914400" rtl="0" eaLnBrk="1" fontAlgn="auto" latinLnBrk="0" hangingPunct="1">
              <a:lnSpc>
                <a:spcPct val="100000"/>
              </a:lnSpc>
              <a:spcBef>
                <a:spcPts val="0"/>
              </a:spcBef>
              <a:spcAft>
                <a:spcPts val="0"/>
              </a:spcAft>
              <a:buClrTx/>
              <a:buSzTx/>
              <a:buFontTx/>
              <a:buNone/>
              <a:tabLst/>
              <a:defRPr/>
            </a:pPr>
            <a:r>
              <a:rPr lang="en-IE" dirty="0"/>
              <a:t>The </a:t>
            </a:r>
            <a:r>
              <a:rPr lang="en-IE" baseline="0" dirty="0"/>
              <a:t>Problem Statement(s) should be written so that it's as easy for your audience to understand as possible. Avoid using jargon.  For many Business Scenarios it may make sense to provide separate Problem Statements for each of the key participants.</a:t>
            </a:r>
          </a:p>
          <a:p>
            <a:endParaRPr lang="en-IE" baseline="0" dirty="0"/>
          </a:p>
          <a:p>
            <a:r>
              <a:rPr lang="en-IE" b="1" u="sng" baseline="0" dirty="0"/>
              <a:t>Content</a:t>
            </a:r>
            <a:r>
              <a:rPr lang="en-IE" b="1" baseline="0" dirty="0"/>
              <a:t>:</a:t>
            </a:r>
          </a:p>
          <a:p>
            <a:r>
              <a:rPr lang="en-IE" baseline="0" dirty="0"/>
              <a:t>The Problem Statement should be phrased as </a:t>
            </a:r>
          </a:p>
          <a:p>
            <a:endParaRPr lang="en-IE" baseline="0" dirty="0"/>
          </a:p>
          <a:p>
            <a:pPr lvl="1"/>
            <a:r>
              <a:rPr lang="en-IE" i="1" baseline="0" dirty="0">
                <a:solidFill>
                  <a:srgbClr val="FF0000"/>
                </a:solidFill>
              </a:rPr>
              <a:t>As a ….    </a:t>
            </a:r>
            <a:r>
              <a:rPr lang="en-IE" baseline="0" dirty="0"/>
              <a:t>(enter the participant name)</a:t>
            </a:r>
          </a:p>
          <a:p>
            <a:pPr lvl="1"/>
            <a:r>
              <a:rPr lang="en-IE" i="1" baseline="0" dirty="0"/>
              <a:t>I need to……  </a:t>
            </a:r>
            <a:r>
              <a:rPr lang="en-IE" baseline="0" dirty="0"/>
              <a:t>(detail the problem you want to solve)</a:t>
            </a:r>
          </a:p>
          <a:p>
            <a:pPr lvl="1"/>
            <a:r>
              <a:rPr lang="en-IE" i="1" baseline="0" dirty="0"/>
              <a:t>So that I can….. </a:t>
            </a:r>
            <a:r>
              <a:rPr lang="en-IE" baseline="0" dirty="0"/>
              <a:t>(the benefits or outcome that will be achieved as a result of solving the problem)</a:t>
            </a:r>
          </a:p>
          <a:p>
            <a:pPr lvl="1"/>
            <a:r>
              <a:rPr lang="en-IE" i="1" baseline="0" dirty="0"/>
              <a:t>To do this I need to …. </a:t>
            </a:r>
            <a:r>
              <a:rPr lang="en-IE" baseline="0" dirty="0"/>
              <a:t>(what are the key activities that the participant will need to complete)</a:t>
            </a:r>
          </a:p>
          <a:p>
            <a:pPr lvl="1"/>
            <a:r>
              <a:rPr lang="en-IE" i="1" baseline="0" dirty="0"/>
              <a:t>I know that I am successful when…. </a:t>
            </a:r>
            <a:r>
              <a:rPr lang="en-IE" baseline="0" dirty="0"/>
              <a:t>(how will you measure success – what is the success criteria)</a:t>
            </a:r>
          </a:p>
          <a:p>
            <a:pPr lvl="0"/>
            <a:endParaRPr lang="en-IE" baseline="0" dirty="0"/>
          </a:p>
          <a:p>
            <a:pPr lvl="0"/>
            <a:r>
              <a:rPr lang="en-IE" i="0" u="none" baseline="0" dirty="0">
                <a:solidFill>
                  <a:srgbClr val="FF0000"/>
                </a:solidFill>
              </a:rPr>
              <a:t>This structure isn’t mandatory but highly recommended</a:t>
            </a:r>
          </a:p>
          <a:p>
            <a:pPr lvl="0"/>
            <a:endParaRPr lang="en-IE" i="0" u="none" baseline="0"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ZA" sz="1200" b="0" i="0" u="none" dirty="0">
                <a:solidFill>
                  <a:srgbClr val="FF0000"/>
                </a:solidFill>
                <a:latin typeface="Consolas" panose="020B0609020204030204" pitchFamily="49" charset="0"/>
                <a:cs typeface="Consolas" panose="020B0609020204030204" pitchFamily="49" charset="0"/>
              </a:rPr>
              <a:t>If the business scenario aims at solving several problems, several problem statements can be provided for each actor</a:t>
            </a:r>
          </a:p>
          <a:p>
            <a:pPr lvl="0"/>
            <a:endParaRPr lang="en-IE" b="0" i="1" u="sng" baseline="0" dirty="0">
              <a:solidFill>
                <a:srgbClr val="FF0000"/>
              </a:solidFill>
            </a:endParaRPr>
          </a:p>
          <a:p>
            <a:r>
              <a:rPr lang="en-US" sz="1200" u="sng" kern="1200" baseline="0" dirty="0">
                <a:solidFill>
                  <a:schemeClr val="tx1"/>
                </a:solidFill>
                <a:effectLst/>
                <a:latin typeface="+mn-lt"/>
                <a:ea typeface="+mn-ea"/>
                <a:cs typeface="+mn-cs"/>
              </a:rPr>
              <a:t>This slide is </a:t>
            </a:r>
            <a:r>
              <a:rPr lang="en-US" sz="1200" b="1" u="sng" kern="1200" baseline="0" dirty="0">
                <a:solidFill>
                  <a:schemeClr val="tx1"/>
                </a:solidFill>
                <a:effectLst/>
                <a:latin typeface="+mn-lt"/>
                <a:ea typeface="+mn-ea"/>
                <a:cs typeface="+mn-cs"/>
              </a:rPr>
              <a:t>mandatory</a:t>
            </a:r>
            <a:endParaRPr lang="en-IE" b="1" u="sng" baseline="0" dirty="0">
              <a:solidFill>
                <a:srgbClr val="FF0000"/>
              </a:solidFill>
            </a:endParaRPr>
          </a:p>
          <a:p>
            <a:endParaRPr lang="en-IE" dirty="0"/>
          </a:p>
          <a:p>
            <a:endParaRPr lang="en-IE" dirty="0"/>
          </a:p>
        </p:txBody>
      </p:sp>
      <p:sp>
        <p:nvSpPr>
          <p:cNvPr id="4" name="Slide Number Placeholder 3"/>
          <p:cNvSpPr>
            <a:spLocks noGrp="1"/>
          </p:cNvSpPr>
          <p:nvPr>
            <p:ph type="sldNum" sz="quarter" idx="10"/>
          </p:nvPr>
        </p:nvSpPr>
        <p:spPr/>
        <p:txBody>
          <a:bodyPr/>
          <a:lstStyle/>
          <a:p>
            <a:fld id="{41B510AC-7CDD-471C-A750-5BFF8483805F}" type="slidenum">
              <a:rPr lang="en-IE" smtClean="0"/>
              <a:pPr/>
              <a:t>5</a:t>
            </a:fld>
            <a:endParaRPr lang="en-IE" dirty="0"/>
          </a:p>
        </p:txBody>
      </p:sp>
    </p:spTree>
    <p:extLst>
      <p:ext uri="{BB962C8B-B14F-4D97-AF65-F5344CB8AC3E}">
        <p14:creationId xmlns:p14="http://schemas.microsoft.com/office/powerpoint/2010/main" val="3259443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b="1" u="sng" dirty="0"/>
              <a:t>Objective</a:t>
            </a:r>
            <a:r>
              <a:rPr lang="en-IE" b="1" dirty="0"/>
              <a:t>:</a:t>
            </a:r>
          </a:p>
          <a:p>
            <a:pPr marL="0" marR="0" indent="0" algn="l" defTabSz="914400" rtl="0" eaLnBrk="1" fontAlgn="auto" latinLnBrk="0" hangingPunct="1">
              <a:lnSpc>
                <a:spcPct val="100000"/>
              </a:lnSpc>
              <a:spcBef>
                <a:spcPts val="0"/>
              </a:spcBef>
              <a:spcAft>
                <a:spcPts val="0"/>
              </a:spcAft>
              <a:buClrTx/>
              <a:buSzTx/>
              <a:buFontTx/>
              <a:buNone/>
              <a:tabLst/>
              <a:defRPr/>
            </a:pPr>
            <a:r>
              <a:rPr lang="en-IE" dirty="0"/>
              <a:t>The </a:t>
            </a:r>
            <a:r>
              <a:rPr lang="en-IE" baseline="0" dirty="0"/>
              <a:t>Drivers slide provides a Macro view of the key Market, Social and/or Economic drivers that are relevant to the larger </a:t>
            </a:r>
            <a:r>
              <a:rPr lang="en-IE" u="sng" baseline="0" dirty="0"/>
              <a:t>E</a:t>
            </a:r>
            <a:r>
              <a:rPr lang="en-IE" baseline="0" dirty="0"/>
              <a:t>cosystem or Market</a:t>
            </a:r>
          </a:p>
          <a:p>
            <a:endParaRPr lang="en-IE" baseline="0" dirty="0"/>
          </a:p>
          <a:p>
            <a:r>
              <a:rPr lang="en-IE" b="1" u="sng" baseline="0" dirty="0"/>
              <a:t>Content</a:t>
            </a:r>
            <a:r>
              <a:rPr lang="en-IE" b="1" baseline="0" dirty="0"/>
              <a:t>:</a:t>
            </a:r>
          </a:p>
          <a:p>
            <a:r>
              <a:rPr lang="en-IE" baseline="0" dirty="0"/>
              <a:t>The information provided should provide the viewer with the context around why this Business Scenario is relevant.  It may include;</a:t>
            </a:r>
          </a:p>
          <a:p>
            <a:pPr lvl="1" indent="-216000">
              <a:buFont typeface="Arial" pitchFamily="34" charset="0"/>
              <a:buChar char="•"/>
            </a:pPr>
            <a:r>
              <a:rPr lang="en-IE" baseline="0" dirty="0"/>
              <a:t>Market Size and growth expectations</a:t>
            </a:r>
          </a:p>
          <a:p>
            <a:pPr lvl="1" indent="-216000">
              <a:buFont typeface="Arial" pitchFamily="34" charset="0"/>
              <a:buChar char="•"/>
            </a:pPr>
            <a:r>
              <a:rPr lang="en-IE" baseline="0" dirty="0"/>
              <a:t>Industry or segment drivers</a:t>
            </a:r>
          </a:p>
          <a:p>
            <a:pPr lvl="1" indent="-216000">
              <a:buFont typeface="Arial" pitchFamily="34" charset="0"/>
              <a:buChar char="•"/>
            </a:pPr>
            <a:r>
              <a:rPr lang="en-IE" baseline="0" dirty="0"/>
              <a:t>Market and Analyst Insights</a:t>
            </a:r>
          </a:p>
          <a:p>
            <a:pPr lvl="1" indent="-216000">
              <a:buFont typeface="Arial" pitchFamily="34" charset="0"/>
              <a:buChar char="•"/>
            </a:pPr>
            <a:r>
              <a:rPr lang="en-IE" baseline="0" dirty="0"/>
              <a:t>Trends</a:t>
            </a:r>
          </a:p>
          <a:p>
            <a:pPr lvl="1" indent="-216000">
              <a:buFont typeface="Arial" pitchFamily="34" charset="0"/>
              <a:buChar char="•"/>
            </a:pPr>
            <a:r>
              <a:rPr lang="en-IE" baseline="0" dirty="0"/>
              <a:t>Socio-economic drivers</a:t>
            </a:r>
          </a:p>
          <a:p>
            <a:pPr lvl="1" indent="-216000">
              <a:buFont typeface="Arial" pitchFamily="34" charset="0"/>
              <a:buChar char="•"/>
            </a:pPr>
            <a:endParaRPr lang="en-IE" baseline="0" dirty="0"/>
          </a:p>
          <a:p>
            <a:pPr lvl="1" indent="-216000">
              <a:buFont typeface="Arial" pitchFamily="34" charset="0"/>
              <a:buChar char="•"/>
            </a:pPr>
            <a:endParaRPr lang="en-IE" baseline="0" dirty="0"/>
          </a:p>
          <a:p>
            <a:endParaRPr lang="en-IE" dirty="0"/>
          </a:p>
        </p:txBody>
      </p:sp>
      <p:sp>
        <p:nvSpPr>
          <p:cNvPr id="4" name="Slide Number Placeholder 3"/>
          <p:cNvSpPr>
            <a:spLocks noGrp="1"/>
          </p:cNvSpPr>
          <p:nvPr>
            <p:ph type="sldNum" sz="quarter" idx="10"/>
          </p:nvPr>
        </p:nvSpPr>
        <p:spPr/>
        <p:txBody>
          <a:bodyPr/>
          <a:lstStyle/>
          <a:p>
            <a:fld id="{41B510AC-7CDD-471C-A750-5BFF8483805F}" type="slidenum">
              <a:rPr lang="en-IE" smtClean="0"/>
              <a:pPr/>
              <a:t>6</a:t>
            </a:fld>
            <a:endParaRPr lang="en-IE" dirty="0"/>
          </a:p>
        </p:txBody>
      </p:sp>
    </p:spTree>
    <p:extLst>
      <p:ext uri="{BB962C8B-B14F-4D97-AF65-F5344CB8AC3E}">
        <p14:creationId xmlns:p14="http://schemas.microsoft.com/office/powerpoint/2010/main" val="9392825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E" b="1" u="sng" dirty="0"/>
              <a:t>Objective</a:t>
            </a:r>
            <a:r>
              <a:rPr lang="en-IE" b="1" dirty="0"/>
              <a:t>:</a:t>
            </a:r>
          </a:p>
          <a:p>
            <a:pPr marL="0" marR="0" indent="0" algn="l" defTabSz="914400" rtl="0" eaLnBrk="1" fontAlgn="auto" latinLnBrk="0" hangingPunct="1">
              <a:lnSpc>
                <a:spcPct val="100000"/>
              </a:lnSpc>
              <a:spcBef>
                <a:spcPts val="0"/>
              </a:spcBef>
              <a:spcAft>
                <a:spcPts val="0"/>
              </a:spcAft>
              <a:buClrTx/>
              <a:buSzTx/>
              <a:buFontTx/>
              <a:buNone/>
              <a:tabLst/>
              <a:defRPr/>
            </a:pPr>
            <a:r>
              <a:rPr lang="en-IE" baseline="0" dirty="0"/>
              <a:t>It is important to provide a summary of the overall value that will be created by the Business Scenario.  This does not need to be participant specific but rather more at a Macro level describing the value that will be gained.</a:t>
            </a:r>
          </a:p>
          <a:p>
            <a:endParaRPr lang="en-IE" baseline="0" dirty="0"/>
          </a:p>
          <a:p>
            <a:r>
              <a:rPr lang="en-IE" b="1" u="sng" baseline="0" dirty="0"/>
              <a:t>Content</a:t>
            </a:r>
            <a:r>
              <a:rPr lang="en-IE" b="1" baseline="0" dirty="0"/>
              <a:t>:</a:t>
            </a:r>
          </a:p>
          <a:p>
            <a:r>
              <a:rPr lang="en-IE" baseline="0" dirty="0"/>
              <a:t>Summary statements such as the following ;</a:t>
            </a:r>
          </a:p>
          <a:p>
            <a:pPr lvl="1" indent="-216000">
              <a:buFont typeface="Arial" pitchFamily="34" charset="0"/>
              <a:buChar char="•"/>
            </a:pPr>
            <a:r>
              <a:rPr lang="en-IE" baseline="0" dirty="0"/>
              <a:t>New market opportunities unlocked</a:t>
            </a:r>
          </a:p>
          <a:p>
            <a:pPr lvl="1" indent="-216000">
              <a:buFont typeface="Arial" pitchFamily="34" charset="0"/>
              <a:buChar char="•"/>
            </a:pPr>
            <a:r>
              <a:rPr lang="en-IE" baseline="0" dirty="0"/>
              <a:t>Benefits to the end customer</a:t>
            </a:r>
          </a:p>
          <a:p>
            <a:pPr lvl="1" indent="-216000">
              <a:buFont typeface="Arial" pitchFamily="34" charset="0"/>
              <a:buChar char="•"/>
            </a:pPr>
            <a:r>
              <a:rPr lang="en-IE" baseline="0" dirty="0"/>
              <a:t>New or improved revenue streams</a:t>
            </a:r>
          </a:p>
          <a:p>
            <a:pPr lvl="1" indent="-216000">
              <a:buFont typeface="Arial" pitchFamily="34" charset="0"/>
              <a:buChar char="•"/>
            </a:pPr>
            <a:r>
              <a:rPr lang="en-IE" baseline="0" dirty="0"/>
              <a:t>Improved Efficiencies </a:t>
            </a:r>
          </a:p>
          <a:p>
            <a:pPr lvl="1" indent="-216000">
              <a:buFont typeface="Arial" pitchFamily="34" charset="0"/>
              <a:buChar char="•"/>
            </a:pPr>
            <a:r>
              <a:rPr lang="en-IE" baseline="0" dirty="0"/>
              <a:t>Reduced time-to-market</a:t>
            </a:r>
          </a:p>
          <a:p>
            <a:pPr lvl="1" indent="-216000">
              <a:buFont typeface="Arial" pitchFamily="34" charset="0"/>
              <a:buChar char="•"/>
            </a:pPr>
            <a:r>
              <a:rPr lang="en-IE" baseline="0" dirty="0"/>
              <a:t>Validating new Ecosystems</a:t>
            </a:r>
          </a:p>
          <a:p>
            <a:pPr lvl="1" indent="-216000">
              <a:buFont typeface="Arial" pitchFamily="34" charset="0"/>
              <a:buChar char="•"/>
            </a:pPr>
            <a:r>
              <a:rPr lang="en-IE" baseline="0" dirty="0"/>
              <a:t>Providing new Digital connectivity or services to new customer segments </a:t>
            </a:r>
          </a:p>
          <a:p>
            <a:pPr marL="0" lvl="0" indent="0">
              <a:buFont typeface="Arial" pitchFamily="34" charset="0"/>
              <a:buNone/>
            </a:pPr>
            <a:endParaRPr lang="en-IE" baseline="0" dirty="0"/>
          </a:p>
          <a:p>
            <a:r>
              <a:rPr lang="en-US" sz="1200" u="sng" kern="1200" baseline="0" dirty="0">
                <a:solidFill>
                  <a:schemeClr val="tx1"/>
                </a:solidFill>
                <a:effectLst/>
                <a:latin typeface="+mn-lt"/>
                <a:ea typeface="+mn-ea"/>
                <a:cs typeface="+mn-cs"/>
              </a:rPr>
              <a:t>This slide is </a:t>
            </a:r>
            <a:r>
              <a:rPr lang="en-US" sz="1200" b="1" u="sng" kern="1200" baseline="0" dirty="0">
                <a:solidFill>
                  <a:schemeClr val="tx1"/>
                </a:solidFill>
                <a:effectLst/>
                <a:latin typeface="+mn-lt"/>
                <a:ea typeface="+mn-ea"/>
                <a:cs typeface="+mn-cs"/>
              </a:rPr>
              <a:t>mandatory</a:t>
            </a:r>
            <a:endParaRPr lang="en-IE" b="1" u="sng" baseline="0" dirty="0">
              <a:solidFill>
                <a:srgbClr val="FF0000"/>
              </a:solidFill>
            </a:endParaRPr>
          </a:p>
          <a:p>
            <a:endParaRPr lang="en-IE" dirty="0"/>
          </a:p>
          <a:p>
            <a:endParaRPr lang="en-IE" dirty="0"/>
          </a:p>
        </p:txBody>
      </p:sp>
      <p:sp>
        <p:nvSpPr>
          <p:cNvPr id="4" name="Slide Number Placeholder 3"/>
          <p:cNvSpPr>
            <a:spLocks noGrp="1"/>
          </p:cNvSpPr>
          <p:nvPr>
            <p:ph type="sldNum" sz="quarter" idx="10"/>
          </p:nvPr>
        </p:nvSpPr>
        <p:spPr/>
        <p:txBody>
          <a:bodyPr/>
          <a:lstStyle/>
          <a:p>
            <a:fld id="{41B510AC-7CDD-471C-A750-5BFF8483805F}" type="slidenum">
              <a:rPr lang="en-IE" smtClean="0"/>
              <a:pPr/>
              <a:t>7</a:t>
            </a:fld>
            <a:endParaRPr lang="en-IE" dirty="0"/>
          </a:p>
        </p:txBody>
      </p:sp>
    </p:spTree>
    <p:extLst>
      <p:ext uri="{BB962C8B-B14F-4D97-AF65-F5344CB8AC3E}">
        <p14:creationId xmlns:p14="http://schemas.microsoft.com/office/powerpoint/2010/main" val="40442753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lnSpcReduction="10000"/>
          </a:bodyPr>
          <a:lstStyle/>
          <a:p>
            <a:r>
              <a:rPr lang="en-IE" b="1" u="sng" dirty="0"/>
              <a:t>Objective</a:t>
            </a:r>
            <a:r>
              <a:rPr lang="en-IE" b="1" dirty="0"/>
              <a:t>:</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A business model describes the rationale of how an organization create, delivers and captures value and it </a:t>
            </a:r>
            <a:r>
              <a:rPr lang="en-IE" baseline="0" dirty="0"/>
              <a:t> important to understand it. To do so, proposed business model description is based on the widely adopted Business Model Canvas proposed by Alexander Osterwalder </a:t>
            </a:r>
            <a:r>
              <a:rPr lang="en-GB" sz="1200" kern="1200" dirty="0">
                <a:solidFill>
                  <a:schemeClr val="tx1"/>
                </a:solidFill>
                <a:effectLst/>
                <a:latin typeface="+mn-lt"/>
                <a:ea typeface="+mn-ea"/>
                <a:cs typeface="+mn-cs"/>
              </a:rPr>
              <a:t>that describes the logic of how a company intends to make money through nine basic building blocks</a:t>
            </a:r>
            <a:r>
              <a:rPr lang="en-IE" baseline="0" dirty="0"/>
              <a:t>    </a:t>
            </a:r>
          </a:p>
          <a:p>
            <a:endParaRPr lang="en-IE" baseline="0" dirty="0"/>
          </a:p>
          <a:p>
            <a:r>
              <a:rPr lang="en-IE" b="1" u="sng" baseline="0" dirty="0"/>
              <a:t>Content</a:t>
            </a:r>
            <a:r>
              <a:rPr lang="en-IE" b="1" baseline="0" dirty="0"/>
              <a:t>:</a:t>
            </a:r>
          </a:p>
          <a:p>
            <a:endParaRPr lang="en-IE" baseline="0" dirty="0"/>
          </a:p>
          <a:p>
            <a:r>
              <a:rPr lang="en-IE" baseline="0" dirty="0"/>
              <a:t>Complete the 9 building blocks business model canvas by answering to the questions highlighted in yellow.</a:t>
            </a:r>
          </a:p>
          <a:p>
            <a:endParaRPr lang="en-IE" baseline="0" dirty="0"/>
          </a:p>
          <a:p>
            <a:r>
              <a:rPr lang="en-IE" baseline="0" dirty="0"/>
              <a:t>All participants don’t follow necessarily the same business models. So describe as much Business Models Canvas as different business models from participants point of view</a:t>
            </a:r>
          </a:p>
          <a:p>
            <a:endParaRPr lang="en-IE" baseline="0" dirty="0"/>
          </a:p>
          <a:p>
            <a:r>
              <a:rPr lang="en-IE" baseline="0" dirty="0"/>
              <a:t>Additional information about Business Model Canvas can be found on Business Model Generation website:  http://businessmodelgeneration.com/book</a:t>
            </a:r>
          </a:p>
          <a:p>
            <a:endParaRPr lang="en-IE" baseline="0" dirty="0"/>
          </a:p>
          <a:p>
            <a:r>
              <a:rPr lang="en-US" sz="1200" u="sng" kern="1200" baseline="0" dirty="0">
                <a:solidFill>
                  <a:schemeClr val="tx1"/>
                </a:solidFill>
                <a:effectLst/>
                <a:latin typeface="+mn-lt"/>
                <a:ea typeface="+mn-ea"/>
                <a:cs typeface="+mn-cs"/>
              </a:rPr>
              <a:t>This slide is </a:t>
            </a:r>
            <a:r>
              <a:rPr lang="en-US" sz="1200" b="1" u="sng" kern="1200" baseline="0" dirty="0">
                <a:solidFill>
                  <a:schemeClr val="tx1"/>
                </a:solidFill>
                <a:effectLst/>
                <a:latin typeface="+mn-lt"/>
                <a:ea typeface="+mn-ea"/>
                <a:cs typeface="+mn-cs"/>
              </a:rPr>
              <a:t>mandatory</a:t>
            </a:r>
            <a:endParaRPr lang="en-IE" b="1" u="sng" baseline="0" dirty="0">
              <a:solidFill>
                <a:srgbClr val="FF0000"/>
              </a:solidFill>
            </a:endParaRPr>
          </a:p>
          <a:p>
            <a:endParaRPr lang="en-IE" dirty="0"/>
          </a:p>
          <a:p>
            <a:endParaRPr lang="en-IE" baseline="0" dirty="0"/>
          </a:p>
          <a:p>
            <a:r>
              <a:rPr lang="en-IE" baseline="0" dirty="0"/>
              <a:t>.   </a:t>
            </a:r>
          </a:p>
          <a:p>
            <a:endParaRPr lang="en-IE" dirty="0"/>
          </a:p>
          <a:p>
            <a:endParaRPr lang="fr-FR" dirty="0"/>
          </a:p>
        </p:txBody>
      </p:sp>
      <p:sp>
        <p:nvSpPr>
          <p:cNvPr id="4" name="Espace réservé du numéro de diapositive 3"/>
          <p:cNvSpPr>
            <a:spLocks noGrp="1"/>
          </p:cNvSpPr>
          <p:nvPr>
            <p:ph type="sldNum" sz="quarter" idx="10"/>
          </p:nvPr>
        </p:nvSpPr>
        <p:spPr/>
        <p:txBody>
          <a:bodyPr/>
          <a:lstStyle/>
          <a:p>
            <a:fld id="{41B510AC-7CDD-471C-A750-5BFF8483805F}" type="slidenum">
              <a:rPr lang="en-IE" smtClean="0"/>
              <a:pPr/>
              <a:t>8</a:t>
            </a:fld>
            <a:endParaRPr lang="en-IE" dirty="0"/>
          </a:p>
        </p:txBody>
      </p:sp>
    </p:spTree>
    <p:extLst>
      <p:ext uri="{BB962C8B-B14F-4D97-AF65-F5344CB8AC3E}">
        <p14:creationId xmlns:p14="http://schemas.microsoft.com/office/powerpoint/2010/main" val="7262822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85000" lnSpcReduction="20000"/>
          </a:bodyPr>
          <a:lstStyle/>
          <a:p>
            <a:r>
              <a:rPr lang="en-IE" b="1" u="sng" dirty="0"/>
              <a:t>Objective</a:t>
            </a:r>
            <a:r>
              <a:rPr lang="en-IE" b="1" dirty="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Understand and formalize partnering relationship between business scenario participants from 3 points of view</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a:t>commercial / contractual,</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a:t>Financial</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a:t>operational</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The  commercial / contractual model describes the detailed contractual relationships between participants in the business scenario</a:t>
            </a:r>
            <a:r>
              <a:rPr lang="en-US" baseline="0" dirty="0"/>
              <a:t> </a:t>
            </a:r>
            <a:r>
              <a:rPr lang="en-US" dirty="0"/>
              <a:t>along with the detailed terms and condition for these contractual relationships.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The financial model describes the roles partners perform with respect to Financial aspects of the service.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IE" baseline="0" dirty="0"/>
              <a:t>The operational model describes </a:t>
            </a:r>
            <a:r>
              <a:rPr lang="en-US" baseline="0" dirty="0"/>
              <a:t>t</a:t>
            </a:r>
            <a:r>
              <a:rPr lang="en-US" dirty="0"/>
              <a:t>he position a participant</a:t>
            </a:r>
            <a:r>
              <a:rPr lang="en-US" baseline="0" dirty="0"/>
              <a:t> </a:t>
            </a:r>
            <a:r>
              <a:rPr lang="en-US" dirty="0"/>
              <a:t>occupies in the responsibility chain.</a:t>
            </a:r>
            <a:endParaRPr lang="en-IE" baseline="0" dirty="0"/>
          </a:p>
          <a:p>
            <a:endParaRPr lang="en-IE" baseline="0" dirty="0"/>
          </a:p>
          <a:p>
            <a:r>
              <a:rPr lang="en-IE" b="1" u="sng" baseline="0" dirty="0"/>
              <a:t>Content</a:t>
            </a:r>
            <a:r>
              <a:rPr lang="en-IE" b="1" baseline="0" dirty="0"/>
              <a:t>:</a:t>
            </a:r>
          </a:p>
          <a:p>
            <a:endParaRPr lang="en-IE" baseline="0" dirty="0"/>
          </a:p>
          <a:p>
            <a:r>
              <a:rPr lang="en-IE" baseline="0" dirty="0"/>
              <a:t>Describe the partnering relationship using the proposed template</a:t>
            </a:r>
          </a:p>
          <a:p>
            <a:endParaRPr lang="en-IE"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IE" baseline="0" dirty="0"/>
              <a:t>Descriptions must follow the instruction provided in </a:t>
            </a:r>
            <a:r>
              <a:rPr lang="en-US" baseline="0" dirty="0"/>
              <a:t>TR211 Online B2B2X Partnering Step by Step Guide about </a:t>
            </a:r>
            <a:r>
              <a:rPr lang="en-IE" baseline="0" dirty="0"/>
              <a:t>Contractual model types and responsibilities,  standardized financial models and responsibility chain description</a:t>
            </a:r>
          </a:p>
          <a:p>
            <a:endParaRPr lang="en-US" baseline="0" dirty="0"/>
          </a:p>
          <a:p>
            <a:r>
              <a:rPr lang="en-US" baseline="0" dirty="0"/>
              <a:t>Additional information can be found in : http://projects.tmforum.org/wiki/display/B2B2X/TR211+Online+B2B2X+Partnering+Step+by+Step+Guide+R15.0.0</a:t>
            </a:r>
          </a:p>
          <a:p>
            <a:endParaRPr lang="en-US" baseline="0" dirty="0"/>
          </a:p>
          <a:p>
            <a:r>
              <a:rPr lang="en-US" sz="1200" u="none" kern="1200" baseline="0" dirty="0">
                <a:solidFill>
                  <a:schemeClr val="tx1"/>
                </a:solidFill>
                <a:effectLst/>
                <a:latin typeface="+mn-lt"/>
                <a:ea typeface="+mn-ea"/>
                <a:cs typeface="+mn-cs"/>
              </a:rPr>
              <a:t>This slide is </a:t>
            </a:r>
            <a:r>
              <a:rPr lang="en-US" sz="1200" b="1" u="none" kern="1200" baseline="0" dirty="0">
                <a:solidFill>
                  <a:schemeClr val="tx1"/>
                </a:solidFill>
                <a:effectLst/>
                <a:latin typeface="+mn-lt"/>
                <a:ea typeface="+mn-ea"/>
                <a:cs typeface="+mn-cs"/>
              </a:rPr>
              <a:t>Mandatory </a:t>
            </a:r>
            <a:r>
              <a:rPr lang="en-US" sz="1200" b="0" u="none" kern="1200" baseline="0" dirty="0">
                <a:solidFill>
                  <a:schemeClr val="tx1"/>
                </a:solidFill>
                <a:effectLst/>
                <a:latin typeface="+mn-lt"/>
                <a:ea typeface="+mn-ea"/>
                <a:cs typeface="+mn-cs"/>
              </a:rPr>
              <a:t>for all B2B2X type business scenario</a:t>
            </a:r>
          </a:p>
          <a:p>
            <a:endParaRPr lang="en-IE" baseline="0" dirty="0"/>
          </a:p>
          <a:p>
            <a:endParaRPr lang="en-IE" baseline="0" dirty="0"/>
          </a:p>
        </p:txBody>
      </p:sp>
      <p:sp>
        <p:nvSpPr>
          <p:cNvPr id="4" name="Espace réservé du numéro de diapositive 3"/>
          <p:cNvSpPr>
            <a:spLocks noGrp="1"/>
          </p:cNvSpPr>
          <p:nvPr>
            <p:ph type="sldNum" sz="quarter" idx="10"/>
          </p:nvPr>
        </p:nvSpPr>
        <p:spPr/>
        <p:txBody>
          <a:bodyPr/>
          <a:lstStyle/>
          <a:p>
            <a:fld id="{41B510AC-7CDD-471C-A750-5BFF8483805F}" type="slidenum">
              <a:rPr lang="en-IE" smtClean="0"/>
              <a:pPr/>
              <a:t>9</a:t>
            </a:fld>
            <a:endParaRPr lang="en-IE" dirty="0"/>
          </a:p>
        </p:txBody>
      </p:sp>
    </p:spTree>
    <p:extLst>
      <p:ext uri="{BB962C8B-B14F-4D97-AF65-F5344CB8AC3E}">
        <p14:creationId xmlns:p14="http://schemas.microsoft.com/office/powerpoint/2010/main" val="147679666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efaul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a:t>Click to edit Master title style</a:t>
            </a:r>
          </a:p>
        </p:txBody>
      </p:sp>
      <p:pic>
        <p:nvPicPr>
          <p:cNvPr id="3" name="Picture 2" descr="DigitalTreePiecesVertical.gif"/>
          <p:cNvPicPr>
            <a:picLocks noChangeAspect="1"/>
          </p:cNvPicPr>
          <p:nvPr userDrawn="1"/>
        </p:nvPicPr>
        <p:blipFill rotWithShape="1">
          <a:blip r:embed="rId2" cstate="screen">
            <a:extLst>
              <a:ext uri="{28A0092B-C50C-407E-A947-70E740481C1C}">
                <a14:useLocalDpi xmlns:a14="http://schemas.microsoft.com/office/drawing/2010/main"/>
              </a:ext>
            </a:extLst>
          </a:blip>
          <a:srcRect t="24593" r="29774" b="33936"/>
          <a:stretch/>
        </p:blipFill>
        <p:spPr>
          <a:xfrm>
            <a:off x="8271709" y="0"/>
            <a:ext cx="872292" cy="1654966"/>
          </a:xfrm>
          <a:prstGeom prst="rect">
            <a:avLst/>
          </a:prstGeom>
        </p:spPr>
      </p:pic>
      <p:pic>
        <p:nvPicPr>
          <p:cNvPr id="4" name="Picture 3" descr="DigitalTreePiecesHorizontalSingle2.gif"/>
          <p:cNvPicPr>
            <a:picLocks noChangeAspect="1"/>
          </p:cNvPicPr>
          <p:nvPr userDrawn="1"/>
        </p:nvPicPr>
        <p:blipFill rotWithShape="1">
          <a:blip r:embed="rId3" cstate="screen">
            <a:extLst>
              <a:ext uri="{28A0092B-C50C-407E-A947-70E740481C1C}">
                <a14:useLocalDpi xmlns:a14="http://schemas.microsoft.com/office/drawing/2010/main"/>
              </a:ext>
            </a:extLst>
          </a:blip>
          <a:srcRect l="56478" b="22550"/>
          <a:stretch/>
        </p:blipFill>
        <p:spPr>
          <a:xfrm>
            <a:off x="0" y="5965570"/>
            <a:ext cx="1705084" cy="892430"/>
          </a:xfrm>
          <a:prstGeom prst="rect">
            <a:avLst/>
          </a:prstGeom>
        </p:spPr>
      </p:pic>
    </p:spTree>
    <p:extLst>
      <p:ext uri="{BB962C8B-B14F-4D97-AF65-F5344CB8AC3E}">
        <p14:creationId xmlns:p14="http://schemas.microsoft.com/office/powerpoint/2010/main" val="3354476725"/>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Default Layout with Subtitle, No Orb">
    <p:spTree>
      <p:nvGrpSpPr>
        <p:cNvPr id="1" name=""/>
        <p:cNvGrpSpPr/>
        <p:nvPr/>
      </p:nvGrpSpPr>
      <p:grpSpPr>
        <a:xfrm>
          <a:off x="0" y="0"/>
          <a:ext cx="0" cy="0"/>
          <a:chOff x="0" y="0"/>
          <a:chExt cx="0" cy="0"/>
        </a:xfrm>
      </p:grpSpPr>
      <p:sp>
        <p:nvSpPr>
          <p:cNvPr id="10" name="Text Placeholder 11"/>
          <p:cNvSpPr>
            <a:spLocks noGrp="1"/>
          </p:cNvSpPr>
          <p:nvPr>
            <p:ph type="body" sz="quarter" idx="10"/>
          </p:nvPr>
        </p:nvSpPr>
        <p:spPr>
          <a:xfrm>
            <a:off x="448129" y="835251"/>
            <a:ext cx="7806872" cy="402553"/>
          </a:xfrm>
        </p:spPr>
        <p:txBody>
          <a:bodyPr tIns="0" bIns="0" anchor="ctr">
            <a:noAutofit/>
          </a:bodyPr>
          <a:lstStyle>
            <a:lvl1pPr algn="r">
              <a:buNone/>
              <a:defRPr sz="2000" b="1" i="1">
                <a:solidFill>
                  <a:schemeClr val="accent2"/>
                </a:solidFill>
                <a:effectLst/>
              </a:defRPr>
            </a:lvl1pPr>
          </a:lstStyle>
          <a:p>
            <a:pPr lvl="0"/>
            <a:endParaRPr lang="en-US" dirty="0"/>
          </a:p>
        </p:txBody>
      </p:sp>
      <p:sp>
        <p:nvSpPr>
          <p:cNvPr id="11" name="Title 1"/>
          <p:cNvSpPr>
            <a:spLocks noGrp="1"/>
          </p:cNvSpPr>
          <p:nvPr>
            <p:ph type="title"/>
          </p:nvPr>
        </p:nvSpPr>
        <p:spPr>
          <a:xfrm>
            <a:off x="2348413" y="94895"/>
            <a:ext cx="5893888" cy="743461"/>
          </a:xfrm>
        </p:spPr>
        <p:txBody>
          <a:bodyPr/>
          <a:lstStyle>
            <a:lvl1pPr>
              <a:defRPr>
                <a:solidFill>
                  <a:schemeClr val="tx2"/>
                </a:solidFill>
              </a:defRPr>
            </a:lvl1pPr>
          </a:lstStyle>
          <a:p>
            <a:r>
              <a:rPr lang="en-US" dirty="0"/>
              <a:t>Click to edit Master title style</a:t>
            </a:r>
          </a:p>
        </p:txBody>
      </p:sp>
      <p:pic>
        <p:nvPicPr>
          <p:cNvPr id="4" name="Picture 3" descr="DigitalTreePiecesVertical.gif"/>
          <p:cNvPicPr>
            <a:picLocks noChangeAspect="1"/>
          </p:cNvPicPr>
          <p:nvPr userDrawn="1"/>
        </p:nvPicPr>
        <p:blipFill rotWithShape="1">
          <a:blip r:embed="rId2" cstate="screen">
            <a:extLst>
              <a:ext uri="{28A0092B-C50C-407E-A947-70E740481C1C}">
                <a14:useLocalDpi xmlns:a14="http://schemas.microsoft.com/office/drawing/2010/main"/>
              </a:ext>
            </a:extLst>
          </a:blip>
          <a:srcRect t="24593" r="29774" b="33936"/>
          <a:stretch/>
        </p:blipFill>
        <p:spPr>
          <a:xfrm>
            <a:off x="8271709" y="0"/>
            <a:ext cx="872292" cy="1654966"/>
          </a:xfrm>
          <a:prstGeom prst="rect">
            <a:avLst/>
          </a:prstGeom>
        </p:spPr>
      </p:pic>
    </p:spTree>
    <p:extLst>
      <p:ext uri="{BB962C8B-B14F-4D97-AF65-F5344CB8AC3E}">
        <p14:creationId xmlns:p14="http://schemas.microsoft.com/office/powerpoint/2010/main" val="1079595680"/>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Cogs">
    <p:spTree>
      <p:nvGrpSpPr>
        <p:cNvPr id="1" name=""/>
        <p:cNvGrpSpPr/>
        <p:nvPr/>
      </p:nvGrpSpPr>
      <p:grpSpPr>
        <a:xfrm>
          <a:off x="0" y="0"/>
          <a:ext cx="0" cy="0"/>
          <a:chOff x="0" y="0"/>
          <a:chExt cx="0" cy="0"/>
        </a:xfrm>
      </p:grpSpPr>
      <p:pic>
        <p:nvPicPr>
          <p:cNvPr id="6" name="Picture 5" descr="DigitalTreeCoverPPT.WEB.jp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364957" y="230924"/>
            <a:ext cx="4779043" cy="6627075"/>
          </a:xfrm>
          <a:prstGeom prst="rect">
            <a:avLst/>
          </a:prstGeom>
        </p:spPr>
      </p:pic>
      <p:sp>
        <p:nvSpPr>
          <p:cNvPr id="2" name="Title 1"/>
          <p:cNvSpPr>
            <a:spLocks noGrp="1"/>
          </p:cNvSpPr>
          <p:nvPr>
            <p:ph type="ctrTitle" hasCustomPrompt="1"/>
          </p:nvPr>
        </p:nvSpPr>
        <p:spPr>
          <a:xfrm>
            <a:off x="193490" y="3228089"/>
            <a:ext cx="4481927" cy="1305062"/>
          </a:xfrm>
          <a:effectLst/>
        </p:spPr>
        <p:txBody>
          <a:bodyPr anchor="ctr" anchorCtr="0">
            <a:noAutofit/>
          </a:bodyPr>
          <a:lstStyle>
            <a:lvl1pPr algn="l">
              <a:defRPr sz="4400" b="0" i="0">
                <a:effectLst/>
                <a:latin typeface="Arial Rounded MT Bold"/>
                <a:cs typeface="Arial Rounded MT Bold"/>
              </a:defRPr>
            </a:lvl1pPr>
          </a:lstStyle>
          <a:p>
            <a:r>
              <a:rPr lang="en-US" dirty="0"/>
              <a:t>Click to edit </a:t>
            </a:r>
            <a:br>
              <a:rPr lang="en-US" dirty="0"/>
            </a:br>
            <a:r>
              <a:rPr lang="en-US" dirty="0"/>
              <a:t>Master title style</a:t>
            </a:r>
          </a:p>
        </p:txBody>
      </p:sp>
      <p:sp>
        <p:nvSpPr>
          <p:cNvPr id="3" name="Subtitle 2"/>
          <p:cNvSpPr>
            <a:spLocks noGrp="1"/>
          </p:cNvSpPr>
          <p:nvPr>
            <p:ph type="subTitle" idx="1"/>
          </p:nvPr>
        </p:nvSpPr>
        <p:spPr>
          <a:xfrm>
            <a:off x="191249" y="5748960"/>
            <a:ext cx="4739137" cy="801772"/>
          </a:xfrm>
          <a:effectLst/>
        </p:spPr>
        <p:txBody>
          <a:bodyPr vert="horz" lIns="91440" tIns="45720" rIns="91440" bIns="45720" rtlCol="0" anchor="ctr" anchorCtr="0">
            <a:normAutofit/>
          </a:bodyPr>
          <a:lstStyle>
            <a:lvl1pPr marL="0" indent="0" algn="l" defTabSz="457200" rtl="0" eaLnBrk="1" latinLnBrk="0" hangingPunct="1">
              <a:spcBef>
                <a:spcPts val="0"/>
              </a:spcBef>
              <a:buClr>
                <a:schemeClr val="accent2"/>
              </a:buClr>
              <a:buFont typeface="Arial" pitchFamily="34" charset="0"/>
              <a:buNone/>
              <a:defRPr lang="en-US" sz="2400" kern="1200" dirty="0">
                <a:solidFill>
                  <a:schemeClr val="tx1"/>
                </a:solidFill>
                <a:effectLst/>
                <a:latin typeface="Arial"/>
                <a:ea typeface="+mn-ea"/>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Rectangle 3"/>
          <p:cNvSpPr/>
          <p:nvPr userDrawn="1"/>
        </p:nvSpPr>
        <p:spPr>
          <a:xfrm>
            <a:off x="0" y="0"/>
            <a:ext cx="2558973" cy="7697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a:effectLst/>
            </a:endParaRPr>
          </a:p>
        </p:txBody>
      </p:sp>
      <p:pic>
        <p:nvPicPr>
          <p:cNvPr id="5" name="Picture 4" descr="TMForum_logo2013PPT.WEB.jp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92400" y="105881"/>
            <a:ext cx="4507874" cy="1183452"/>
          </a:xfrm>
          <a:prstGeom prst="rect">
            <a:avLst/>
          </a:prstGeom>
        </p:spPr>
      </p:pic>
      <p:sp>
        <p:nvSpPr>
          <p:cNvPr id="8" name="TextBox 7"/>
          <p:cNvSpPr txBox="1"/>
          <p:nvPr userDrawn="1"/>
        </p:nvSpPr>
        <p:spPr>
          <a:xfrm>
            <a:off x="300185" y="1234468"/>
            <a:ext cx="4663839" cy="415498"/>
          </a:xfrm>
          <a:prstGeom prst="rect">
            <a:avLst/>
          </a:prstGeom>
          <a:noFill/>
        </p:spPr>
        <p:txBody>
          <a:bodyPr wrap="square" rtlCol="0">
            <a:spAutoFit/>
          </a:bodyPr>
          <a:lstStyle/>
          <a:p>
            <a:pPr marL="0" indent="0">
              <a:buClr>
                <a:schemeClr val="accent2"/>
              </a:buClr>
              <a:buSzPct val="125000"/>
              <a:buFont typeface="Wingdings" pitchFamily="2" charset="2"/>
              <a:buNone/>
            </a:pPr>
            <a:r>
              <a:rPr lang="en-US" sz="2000" dirty="0">
                <a:solidFill>
                  <a:srgbClr val="F2793C"/>
                </a:solidFill>
              </a:rPr>
              <a:t>inform</a:t>
            </a:r>
            <a:r>
              <a:rPr lang="en-US" sz="2000" dirty="0">
                <a:solidFill>
                  <a:schemeClr val="tx2"/>
                </a:solidFill>
              </a:rPr>
              <a:t>  </a:t>
            </a:r>
            <a:r>
              <a:rPr lang="en-US" sz="2000" dirty="0">
                <a:solidFill>
                  <a:srgbClr val="15308A"/>
                </a:solidFill>
              </a:rPr>
              <a:t>innovate</a:t>
            </a:r>
            <a:r>
              <a:rPr lang="en-US" sz="2000" dirty="0">
                <a:solidFill>
                  <a:schemeClr val="tx2"/>
                </a:solidFill>
              </a:rPr>
              <a:t>  </a:t>
            </a:r>
            <a:r>
              <a:rPr lang="en-US" sz="2000" dirty="0">
                <a:solidFill>
                  <a:srgbClr val="F2793C"/>
                </a:solidFill>
              </a:rPr>
              <a:t>accelerate</a:t>
            </a:r>
            <a:r>
              <a:rPr lang="en-US" sz="2000" dirty="0">
                <a:solidFill>
                  <a:schemeClr val="tx2"/>
                </a:solidFill>
              </a:rPr>
              <a:t>  </a:t>
            </a:r>
            <a:r>
              <a:rPr lang="en-US" sz="2000" dirty="0">
                <a:solidFill>
                  <a:srgbClr val="15308A"/>
                </a:solidFill>
              </a:rPr>
              <a:t>optimize</a:t>
            </a:r>
          </a:p>
        </p:txBody>
      </p:sp>
    </p:spTree>
    <p:extLst>
      <p:ext uri="{BB962C8B-B14F-4D97-AF65-F5344CB8AC3E}">
        <p14:creationId xmlns:p14="http://schemas.microsoft.com/office/powerpoint/2010/main" val="2825495109"/>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Defaul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a:t>Click to edit Master title style</a:t>
            </a:r>
          </a:p>
        </p:txBody>
      </p:sp>
      <p:sp>
        <p:nvSpPr>
          <p:cNvPr id="4" name="Rectangle 5"/>
          <p:cNvSpPr>
            <a:spLocks noGrp="1" noChangeArrowheads="1"/>
          </p:cNvSpPr>
          <p:nvPr>
            <p:ph type="ftr" sz="quarter" idx="10"/>
          </p:nvPr>
        </p:nvSpPr>
        <p:spPr>
          <a:xfrm>
            <a:off x="395536" y="6453336"/>
            <a:ext cx="4953000" cy="228600"/>
          </a:xfrm>
          <a:prstGeom prst="rect">
            <a:avLst/>
          </a:prstGeom>
          <a:ln/>
        </p:spPr>
        <p:txBody>
          <a:bodyPr/>
          <a:lstStyle>
            <a:lvl1pPr>
              <a:defRPr sz="1400"/>
            </a:lvl1pPr>
          </a:lstStyle>
          <a:p>
            <a:pPr>
              <a:defRPr/>
            </a:pPr>
            <a:r>
              <a:rPr lang="en-US" dirty="0">
                <a:solidFill>
                  <a:srgbClr val="808080"/>
                </a:solidFill>
              </a:rPr>
              <a:t>v1.0</a:t>
            </a:r>
          </a:p>
        </p:txBody>
      </p:sp>
      <p:sp>
        <p:nvSpPr>
          <p:cNvPr id="5" name="Rectangle 6"/>
          <p:cNvSpPr>
            <a:spLocks noGrp="1" noChangeArrowheads="1"/>
          </p:cNvSpPr>
          <p:nvPr>
            <p:ph type="sldNum" sz="quarter" idx="11"/>
          </p:nvPr>
        </p:nvSpPr>
        <p:spPr>
          <a:xfrm>
            <a:off x="6843464" y="6453336"/>
            <a:ext cx="1905000" cy="228600"/>
          </a:xfrm>
          <a:prstGeom prst="rect">
            <a:avLst/>
          </a:prstGeom>
          <a:ln/>
        </p:spPr>
        <p:txBody>
          <a:bodyPr/>
          <a:lstStyle>
            <a:lvl1pPr algn="r">
              <a:defRPr sz="1400"/>
            </a:lvl1pPr>
          </a:lstStyle>
          <a:p>
            <a:pPr>
              <a:defRPr/>
            </a:pPr>
            <a:fld id="{EE7A7C31-E501-4298-B0A6-B84CFBB50F9B}" type="slidenum">
              <a:rPr lang="en-US" smtClean="0">
                <a:solidFill>
                  <a:srgbClr val="808080"/>
                </a:solidFill>
              </a:rPr>
              <a:pPr>
                <a:defRPr/>
              </a:pPr>
              <a:t>‹#›</a:t>
            </a:fld>
            <a:endParaRPr lang="en-US" dirty="0">
              <a:solidFill>
                <a:srgbClr val="808080"/>
              </a:solidFill>
            </a:endParaRPr>
          </a:p>
        </p:txBody>
      </p:sp>
    </p:spTree>
    <p:extLst>
      <p:ext uri="{BB962C8B-B14F-4D97-AF65-F5344CB8AC3E}">
        <p14:creationId xmlns:p14="http://schemas.microsoft.com/office/powerpoint/2010/main" val="4243544722"/>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Slide with Subtitle">
    <p:spTree>
      <p:nvGrpSpPr>
        <p:cNvPr id="1" name=""/>
        <p:cNvGrpSpPr/>
        <p:nvPr/>
      </p:nvGrpSpPr>
      <p:grpSpPr>
        <a:xfrm>
          <a:off x="0" y="0"/>
          <a:ext cx="0" cy="0"/>
          <a:chOff x="0" y="0"/>
          <a:chExt cx="0" cy="0"/>
        </a:xfrm>
      </p:grpSpPr>
      <p:sp>
        <p:nvSpPr>
          <p:cNvPr id="16" name="Text Placeholder 11"/>
          <p:cNvSpPr>
            <a:spLocks noGrp="1"/>
          </p:cNvSpPr>
          <p:nvPr>
            <p:ph type="body" sz="quarter" idx="10"/>
          </p:nvPr>
        </p:nvSpPr>
        <p:spPr>
          <a:xfrm>
            <a:off x="283029" y="835251"/>
            <a:ext cx="7997372" cy="402553"/>
          </a:xfrm>
        </p:spPr>
        <p:txBody>
          <a:bodyPr tIns="0" bIns="0" anchor="ctr">
            <a:noAutofit/>
          </a:bodyPr>
          <a:lstStyle>
            <a:lvl1pPr algn="r">
              <a:buNone/>
              <a:defRPr sz="2000" b="1" i="1">
                <a:solidFill>
                  <a:schemeClr val="accent2"/>
                </a:solidFill>
                <a:effectLst/>
              </a:defRPr>
            </a:lvl1pPr>
          </a:lstStyle>
          <a:p>
            <a:pPr lvl="0"/>
            <a:endParaRPr lang="en-US" dirty="0"/>
          </a:p>
        </p:txBody>
      </p:sp>
      <p:sp>
        <p:nvSpPr>
          <p:cNvPr id="2" name="Title 1"/>
          <p:cNvSpPr>
            <a:spLocks noGrp="1"/>
          </p:cNvSpPr>
          <p:nvPr>
            <p:ph type="title"/>
          </p:nvPr>
        </p:nvSpPr>
        <p:spPr>
          <a:xfrm>
            <a:off x="2183313" y="94895"/>
            <a:ext cx="6084388" cy="743461"/>
          </a:xfrm>
        </p:spPr>
        <p:txBody>
          <a:bodyPr/>
          <a:lstStyle>
            <a:lvl1pPr>
              <a:defRPr>
                <a:solidFill>
                  <a:schemeClr val="tx2"/>
                </a:solidFill>
              </a:defRPr>
            </a:lvl1pPr>
          </a:lstStyle>
          <a:p>
            <a:r>
              <a:rPr lang="en-US" dirty="0"/>
              <a:t>Click to edit Master title style</a:t>
            </a:r>
          </a:p>
        </p:txBody>
      </p:sp>
      <p:pic>
        <p:nvPicPr>
          <p:cNvPr id="4" name="Picture 3" descr="DigitalTreePiecesVertical.gif"/>
          <p:cNvPicPr>
            <a:picLocks noChangeAspect="1"/>
          </p:cNvPicPr>
          <p:nvPr userDrawn="1"/>
        </p:nvPicPr>
        <p:blipFill rotWithShape="1">
          <a:blip r:embed="rId2" cstate="screen">
            <a:extLst>
              <a:ext uri="{28A0092B-C50C-407E-A947-70E740481C1C}">
                <a14:useLocalDpi xmlns:a14="http://schemas.microsoft.com/office/drawing/2010/main"/>
              </a:ext>
            </a:extLst>
          </a:blip>
          <a:srcRect t="24593" r="29774" b="33936"/>
          <a:stretch/>
        </p:blipFill>
        <p:spPr>
          <a:xfrm>
            <a:off x="8271709" y="0"/>
            <a:ext cx="872292" cy="1654966"/>
          </a:xfrm>
          <a:prstGeom prst="rect">
            <a:avLst/>
          </a:prstGeom>
        </p:spPr>
      </p:pic>
      <p:pic>
        <p:nvPicPr>
          <p:cNvPr id="5" name="Picture 4" descr="DigitalTreePiecesHorizontalSingle2.gif"/>
          <p:cNvPicPr>
            <a:picLocks noChangeAspect="1"/>
          </p:cNvPicPr>
          <p:nvPr userDrawn="1"/>
        </p:nvPicPr>
        <p:blipFill rotWithShape="1">
          <a:blip r:embed="rId3" cstate="screen">
            <a:extLst>
              <a:ext uri="{28A0092B-C50C-407E-A947-70E740481C1C}">
                <a14:useLocalDpi xmlns:a14="http://schemas.microsoft.com/office/drawing/2010/main"/>
              </a:ext>
            </a:extLst>
          </a:blip>
          <a:srcRect l="56478" b="22550"/>
          <a:stretch/>
        </p:blipFill>
        <p:spPr>
          <a:xfrm>
            <a:off x="0" y="5965570"/>
            <a:ext cx="1705084" cy="892430"/>
          </a:xfrm>
          <a:prstGeom prst="rect">
            <a:avLst/>
          </a:prstGeom>
        </p:spPr>
      </p:pic>
    </p:spTree>
    <p:extLst>
      <p:ext uri="{BB962C8B-B14F-4D97-AF65-F5344CB8AC3E}">
        <p14:creationId xmlns:p14="http://schemas.microsoft.com/office/powerpoint/2010/main" val="1028189529"/>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fault Layout, No Orb">
    <p:spTree>
      <p:nvGrpSpPr>
        <p:cNvPr id="1" name=""/>
        <p:cNvGrpSpPr/>
        <p:nvPr/>
      </p:nvGrpSpPr>
      <p:grpSpPr>
        <a:xfrm>
          <a:off x="0" y="0"/>
          <a:ext cx="0" cy="0"/>
          <a:chOff x="0" y="0"/>
          <a:chExt cx="0" cy="0"/>
        </a:xfrm>
      </p:grpSpPr>
      <p:sp>
        <p:nvSpPr>
          <p:cNvPr id="8" name="Title 1"/>
          <p:cNvSpPr>
            <a:spLocks noGrp="1"/>
          </p:cNvSpPr>
          <p:nvPr>
            <p:ph type="title"/>
          </p:nvPr>
        </p:nvSpPr>
        <p:spPr>
          <a:xfrm>
            <a:off x="2881813" y="-22301"/>
            <a:ext cx="5931988" cy="972796"/>
          </a:xfrm>
        </p:spPr>
        <p:txBody>
          <a:bodyPr/>
          <a:lstStyle>
            <a:lvl1pPr>
              <a:defRPr>
                <a:solidFill>
                  <a:schemeClr val="tx2"/>
                </a:solidFill>
              </a:defRPr>
            </a:lvl1pPr>
          </a:lstStyle>
          <a:p>
            <a:r>
              <a:rPr lang="en-US" dirty="0"/>
              <a:t>Click to edit Master title style</a:t>
            </a:r>
          </a:p>
        </p:txBody>
      </p:sp>
      <p:pic>
        <p:nvPicPr>
          <p:cNvPr id="4" name="Picture 3" descr="DigitalTreePiecesHorizontalSingle.gif"/>
          <p:cNvPicPr>
            <a:picLocks noChangeAspect="1"/>
          </p:cNvPicPr>
          <p:nvPr userDrawn="1"/>
        </p:nvPicPr>
        <p:blipFill rotWithShape="1">
          <a:blip r:embed="rId2" cstate="screen">
            <a:extLst>
              <a:ext uri="{28A0092B-C50C-407E-A947-70E740481C1C}">
                <a14:useLocalDpi xmlns:a14="http://schemas.microsoft.com/office/drawing/2010/main"/>
              </a:ext>
            </a:extLst>
          </a:blip>
          <a:srcRect l="61680" b="15884"/>
          <a:stretch/>
        </p:blipFill>
        <p:spPr>
          <a:xfrm flipH="1">
            <a:off x="7542240" y="5812700"/>
            <a:ext cx="1601760" cy="1045300"/>
          </a:xfrm>
          <a:prstGeom prst="rect">
            <a:avLst/>
          </a:prstGeom>
        </p:spPr>
      </p:pic>
    </p:spTree>
    <p:extLst>
      <p:ext uri="{BB962C8B-B14F-4D97-AF65-F5344CB8AC3E}">
        <p14:creationId xmlns:p14="http://schemas.microsoft.com/office/powerpoint/2010/main" val="3295272873"/>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efault Layout with Subtitle, No Orb">
    <p:spTree>
      <p:nvGrpSpPr>
        <p:cNvPr id="1" name=""/>
        <p:cNvGrpSpPr/>
        <p:nvPr/>
      </p:nvGrpSpPr>
      <p:grpSpPr>
        <a:xfrm>
          <a:off x="0" y="0"/>
          <a:ext cx="0" cy="0"/>
          <a:chOff x="0" y="0"/>
          <a:chExt cx="0" cy="0"/>
        </a:xfrm>
      </p:grpSpPr>
      <p:sp>
        <p:nvSpPr>
          <p:cNvPr id="10" name="Text Placeholder 11"/>
          <p:cNvSpPr>
            <a:spLocks noGrp="1"/>
          </p:cNvSpPr>
          <p:nvPr>
            <p:ph type="body" sz="quarter" idx="10"/>
          </p:nvPr>
        </p:nvSpPr>
        <p:spPr>
          <a:xfrm>
            <a:off x="956129" y="835251"/>
            <a:ext cx="7806872" cy="402553"/>
          </a:xfrm>
        </p:spPr>
        <p:txBody>
          <a:bodyPr tIns="0" bIns="0" anchor="ctr">
            <a:noAutofit/>
          </a:bodyPr>
          <a:lstStyle>
            <a:lvl1pPr algn="r">
              <a:buNone/>
              <a:defRPr sz="2000" b="1" i="1">
                <a:solidFill>
                  <a:schemeClr val="accent2"/>
                </a:solidFill>
                <a:effectLst/>
              </a:defRPr>
            </a:lvl1pPr>
          </a:lstStyle>
          <a:p>
            <a:pPr lvl="0"/>
            <a:endParaRPr lang="en-US" dirty="0"/>
          </a:p>
        </p:txBody>
      </p:sp>
      <p:sp>
        <p:nvSpPr>
          <p:cNvPr id="11" name="Title 1"/>
          <p:cNvSpPr>
            <a:spLocks noGrp="1"/>
          </p:cNvSpPr>
          <p:nvPr>
            <p:ph type="title"/>
          </p:nvPr>
        </p:nvSpPr>
        <p:spPr>
          <a:xfrm>
            <a:off x="2856413" y="94895"/>
            <a:ext cx="5893888" cy="743461"/>
          </a:xfrm>
        </p:spPr>
        <p:txBody>
          <a:bodyPr/>
          <a:lstStyle>
            <a:lvl1pPr>
              <a:defRPr>
                <a:solidFill>
                  <a:schemeClr val="tx2"/>
                </a:solidFill>
              </a:defRPr>
            </a:lvl1pPr>
          </a:lstStyle>
          <a:p>
            <a:r>
              <a:rPr lang="en-US" dirty="0"/>
              <a:t>Click to edit Master title style</a:t>
            </a:r>
          </a:p>
        </p:txBody>
      </p:sp>
      <p:pic>
        <p:nvPicPr>
          <p:cNvPr id="4" name="Picture 3" descr="DigitalTreePiecesHorizontalSingle.gif"/>
          <p:cNvPicPr>
            <a:picLocks noChangeAspect="1"/>
          </p:cNvPicPr>
          <p:nvPr userDrawn="1"/>
        </p:nvPicPr>
        <p:blipFill rotWithShape="1">
          <a:blip r:embed="rId2" cstate="screen">
            <a:extLst>
              <a:ext uri="{28A0092B-C50C-407E-A947-70E740481C1C}">
                <a14:useLocalDpi xmlns:a14="http://schemas.microsoft.com/office/drawing/2010/main"/>
              </a:ext>
            </a:extLst>
          </a:blip>
          <a:srcRect l="61680" b="15884"/>
          <a:stretch/>
        </p:blipFill>
        <p:spPr>
          <a:xfrm flipH="1">
            <a:off x="7542240" y="5812700"/>
            <a:ext cx="1601760" cy="1045300"/>
          </a:xfrm>
          <a:prstGeom prst="rect">
            <a:avLst/>
          </a:prstGeom>
        </p:spPr>
      </p:pic>
    </p:spTree>
    <p:extLst>
      <p:ext uri="{BB962C8B-B14F-4D97-AF65-F5344CB8AC3E}">
        <p14:creationId xmlns:p14="http://schemas.microsoft.com/office/powerpoint/2010/main" val="1063596742"/>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Default Layout, No Orb">
    <p:spTree>
      <p:nvGrpSpPr>
        <p:cNvPr id="1" name=""/>
        <p:cNvGrpSpPr/>
        <p:nvPr/>
      </p:nvGrpSpPr>
      <p:grpSpPr>
        <a:xfrm>
          <a:off x="0" y="0"/>
          <a:ext cx="0" cy="0"/>
          <a:chOff x="0" y="0"/>
          <a:chExt cx="0" cy="0"/>
        </a:xfrm>
      </p:grpSpPr>
      <p:sp>
        <p:nvSpPr>
          <p:cNvPr id="8" name="Title 1"/>
          <p:cNvSpPr>
            <a:spLocks noGrp="1"/>
          </p:cNvSpPr>
          <p:nvPr>
            <p:ph type="title"/>
          </p:nvPr>
        </p:nvSpPr>
        <p:spPr>
          <a:xfrm>
            <a:off x="2881813" y="-22301"/>
            <a:ext cx="5931988" cy="972796"/>
          </a:xfrm>
        </p:spPr>
        <p:txBody>
          <a:bodyPr/>
          <a:lstStyle>
            <a:lvl1pPr>
              <a:defRPr>
                <a:solidFill>
                  <a:schemeClr val="tx2"/>
                </a:solidFill>
              </a:defRPr>
            </a:lvl1pPr>
          </a:lstStyle>
          <a:p>
            <a:r>
              <a:rPr lang="en-US" dirty="0"/>
              <a:t>Click to edit Master title style</a:t>
            </a:r>
          </a:p>
        </p:txBody>
      </p:sp>
    </p:spTree>
    <p:extLst>
      <p:ext uri="{BB962C8B-B14F-4D97-AF65-F5344CB8AC3E}">
        <p14:creationId xmlns:p14="http://schemas.microsoft.com/office/powerpoint/2010/main" val="453055974"/>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Default Layout with Subtitle, No Orb">
    <p:spTree>
      <p:nvGrpSpPr>
        <p:cNvPr id="1" name=""/>
        <p:cNvGrpSpPr/>
        <p:nvPr/>
      </p:nvGrpSpPr>
      <p:grpSpPr>
        <a:xfrm>
          <a:off x="0" y="0"/>
          <a:ext cx="0" cy="0"/>
          <a:chOff x="0" y="0"/>
          <a:chExt cx="0" cy="0"/>
        </a:xfrm>
      </p:grpSpPr>
      <p:sp>
        <p:nvSpPr>
          <p:cNvPr id="10" name="Text Placeholder 11"/>
          <p:cNvSpPr>
            <a:spLocks noGrp="1"/>
          </p:cNvSpPr>
          <p:nvPr>
            <p:ph type="body" sz="quarter" idx="10"/>
          </p:nvPr>
        </p:nvSpPr>
        <p:spPr>
          <a:xfrm>
            <a:off x="956129" y="835251"/>
            <a:ext cx="7806872" cy="402553"/>
          </a:xfrm>
        </p:spPr>
        <p:txBody>
          <a:bodyPr tIns="0" bIns="0" anchor="ctr">
            <a:noAutofit/>
          </a:bodyPr>
          <a:lstStyle>
            <a:lvl1pPr algn="r">
              <a:buNone/>
              <a:defRPr sz="2000" b="1" i="1">
                <a:solidFill>
                  <a:schemeClr val="accent2"/>
                </a:solidFill>
                <a:effectLst/>
              </a:defRPr>
            </a:lvl1pPr>
          </a:lstStyle>
          <a:p>
            <a:pPr lvl="0"/>
            <a:endParaRPr lang="en-US" dirty="0"/>
          </a:p>
        </p:txBody>
      </p:sp>
      <p:sp>
        <p:nvSpPr>
          <p:cNvPr id="11" name="Title 1"/>
          <p:cNvSpPr>
            <a:spLocks noGrp="1"/>
          </p:cNvSpPr>
          <p:nvPr>
            <p:ph type="title"/>
          </p:nvPr>
        </p:nvSpPr>
        <p:spPr>
          <a:xfrm>
            <a:off x="2856413" y="94895"/>
            <a:ext cx="5893888" cy="743461"/>
          </a:xfrm>
        </p:spPr>
        <p:txBody>
          <a:bodyPr/>
          <a:lstStyle>
            <a:lvl1pPr>
              <a:defRPr>
                <a:solidFill>
                  <a:schemeClr val="tx2"/>
                </a:solidFill>
              </a:defRPr>
            </a:lvl1pPr>
          </a:lstStyle>
          <a:p>
            <a:r>
              <a:rPr lang="en-US" dirty="0"/>
              <a:t>Click to edit Master title style</a:t>
            </a:r>
          </a:p>
        </p:txBody>
      </p:sp>
    </p:spTree>
    <p:extLst>
      <p:ext uri="{BB962C8B-B14F-4D97-AF65-F5344CB8AC3E}">
        <p14:creationId xmlns:p14="http://schemas.microsoft.com/office/powerpoint/2010/main" val="1717233656"/>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Default Layout, No Orb">
    <p:spTree>
      <p:nvGrpSpPr>
        <p:cNvPr id="1" name=""/>
        <p:cNvGrpSpPr/>
        <p:nvPr/>
      </p:nvGrpSpPr>
      <p:grpSpPr>
        <a:xfrm>
          <a:off x="0" y="0"/>
          <a:ext cx="0" cy="0"/>
          <a:chOff x="0" y="0"/>
          <a:chExt cx="0" cy="0"/>
        </a:xfrm>
      </p:grpSpPr>
      <p:sp>
        <p:nvSpPr>
          <p:cNvPr id="8" name="Title 1"/>
          <p:cNvSpPr>
            <a:spLocks noGrp="1"/>
          </p:cNvSpPr>
          <p:nvPr>
            <p:ph type="title"/>
          </p:nvPr>
        </p:nvSpPr>
        <p:spPr>
          <a:xfrm>
            <a:off x="2881813" y="-22301"/>
            <a:ext cx="5931988" cy="972796"/>
          </a:xfrm>
        </p:spPr>
        <p:txBody>
          <a:bodyPr/>
          <a:lstStyle>
            <a:lvl1pPr>
              <a:defRPr>
                <a:solidFill>
                  <a:schemeClr val="tx2"/>
                </a:solidFill>
              </a:defRPr>
            </a:lvl1pPr>
          </a:lstStyle>
          <a:p>
            <a:r>
              <a:rPr lang="en-US" dirty="0"/>
              <a:t>Click to edit Master title style</a:t>
            </a:r>
          </a:p>
        </p:txBody>
      </p:sp>
      <p:pic>
        <p:nvPicPr>
          <p:cNvPr id="3" name="Picture 2" descr="DigitalTreePiecesHorizontalSingle2.gif"/>
          <p:cNvPicPr>
            <a:picLocks noChangeAspect="1"/>
          </p:cNvPicPr>
          <p:nvPr userDrawn="1"/>
        </p:nvPicPr>
        <p:blipFill rotWithShape="1">
          <a:blip r:embed="rId2" cstate="screen">
            <a:extLst>
              <a:ext uri="{28A0092B-C50C-407E-A947-70E740481C1C}">
                <a14:useLocalDpi xmlns:a14="http://schemas.microsoft.com/office/drawing/2010/main"/>
              </a:ext>
            </a:extLst>
          </a:blip>
          <a:srcRect l="56478" b="22550"/>
          <a:stretch/>
        </p:blipFill>
        <p:spPr>
          <a:xfrm>
            <a:off x="0" y="5965570"/>
            <a:ext cx="1705084" cy="892430"/>
          </a:xfrm>
          <a:prstGeom prst="rect">
            <a:avLst/>
          </a:prstGeom>
        </p:spPr>
      </p:pic>
    </p:spTree>
    <p:extLst>
      <p:ext uri="{BB962C8B-B14F-4D97-AF65-F5344CB8AC3E}">
        <p14:creationId xmlns:p14="http://schemas.microsoft.com/office/powerpoint/2010/main" val="2810443541"/>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Default Layout with Subtitle, No Orb">
    <p:spTree>
      <p:nvGrpSpPr>
        <p:cNvPr id="1" name=""/>
        <p:cNvGrpSpPr/>
        <p:nvPr/>
      </p:nvGrpSpPr>
      <p:grpSpPr>
        <a:xfrm>
          <a:off x="0" y="0"/>
          <a:ext cx="0" cy="0"/>
          <a:chOff x="0" y="0"/>
          <a:chExt cx="0" cy="0"/>
        </a:xfrm>
      </p:grpSpPr>
      <p:sp>
        <p:nvSpPr>
          <p:cNvPr id="10" name="Text Placeholder 11"/>
          <p:cNvSpPr>
            <a:spLocks noGrp="1"/>
          </p:cNvSpPr>
          <p:nvPr>
            <p:ph type="body" sz="quarter" idx="10"/>
          </p:nvPr>
        </p:nvSpPr>
        <p:spPr>
          <a:xfrm>
            <a:off x="956129" y="835251"/>
            <a:ext cx="7806872" cy="402553"/>
          </a:xfrm>
        </p:spPr>
        <p:txBody>
          <a:bodyPr tIns="0" bIns="0" anchor="ctr">
            <a:noAutofit/>
          </a:bodyPr>
          <a:lstStyle>
            <a:lvl1pPr algn="r">
              <a:buNone/>
              <a:defRPr sz="2000" b="1" i="1">
                <a:solidFill>
                  <a:schemeClr val="accent2"/>
                </a:solidFill>
                <a:effectLst/>
              </a:defRPr>
            </a:lvl1pPr>
          </a:lstStyle>
          <a:p>
            <a:pPr lvl="0"/>
            <a:endParaRPr lang="en-US" dirty="0"/>
          </a:p>
        </p:txBody>
      </p:sp>
      <p:sp>
        <p:nvSpPr>
          <p:cNvPr id="11" name="Title 1"/>
          <p:cNvSpPr>
            <a:spLocks noGrp="1"/>
          </p:cNvSpPr>
          <p:nvPr>
            <p:ph type="title"/>
          </p:nvPr>
        </p:nvSpPr>
        <p:spPr>
          <a:xfrm>
            <a:off x="2856413" y="94895"/>
            <a:ext cx="5893888" cy="743461"/>
          </a:xfrm>
        </p:spPr>
        <p:txBody>
          <a:bodyPr/>
          <a:lstStyle>
            <a:lvl1pPr>
              <a:defRPr>
                <a:solidFill>
                  <a:schemeClr val="tx2"/>
                </a:solidFill>
              </a:defRPr>
            </a:lvl1pPr>
          </a:lstStyle>
          <a:p>
            <a:r>
              <a:rPr lang="en-US" dirty="0"/>
              <a:t>Click to edit Master title style</a:t>
            </a:r>
          </a:p>
        </p:txBody>
      </p:sp>
    </p:spTree>
    <p:extLst>
      <p:ext uri="{BB962C8B-B14F-4D97-AF65-F5344CB8AC3E}">
        <p14:creationId xmlns:p14="http://schemas.microsoft.com/office/powerpoint/2010/main" val="1055602861"/>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Default Layout, No Orb">
    <p:spTree>
      <p:nvGrpSpPr>
        <p:cNvPr id="1" name=""/>
        <p:cNvGrpSpPr/>
        <p:nvPr/>
      </p:nvGrpSpPr>
      <p:grpSpPr>
        <a:xfrm>
          <a:off x="0" y="0"/>
          <a:ext cx="0" cy="0"/>
          <a:chOff x="0" y="0"/>
          <a:chExt cx="0" cy="0"/>
        </a:xfrm>
      </p:grpSpPr>
      <p:sp>
        <p:nvSpPr>
          <p:cNvPr id="8" name="Title 1"/>
          <p:cNvSpPr>
            <a:spLocks noGrp="1"/>
          </p:cNvSpPr>
          <p:nvPr>
            <p:ph type="title"/>
          </p:nvPr>
        </p:nvSpPr>
        <p:spPr>
          <a:xfrm>
            <a:off x="2323013" y="-22301"/>
            <a:ext cx="5931988" cy="972796"/>
          </a:xfrm>
        </p:spPr>
        <p:txBody>
          <a:bodyPr/>
          <a:lstStyle>
            <a:lvl1pPr>
              <a:defRPr>
                <a:solidFill>
                  <a:schemeClr val="tx2"/>
                </a:solidFill>
              </a:defRPr>
            </a:lvl1pPr>
          </a:lstStyle>
          <a:p>
            <a:r>
              <a:rPr lang="en-US" dirty="0"/>
              <a:t>Click to edit Master title style</a:t>
            </a:r>
          </a:p>
        </p:txBody>
      </p:sp>
      <p:pic>
        <p:nvPicPr>
          <p:cNvPr id="3" name="Picture 2" descr="DigitalTreePiecesVertical.gif"/>
          <p:cNvPicPr>
            <a:picLocks noChangeAspect="1"/>
          </p:cNvPicPr>
          <p:nvPr userDrawn="1"/>
        </p:nvPicPr>
        <p:blipFill rotWithShape="1">
          <a:blip r:embed="rId2" cstate="screen">
            <a:extLst>
              <a:ext uri="{28A0092B-C50C-407E-A947-70E740481C1C}">
                <a14:useLocalDpi xmlns:a14="http://schemas.microsoft.com/office/drawing/2010/main"/>
              </a:ext>
            </a:extLst>
          </a:blip>
          <a:srcRect t="24593" r="29774" b="33936"/>
          <a:stretch/>
        </p:blipFill>
        <p:spPr>
          <a:xfrm>
            <a:off x="8271709" y="0"/>
            <a:ext cx="872292" cy="1654966"/>
          </a:xfrm>
          <a:prstGeom prst="rect">
            <a:avLst/>
          </a:prstGeom>
        </p:spPr>
      </p:pic>
    </p:spTree>
    <p:extLst>
      <p:ext uri="{BB962C8B-B14F-4D97-AF65-F5344CB8AC3E}">
        <p14:creationId xmlns:p14="http://schemas.microsoft.com/office/powerpoint/2010/main" val="4102953444"/>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83028" y="1469204"/>
            <a:ext cx="8638541" cy="464392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Placeholder 1"/>
          <p:cNvSpPr>
            <a:spLocks noGrp="1"/>
          </p:cNvSpPr>
          <p:nvPr>
            <p:ph type="title"/>
          </p:nvPr>
        </p:nvSpPr>
        <p:spPr>
          <a:xfrm>
            <a:off x="2183313" y="-22301"/>
            <a:ext cx="5995488" cy="972796"/>
          </a:xfrm>
          <a:prstGeom prst="rect">
            <a:avLst/>
          </a:prstGeom>
        </p:spPr>
        <p:txBody>
          <a:bodyPr vert="horz" lIns="91440" tIns="45720" rIns="91440" bIns="45720" rtlCol="0" anchor="ctr">
            <a:normAutofit/>
          </a:bodyPr>
          <a:lstStyle/>
          <a:p>
            <a:r>
              <a:rPr lang="en-US" dirty="0"/>
              <a:t>Click to edit Master title style</a:t>
            </a:r>
          </a:p>
        </p:txBody>
      </p:sp>
      <p:sp>
        <p:nvSpPr>
          <p:cNvPr id="6" name="Rectangle 5"/>
          <p:cNvSpPr/>
          <p:nvPr userDrawn="1"/>
        </p:nvSpPr>
        <p:spPr>
          <a:xfrm>
            <a:off x="3840218" y="6459435"/>
            <a:ext cx="5044966" cy="415498"/>
          </a:xfrm>
          <a:prstGeom prst="rect">
            <a:avLst/>
          </a:prstGeom>
        </p:spPr>
        <p:txBody>
          <a:bodyPr wrap="square">
            <a:spAutoFit/>
          </a:bodyPr>
          <a:lstStyle/>
          <a:p>
            <a:pPr marL="0" marR="0" indent="0" algn="r" defTabSz="457200" rtl="0" eaLnBrk="1" fontAlgn="auto" latinLnBrk="0" hangingPunct="1">
              <a:lnSpc>
                <a:spcPct val="100000"/>
              </a:lnSpc>
              <a:spcBef>
                <a:spcPts val="0"/>
              </a:spcBef>
              <a:spcAft>
                <a:spcPts val="0"/>
              </a:spcAft>
              <a:buClrTx/>
              <a:buSzTx/>
              <a:buFontTx/>
              <a:buNone/>
              <a:tabLst/>
              <a:defRPr/>
            </a:pPr>
            <a:endParaRPr lang="en-US" sz="700" kern="1200" dirty="0">
              <a:solidFill>
                <a:schemeClr val="tx1"/>
              </a:solidFill>
              <a:latin typeface="Univers LT Std 55"/>
              <a:ea typeface="+mn-ea"/>
              <a:cs typeface="+mn-cs"/>
            </a:endParaRPr>
          </a:p>
          <a:p>
            <a:pPr marL="0" marR="0" indent="0" algn="r" defTabSz="457200" rtl="0" eaLnBrk="1" fontAlgn="auto" latinLnBrk="0" hangingPunct="1">
              <a:lnSpc>
                <a:spcPct val="100000"/>
              </a:lnSpc>
              <a:spcBef>
                <a:spcPts val="0"/>
              </a:spcBef>
              <a:spcAft>
                <a:spcPts val="0"/>
              </a:spcAft>
              <a:buClrTx/>
              <a:buSzTx/>
              <a:buFontTx/>
              <a:buNone/>
              <a:tabLst/>
              <a:defRPr/>
            </a:pPr>
            <a:r>
              <a:rPr lang="en-US" sz="700" kern="1200" dirty="0">
                <a:solidFill>
                  <a:schemeClr val="tx1"/>
                </a:solidFill>
                <a:latin typeface="Univers LT Std 55"/>
                <a:ea typeface="+mn-ea"/>
                <a:cs typeface="+mn-cs"/>
              </a:rPr>
              <a:t>© 2016 TM Forum   |   </a:t>
            </a:r>
            <a:fld id="{BCE395A0-52DA-44FA-938D-312C31F3009D}" type="slidenum">
              <a:rPr lang="en-US" sz="700" smtClean="0">
                <a:latin typeface="Univers LT Std 55"/>
              </a:rPr>
              <a:pPr marL="0" marR="0" indent="0" algn="r" defTabSz="457200" rtl="0" eaLnBrk="1" fontAlgn="auto" latinLnBrk="0" hangingPunct="1">
                <a:lnSpc>
                  <a:spcPct val="100000"/>
                </a:lnSpc>
                <a:spcBef>
                  <a:spcPts val="0"/>
                </a:spcBef>
                <a:spcAft>
                  <a:spcPts val="0"/>
                </a:spcAft>
                <a:buClrTx/>
                <a:buSzTx/>
                <a:buFontTx/>
                <a:buNone/>
                <a:tabLst/>
                <a:defRPr/>
              </a:pPr>
              <a:t>‹#›</a:t>
            </a:fld>
            <a:r>
              <a:rPr lang="en-US" sz="700" dirty="0">
                <a:latin typeface="Univers LT Std 55"/>
              </a:rPr>
              <a:t/>
            </a:r>
            <a:br>
              <a:rPr lang="en-US" sz="700" dirty="0">
                <a:latin typeface="Univers LT Std 55"/>
              </a:rPr>
            </a:br>
            <a:endParaRPr lang="en-US" sz="700" dirty="0">
              <a:latin typeface="Univers LT Std 55"/>
            </a:endParaRPr>
          </a:p>
        </p:txBody>
      </p:sp>
      <p:sp>
        <p:nvSpPr>
          <p:cNvPr id="5" name="TextBox 4"/>
          <p:cNvSpPr txBox="1"/>
          <p:nvPr userDrawn="1"/>
        </p:nvSpPr>
        <p:spPr>
          <a:xfrm>
            <a:off x="-69314" y="6716339"/>
            <a:ext cx="375744" cy="215444"/>
          </a:xfrm>
          <a:prstGeom prst="rect">
            <a:avLst/>
          </a:prstGeom>
          <a:noFill/>
        </p:spPr>
        <p:txBody>
          <a:bodyPr wrap="none" rtlCol="0">
            <a:spAutoFit/>
          </a:bodyPr>
          <a:lstStyle/>
          <a:p>
            <a:pPr marL="0" marR="0" indent="0" algn="l" defTabSz="457200" rtl="0" eaLnBrk="1" fontAlgn="auto" latinLnBrk="0" hangingPunct="1">
              <a:lnSpc>
                <a:spcPct val="100000"/>
              </a:lnSpc>
              <a:spcBef>
                <a:spcPts val="0"/>
              </a:spcBef>
              <a:spcAft>
                <a:spcPts val="0"/>
              </a:spcAft>
              <a:buClr>
                <a:schemeClr val="accent2"/>
              </a:buClr>
              <a:buSzPct val="125000"/>
              <a:buFont typeface="Wingdings" pitchFamily="2" charset="2"/>
              <a:buNone/>
              <a:tabLst/>
              <a:defRPr/>
            </a:pPr>
            <a:r>
              <a:rPr lang="en-US" sz="400" dirty="0">
                <a:latin typeface="Univers LT Std 55"/>
              </a:rPr>
              <a:t>V2016.5</a:t>
            </a:r>
          </a:p>
          <a:p>
            <a:pPr marL="0" indent="0">
              <a:buClr>
                <a:schemeClr val="accent2"/>
              </a:buClr>
              <a:buSzPct val="125000"/>
              <a:buFont typeface="Wingdings" pitchFamily="2" charset="2"/>
              <a:buNone/>
            </a:pPr>
            <a:endParaRPr lang="en-GB" sz="400" dirty="0">
              <a:solidFill>
                <a:schemeClr val="tx2"/>
              </a:solidFill>
              <a:latin typeface="Univers LT Std 55"/>
            </a:endParaRPr>
          </a:p>
        </p:txBody>
      </p:sp>
      <p:pic>
        <p:nvPicPr>
          <p:cNvPr id="4" name="Picture 3" descr="TMForum_logo2013PPT.WEB.jpg"/>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57720" y="105881"/>
            <a:ext cx="2308849" cy="606142"/>
          </a:xfrm>
          <a:prstGeom prst="rect">
            <a:avLst/>
          </a:prstGeom>
        </p:spPr>
      </p:pic>
    </p:spTree>
    <p:extLst>
      <p:ext uri="{BB962C8B-B14F-4D97-AF65-F5344CB8AC3E}">
        <p14:creationId xmlns:p14="http://schemas.microsoft.com/office/powerpoint/2010/main" val="19490286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ransition>
    <p:fade/>
  </p:transition>
  <p:hf hdr="0" ftr="0" dt="0"/>
  <p:txStyles>
    <p:titleStyle>
      <a:lvl1pPr algn="r" defTabSz="457200" rtl="0" eaLnBrk="1" latinLnBrk="0" hangingPunct="1">
        <a:spcBef>
          <a:spcPct val="0"/>
        </a:spcBef>
        <a:buNone/>
        <a:defRPr lang="en-US" sz="2800" b="1" kern="1200" dirty="0">
          <a:solidFill>
            <a:schemeClr val="tx2"/>
          </a:solidFill>
          <a:latin typeface="Arial Rounded MT Bold"/>
          <a:ea typeface="+mj-ea"/>
          <a:cs typeface="Arial Rounded MT Bold"/>
        </a:defRPr>
      </a:lvl1pPr>
    </p:titleStyle>
    <p:bodyStyle>
      <a:lvl1pPr marL="228600" indent="-228600" algn="l" defTabSz="457200" rtl="0" eaLnBrk="1" latinLnBrk="0" hangingPunct="1">
        <a:spcBef>
          <a:spcPts val="1200"/>
        </a:spcBef>
        <a:buClr>
          <a:schemeClr val="accent2"/>
        </a:buClr>
        <a:buSzPct val="115000"/>
        <a:buFont typeface="Wingdings" pitchFamily="2" charset="2"/>
        <a:buChar char="§"/>
        <a:defRPr sz="2400" kern="1200">
          <a:solidFill>
            <a:schemeClr val="tx1">
              <a:lumMod val="85000"/>
              <a:lumOff val="15000"/>
            </a:schemeClr>
          </a:solidFill>
          <a:latin typeface="Arial"/>
          <a:ea typeface="+mn-ea"/>
          <a:cs typeface="Arial"/>
        </a:defRPr>
      </a:lvl1pPr>
      <a:lvl2pPr marL="511175" indent="-228600" algn="l" defTabSz="457200" rtl="0" eaLnBrk="1" latinLnBrk="0" hangingPunct="1">
        <a:spcBef>
          <a:spcPts val="1200"/>
        </a:spcBef>
        <a:buClr>
          <a:schemeClr val="accent2"/>
        </a:buClr>
        <a:buSzPct val="65000"/>
        <a:buFont typeface="Wingdings" pitchFamily="2" charset="2"/>
        <a:buChar char="q"/>
        <a:defRPr sz="2000" kern="1200">
          <a:solidFill>
            <a:schemeClr val="tx1">
              <a:lumMod val="85000"/>
              <a:lumOff val="15000"/>
            </a:schemeClr>
          </a:solidFill>
          <a:latin typeface="Arial"/>
          <a:ea typeface="+mn-ea"/>
          <a:cs typeface="Arial"/>
        </a:defRPr>
      </a:lvl2pPr>
      <a:lvl3pPr marL="739775" indent="-163513" algn="l" defTabSz="457200" rtl="0" eaLnBrk="1" latinLnBrk="0" hangingPunct="1">
        <a:spcBef>
          <a:spcPts val="1200"/>
        </a:spcBef>
        <a:buClr>
          <a:schemeClr val="accent2"/>
        </a:buClr>
        <a:buFont typeface="Wingdings" pitchFamily="2" charset="2"/>
        <a:buChar char="§"/>
        <a:defRPr sz="1800" kern="1200">
          <a:solidFill>
            <a:schemeClr val="tx1">
              <a:lumMod val="85000"/>
              <a:lumOff val="15000"/>
            </a:schemeClr>
          </a:solidFill>
          <a:latin typeface="Arial"/>
          <a:ea typeface="+mn-ea"/>
          <a:cs typeface="Arial"/>
        </a:defRPr>
      </a:lvl3pPr>
      <a:lvl4pPr marL="1033463" indent="-228600" algn="l" defTabSz="457200" rtl="0" eaLnBrk="1" latinLnBrk="0" hangingPunct="1">
        <a:spcBef>
          <a:spcPts val="1200"/>
        </a:spcBef>
        <a:buClr>
          <a:schemeClr val="accent2"/>
        </a:buClr>
        <a:buFont typeface="Courier New" pitchFamily="49" charset="0"/>
        <a:buChar char="o"/>
        <a:defRPr sz="1600" kern="1200">
          <a:solidFill>
            <a:schemeClr val="tx1">
              <a:lumMod val="85000"/>
              <a:lumOff val="15000"/>
            </a:schemeClr>
          </a:solidFill>
          <a:latin typeface="Arial"/>
          <a:ea typeface="+mn-ea"/>
          <a:cs typeface="Arial"/>
        </a:defRPr>
      </a:lvl4pPr>
      <a:lvl5pPr marL="1371600" indent="-282575" algn="l" defTabSz="457200" rtl="0" eaLnBrk="1" latinLnBrk="0" hangingPunct="1">
        <a:spcBef>
          <a:spcPts val="1200"/>
        </a:spcBef>
        <a:buClr>
          <a:schemeClr val="accent2"/>
        </a:buClr>
        <a:buFont typeface="Wingdings" pitchFamily="2" charset="2"/>
        <a:buChar char="Ø"/>
        <a:defRPr sz="1600" kern="1200">
          <a:solidFill>
            <a:schemeClr val="tx1">
              <a:lumMod val="85000"/>
              <a:lumOff val="15000"/>
            </a:schemeClr>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image" Target="../media/image7.png"/><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notesSlide" Target="../notesSlides/notesSlide10.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slideLayout" Target="../slideLayouts/slideLayout8.xml"/><Relationship Id="rId5" Type="http://schemas.openxmlformats.org/officeDocument/2006/relationships/tags" Target="../tags/tag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8.xml"/><Relationship Id="rId6" Type="http://schemas.openxmlformats.org/officeDocument/2006/relationships/image" Target="../media/image21.emf"/><Relationship Id="rId5" Type="http://schemas.openxmlformats.org/officeDocument/2006/relationships/image" Target="../media/image20.emf"/><Relationship Id="rId4" Type="http://schemas.openxmlformats.org/officeDocument/2006/relationships/image" Target="../media/image19.emf"/></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8.xml"/><Relationship Id="rId5" Type="http://schemas.openxmlformats.org/officeDocument/2006/relationships/image" Target="../media/image22.png"/><Relationship Id="rId4" Type="http://schemas.openxmlformats.org/officeDocument/2006/relationships/hyperlink" Target="https://projects.tmforum.org/wiki/display/API/TM+Forum+Ecosystem+API+Portal" TargetMode="External"/></Relationships>
</file>

<file path=ppt/slides/_rels/slide17.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notesSlide" Target="../notesSlides/notesSlide17.xml"/><Relationship Id="rId1" Type="http://schemas.openxmlformats.org/officeDocument/2006/relationships/slideLayout" Target="../slideLayouts/slideLayout12.xml"/><Relationship Id="rId5" Type="http://schemas.openxmlformats.org/officeDocument/2006/relationships/hyperlink" Target="https://www.tmforum.org/resources/standard/digital-services-reference-architecture-guide-r15-0-0/" TargetMode="External"/><Relationship Id="rId4" Type="http://schemas.openxmlformats.org/officeDocument/2006/relationships/hyperlink" Target="http://www.tmforum.org/IntroductoryGuides/IG1126Introduction/55358/article.html"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0.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8" Type="http://schemas.openxmlformats.org/officeDocument/2006/relationships/image" Target="../media/image30.jpeg"/><Relationship Id="rId13" Type="http://schemas.openxmlformats.org/officeDocument/2006/relationships/image" Target="../media/image35.png"/><Relationship Id="rId18" Type="http://schemas.openxmlformats.org/officeDocument/2006/relationships/image" Target="../media/image40.jpeg"/><Relationship Id="rId3" Type="http://schemas.openxmlformats.org/officeDocument/2006/relationships/diagramData" Target="../diagrams/data1.xml"/><Relationship Id="rId21" Type="http://schemas.openxmlformats.org/officeDocument/2006/relationships/image" Target="../media/image43.jpeg"/><Relationship Id="rId7" Type="http://schemas.microsoft.com/office/2007/relationships/diagramDrawing" Target="../diagrams/drawing1.xml"/><Relationship Id="rId12" Type="http://schemas.openxmlformats.org/officeDocument/2006/relationships/image" Target="../media/image34.jpeg"/><Relationship Id="rId17" Type="http://schemas.openxmlformats.org/officeDocument/2006/relationships/image" Target="../media/image39.jpeg"/><Relationship Id="rId2" Type="http://schemas.openxmlformats.org/officeDocument/2006/relationships/notesSlide" Target="../notesSlides/notesSlide30.xml"/><Relationship Id="rId16" Type="http://schemas.openxmlformats.org/officeDocument/2006/relationships/image" Target="../media/image38.jpeg"/><Relationship Id="rId20" Type="http://schemas.openxmlformats.org/officeDocument/2006/relationships/image" Target="../media/image42.png"/><Relationship Id="rId1" Type="http://schemas.openxmlformats.org/officeDocument/2006/relationships/slideLayout" Target="../slideLayouts/slideLayout8.xml"/><Relationship Id="rId6" Type="http://schemas.openxmlformats.org/officeDocument/2006/relationships/diagramColors" Target="../diagrams/colors1.xml"/><Relationship Id="rId11" Type="http://schemas.openxmlformats.org/officeDocument/2006/relationships/image" Target="../media/image33.jpeg"/><Relationship Id="rId24" Type="http://schemas.openxmlformats.org/officeDocument/2006/relationships/image" Target="../media/image7.png"/><Relationship Id="rId5" Type="http://schemas.openxmlformats.org/officeDocument/2006/relationships/diagramQuickStyle" Target="../diagrams/quickStyle1.xml"/><Relationship Id="rId15" Type="http://schemas.openxmlformats.org/officeDocument/2006/relationships/image" Target="../media/image37.jpeg"/><Relationship Id="rId23" Type="http://schemas.openxmlformats.org/officeDocument/2006/relationships/image" Target="../media/image45.png"/><Relationship Id="rId10" Type="http://schemas.openxmlformats.org/officeDocument/2006/relationships/image" Target="../media/image32.jpeg"/><Relationship Id="rId19" Type="http://schemas.openxmlformats.org/officeDocument/2006/relationships/image" Target="../media/image41.png"/><Relationship Id="rId4" Type="http://schemas.openxmlformats.org/officeDocument/2006/relationships/diagramLayout" Target="../diagrams/layout1.xml"/><Relationship Id="rId9" Type="http://schemas.openxmlformats.org/officeDocument/2006/relationships/image" Target="../media/image31.jpeg"/><Relationship Id="rId14" Type="http://schemas.openxmlformats.org/officeDocument/2006/relationships/image" Target="../media/image36.jpeg"/><Relationship Id="rId22" Type="http://schemas.openxmlformats.org/officeDocument/2006/relationships/image" Target="../media/image44.png"/></Relationships>
</file>

<file path=ppt/slides/_rels/slide31.xml.rels><?xml version="1.0" encoding="UTF-8" standalone="yes"?>
<Relationships xmlns="http://schemas.openxmlformats.org/package/2006/relationships"><Relationship Id="rId3" Type="http://schemas.openxmlformats.org/officeDocument/2006/relationships/image" Target="../media/image46.wmf"/><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8.xml"/><Relationship Id="rId6" Type="http://schemas.openxmlformats.org/officeDocument/2006/relationships/image" Target="../media/image11.emf"/><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8.xml"/><Relationship Id="rId5" Type="http://schemas.openxmlformats.org/officeDocument/2006/relationships/image" Target="../media/image18.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data:image/jpeg;base64,/9j/4AAQSkZJRgABAQAAAQABAAD/2wCEAAkGBxQSEhUUExMWFRQXGBwWFBgYGR8YHxccGRcbGh0YGBscHSgkHxwlGxwcITEhJSosMi4uGB8zODMsNyotLi8BCgoKDg0OGxAQGzImICYvNTA0KywsNDIwLDQ4LCwsLzQ0MCw0LCw0LzQ0LCwsLCwsLCwsLCwsLCwsLCwsLCwsLP/AABEIAFsBJwMBEQACEQEDEQH/xAAbAAACAwEBAQAAAAAAAAAAAAAABQMEBgcBAv/EAEsQAAIBAgMFBAUIBgYJBQAAAAECAwARBBIhBQYTMUEHIlFxYXKBkbEUIzJCUqHB0TQ1Q2JzkjZTorKz8BUkgoTC0uHi8RYmM1SD/8QAGwEBAAMBAQEBAAAAAAAAAAAAAAMEBQIGAQf/xABBEQABAwIEAgUJBwMCBwEAAAABAAIDBBEFEiExE0EiNFFxgQYUMkJhkaGxwRU1UnKC0eEz8PFEoiRDU2JjkuIj/9oADAMBAAIRAxEAPwDuNERREURFERRFm+0OQrgJSCQe7qDb6wqzSf1Qqlbfgmy43FtGT+sf+Y/nW8Gt7F5hz39pXS9xNrGPBM7XcmYqLt+4p5m9eY8oa1tHlflvfS23avTeT8Dp43Ann38gn67x3/Z/2v8Atryp8prf8r/d/C3zh1vW+H8qVdu3/Z/2v+lcHyp/8X+7/wCVwaC3rfD+U2ifMoPiL16iCTixtfa1xdUXDKSF91KuUURFERRFV2lj1gTO98oIGmvOoZ52wMzv2U1PA6d+Rm68x20Eij4rXy6ctb35V8mqGRR8R2y+w075ZOG3dS4TECRFdfosLipI5BIwPbsVxLG6N5Y7cKau1GiiKh/paPj8DXPa/LTlfn5VW87j43B5qz5pJweNyV+rKrIoiKIiiKHF4gRozteyi5tUcsgjYXu2CkijMjwwblGExAkRXX6LC4r7HIJGB7divksbo3ljtwpq7XCKIiiIoiKIiiIoiKIiiIoiKIiiKlLteBWKtNGGGhBYAjzF66ynsUogkcLhp9yW7Z3mjiVTE0cpLWIDjQWJvp6QPfVapfLG0FjLlcSw1DQMsZPgqcG9jN+zX2MfyrBnxyWElro9e8qFrnXyuFile/m2S+AlBUC+Xkf3hVzA8bdVVrYnMA0PNc1rP/wJXIopK9+CvMOat1urir4bJ4SMx/2gg/4fvr8/8sn3mjZ7L/Fe08lYv+He7/u+gT6KSvEOavSOarcclRFqgc1bPB/QX1R8K/TaPq7O4fJefl9M96mqyo0URFESTE70QI2UEuRzyi499Z0mKU7HZb37lox4XUPbmIt3pfvFtaKfCNw2uQy3B0I18Kq19XFPSu4Z7PmrdBSSwVQzjkU8kmRMOGlF0CLmuL9B0rSc9jIA6TawWa1j3zlse9yrWHlUoGWwS1x0AFvuqZjmlgc3ZQPa4PLXbpRNvTACQCzgcyq3A9tUHYrTg2BJ7gr7cKnIubD2Erz/ANQcWWNMOokB1kY3AUX+P/Sn2hxZGsgGa+57Avv2fw43PnNrbDtKv/KouPw7DjZb3y629b8KtcWLjZPWt2cu9VeFLwM/qX7efckO8e3lEsaxuwMcnzoFxoCNPT10rLr69okY1jj0Tr/fNadBQOMbnPaOkNE3wG8EEzhEYljqLqRyq/DiEEz8jDr3KhNh88LM7xp3r72ntyGA2du99kan2+FdVFdDAbPOvYuaehmnF2DTtUGB3mglYKGKk6DMLX9tRQ4pTyuyg2PtUs2GVETcxFx7FZ3h/RpvUNS1/Vn9yhoesM71Huz+ixer+NfMP6szuXWIdZf3ppVxU0URFERREURFERREURFERREURFEXEt7H/wBdxH8T8BWhH6AXqaP+g3uVKKSvpCsqLZ28PyeRlfWMkkfum/wNY+K4Ea9ofHo4fFecxh8Mbw5x6XzCs7e3ringeIaE2IOupB5cqpYR5N1VFVtndqB3LBnrWyRllljFnt0P3V7nKVkll1qd2ttwxxkSMVJa/In4V5Dygwasrahr4WiwFtSvUYJX09HAWSO1JvsfYnkW8+GuAJDcmw7p6151/kviIBJaNPatgY1SPIAdv7CniYsdK8/5u8qzVTxwNu8+HMqdNoydJGA6DMdKsmeoYABI73leYdLncXdqsx7Qk/rG/mNQmsqf+o73lStIV3A4xy6Auxuw6nxFS0dXUOqYwZHWzDme0KXSyvb44oph7LoZGCew3J+4V7LFZSyCzfWNlbwqIPnu71RdMtl7PSCMIoHLvH7R8TVunp2QMDGj+VUqKh87y53+Ei332enC4oFnBAuOoOmtZmMU7DFxbaj4rTweofxeFfQ/BW9vfoJ9RfwqxW9SPcFXouujvP1VTa8jDZy5eqoG8jzqCqc4YeLdgVila04gb9pT3ZUKJEgQDLlB063HPzrSpmMZE0M2ssype98ri/e6R4dQm0WWPRWS7gcr/wCfjWdGAzEC1mxGq0pCX4eHP3B0X2P1mf4X5V0PvE/lXJ+7v1L53uQcTDaDWUX9Oq865xQDPF+b9l9wsnJL+X91o0iUclA8hWsGtGwWSXOO5SgQYfCu8kjjO7FruQSB4KPD01REdPTPdI92pN9for3EqKljY2N0Atpt4pVvLtbCzRMA15Bqhynx5X8LVRxCrpZoiAbu5aK9h9JVQygkWbz1TPFSl9nljzMOvuq5K8voC482/RU42BlcGj8Ssbs/osXq/jU2H9WZ3KHEOsv700q4qaKIiiIoiKIiiIoiKIiiIoiRba3piwsnDdXJsG7oFtfM1KyIvFws6rxOKmfkeD4KgN/YPsSe4f8ANUnmzu1VPt6D8Lvh+65hvFjBJi5nW4DPcX58hzq0xtmgL9Aw6QSUsbxsQq0clCFdUu7uCSbEyI8XFvDIUW9jmFrWt1qUPLY7g21C8tjTQ6doIv0T81fTYODMoj4Mms+Iw4PG5fJ1zZ7ZebXtbkAPGuzNKG3vyB27ViCKO9rcyN+xOtq7s4TEvLI0mRlOSwYAR5AoRLZeb38fC19ahjqJGAAD+f8AClfCx5JKSybq4dnLRxS8GM4tZvnL2OH+hdsvdLam1j7bVN5w8CxIucttO3dRmBl9B2/BVMTsjD8MvHG8brDDiQTJnHzkgUx2KjTre96PkfYhxuNRt7Fzla0Z2jUWK0ET6CvzAsHJS1U7nyBzzckK1G9VnsXxj1YR6pSR2Vpj0w2a/wA5H66/3hX2iH/FR/mHzCsB2ifb24JpYDlF2QhwB6OdvYa9xikDpYOjuNVfwyZsU/S2OisbJ2zHMgOZQ1u8pNiD19lS01bHMwOB15hRVVFJC8i2nIpJvltZGj4UZzm4LkahbHQX8SazsWq2Oj4TNe0jYLRwqke1/Ffp2A80x29+gn1F/Crdb1I9wVSi66O8/VXNmQq+GjVhdTGAR7KsU7Gvp2tdsQoKh7mVLnN3BWWifhTSQrimhjU9y4zg+IB0tWI13CmdC2XK0bX1/wALac3ixNmdEHOO/L/K0uwsBFGC0b8Rm+m9wxPu5eVbFHTxRglhzE7m91j1lRLIQ14ygbC1lQH6zP8AC/Kqw+8T+VWj93fqRvjocO5+isozHw1B/A18xXQxPOwcmFaiVo3LU8ONjuq51zN9EA3vpfStLjR3Dcwudlm8GSxdlNhuszuzHFI8rT5WnzkWfoPQD6bj2CsbDmxyPe6bV9+a2cQdLGxjYdGW5KzvVtGJYWiTKWYWIXXKLgkm3Kp8SqYmwmNmpPZyUOG00rphI/QDt5qZ/wBXf/j+FdH7u/T9FGPvD9St7s/osXq/jVnD+rM7lXxDrL+9NKuKmiiIoiKIiiIoiKIiiIoiKIsXvhuzPiZxJHly5QNTY3BPoqxFKGixWFiWHTVEudlrW5pA+5mKX6qfzj8al86jG5WYcEquQB8VXxG7mIQd6IEeN1P41DPiNJCA6R4F9P7srlOzGqcZYS6w5XFvilmK2K9//jK+RFQNxehd6MoWpHjONRf1Iw7w/YqHdrd+OXaEcM6Z0ZHaxuOXLlWlHVNMDnwuB13C7Nc+vlBljLCBsefwCt7U3Vz4cw4XZ7GRZ5FWfOveRHbTVr8hbUW0qxHUWfme/Sw0UT4rsytbz3WL2Zu/iMRI8UURaSO+ddBlymxvcjrpV18zGAOcdCqjYnuJACY4XcTHSRCVcMxUi6gkBiOdwpN6jdWQtdlLl2KaUi9kzj3XgGylxZLifjBCCbAHi5CCtriwqvJUPMroxtY/JS8AcHMd/wCU8hwvUzR29avzp0FTbo07/wD1VsMpyenMz3hMIMPH1mX2EfnVN9NiB2p3e4/srLW0I3mb7x+6b7LgwpJ4kq2tpdwKt4XhFRPI7zmJwAGmhC+TT0UYGSRp8QtBs/CYUm8WRitjo2a3gedb7cIggIdw7Hlf+VHFURS6RuB7im1XFMleL3ew8jZmjF+tiRf3VSlw+nkOZzdfd8ldixCojGVrtFHjsNhMPARLkjiJFyxtc9LnxqZlBE5vCazQ8lE+vlD+K5+oVvGtCYCZGXgZblr93KNb38KldAJBwiPZZRNndG7iA673Wa2rtiGaOBcPMPk7OY5HT6uXL3T4aG+tZmLMdDw4XdFp37tFp4WWy8SYdJw279U+w2xcMFssaEEc/pX9tWY6KmDbNaCPeqslbUl13OIPuSLamHjgxEPyY2kZwGRTcWv1HTy9vSsypjjgnZ5ubOJ1A7Fp00kk8D/OB0QNCe1an5GnE4uUZ7Zc3ora4LOJxLa7XWLxn8Ph36O9l94rDLIpV1DKeYNdSRtkbleLhcxyOjdmYbFU8BsOCFsyJZvEkm3leq8NDBC7MxuqsTV08zcr3aIx2w4JmzPGC3Ui4v52pNQwTHM9uqQ108IysdovrD7HhRGRYwAws3iR6TXTKOFjS1rdDuuX1k73BznajZWPkacPhZe5bLb0eFScFnD4dtLWso+M/icS+t73X3h4FRQqiygWArtjGsaGt2C5e9z3FztypK6XCKIiiJdidvYaOZYHmRZntlQnU30A8z0HWpGwvc3MBouDI0HKTqmNRrtFERREURFERREURZ3etrGPyb8K8p5SjWPx+i1sNGjvD6pPG9eUIV9zVM7d0+VcAahRtHSCQbD/AFvB/Ckr9G8m/u+T84+Sy8X6yz8p+aZ7w7XOFwkc665Ma5I8V4sgZf5b16KKPiSFp5t+gWO9+Rmb2/Ve7akg2cs+LBDDGyxWt/V2Be3mpc+0UjD5iI/wg+/+7L68tiBf2q9tOF2xsWIhwjTjKMk64ooig87x6i3XQG9cMIEZY51vZl1967dfOCBf23WQ3wlnkwUzcJFh+WkkrJm5ERkAZRe8gJv91W6YMEoF9cvZ4/JVKnOYXHldKge4a0eS8WfTCjjevi6c1WUevqhIW27OG783qr8TWbiXotXoPJ0dOTuC3VZK9Ul+O23hoTllnijbwZwD7ib1I2J7tWglcOka3crIdrOKSXZuaN1dTIlmUhhz8RVygaWz2I5KvVkGK4TLdzAxz7GhimNo2gAc3tYc73Ogta+vhUUryypLm73UjGh0IB7FNupuzg4cO0cD8eJ2zM5ZXuQLaFABp6Kgrb1OkzfCylpTwOlEfFfG0dmbPgNpZViJ1ytLlv6QCb1mtwWF/osPgStI4zO30nDxATDYEWD1OFaJyOZRw5HmbkirEdBHTbMsfb/KrS18lRo510zmxsaMqPIiu/0FZgC3qgm59lWA1xFwFXLgDYlVp9uYZJOE+IiWQ2GQuoNzyFr8zXQieRmANlyZGg2JVibHRI6xvIiu/wBBGYBm9UE3PsrkMcRcDRdFwBsSrFcr6q6Y6IyGISIZALlAwLAeJW9wK6yOte2i+Zhe10HGx8ThcROJa+TMM1vHLe9qZXWzW0TML2vqq2N29hoWyS4iJG+yzqCPMX0rpsMjhcNK5MjG6Eq7BOrqGRlZTyZSCD5EVwQQbFdAg7LEdpm90mDSMYaSPiFyJAbOVAW+q301q7R0wlJzg2VapnMY6K1Gy9tQypH89EZHVSVDqTcrcgC96rPic0nQ2U7ZGnmke2d1cFNj455ZiuIujLFxFGfhnunKRmPLofq+dTR1ErYi1o07bKJ8UZkDidVr6qKwleJ3iwkbZHxMKsOYMigjz10qVsEjhcNPuUZlYDYlMIJ1dQyMrKeTKQQfIioyCDYrsEHZR4jGxxsqvIiM5siswBc6aKCdTqOXjX0NcRcBC4DQlQ7Q2zh4CBNPHGTyDuFJ9Nib29NdMie/0QSuXSNbuVYwmLjlXPG6up5MjBh7xXLmlpsQugQRcKauV9WX3yazReTf8NeX8ohcx+P0W1hQu1/h9UkjkryxC0XNU+fQ1HbVRW1XON+pWWeNlYqwU2INiNehFfp/kaAaSQH8X0C835REiaMjs+qzD4hyMpZit72JJFzzNvH017DKBqvOlxIsiSdmADMxC6KCSQvkDy9lAANkLidCmmwy7q6fKnhQC+XPlDE9MpdRc/8Am1RS2BBy3PcpYiSCM1gvcZhBGiqmJEi8QDhg8r371rkcxbTxHjXxr9S5zbabr49hLcrTe/JP5BaM3/zrXTXBzczTcLzDmObLlcLEciqiPRSEKxG9fVE5q3fZm3fm9VfiazsS9Fq3fJ8We/uCcdoe3mweDeRDaRiI4z4FuvmBc1SpIRLIAdl6Cok4bLhYzcns6jxMIxOMaR2l7yqGtofrO3Msef51dqa1zHZI+SrQUoc3M/ml3aHuX8ghz4eR/k7sBLGxvZvqkeI6a6jxNSUlVxnWeNRzXFRBw23adFrof6Pf7ofhVT/WfqVk9X8Ev7IZmTZmKZRdllkZR4kQRkD31JiABnaD2D5lcUhtCSFmdwcDgsa8sm0Js0zMMqvJkzXGrXuLm+mW+luVWap8sQAiGncq8DY5CTIdVtF7OEhxUGIwUzRBXBkUkuGS9yFPPUaWNxrfpVLz4uYWSC6tClDXhzDZZzttcricKymzBCVI6EOCCPbVnDRdjgVBWkhwsmWC7KI5Ylknnl+UPZ3Iy5QW1IsRcnXnfnUbsRc11mgWCkFECLuOqWdoy22zgx4DDgeyc1JSdWf4/JR1Gk7fBdirHWkuRbtn/wBxT+cnwFa83U2+Cz4+slUe0MS/6aQQNllYRLG3KzN3Qfvruky+bHNtqo6i/HGXdazDdlGEyWleWSU6tJnt3jzIFrc/G9VDiMl+iAB2KyKNltd1mdgPLsfagwjOWgmZV15ESHKj26MG0PkatShtTBxANQoI7wTZORXna9u1DhyuIjL55pGzgkFR3b93S/P00w+dz+gdgF8rIWt6Q5rUbudm2EQ4fEBpi65JQCwy5gAw0Cg2v0vVWWukILNOxWI6RgIdqkG+X9IML60H+IasU/VHePyUE/WG+HzTXtX3glVocDhyRJPbMQbEh2yKgP7zXv5DxqKhhaQZX7BS1UrgRG3cqbZfZNhFiAmaSSQjvMGyhT+4B0871y/EZC7o6BfW0bAOlus5kl2DtCNFdnwkxBIPVSwViQNM6aG45gj2Wbtq4SSOkP79yhs6nkA5FXO3EniYK3P523neK1cYZs+/s+q7rr9GyZ4HsuilQyYyaWTESd52VgACR0upvb06achUTsQc05YwAAum0YIu83Kze7LPsrazYYveJrhr6Bhwy6Nb7XIe01ZmtUU+e2qhivDNl5LtVYq00m2/sZsQUKsFy35i972/KsrEsPdVltnWtdaFFWNpw4EXulybquP2i+41lHydefXHuVs4qw+qUs3phOBg4rEPdgoA01IPP0aVJT+Sr5ZA0yADuVSpxlkLM2Qrk+OBncvI5JPuA8APCv0OiooqOIRQiw+ftK8XVYjNUPzyb/JQtsxcpIY3AJHLwq5Y23VUVTrgEJ9u/usssCO+rNrzI0vpXhcU8pJqeqdEw6DTZbkVK17QUxl3RijALJe5+0azh5U1ch6L7eAW1h2GQPzCRt/FWYd0odCE8CO8fzqpJ5U15BaX/ALTGFUTTcM29pTLE7D4i25emosN8pZqEFvpN7Dy7iquK4RS17hI7ovHrDn39quYHs8jkXMMQ46EFBoffXt6HHm1cXEY32dxXmJsAbG7KX/BWl7N0/8AsN/IPzq79ou/CoDgbPx/BPd2t2hgy5EhfMANRa1r+mq9RUmYAEWsrlDh7aUkh17pF2x4NpMBmUX4ciu3lYrf2XqXDnBstjzCmrGkx37Ey7ONsR4jBRBGGeNRHIvVSNOXgRqDUVXE5kpvzUlPIHMFln+2ja8Yw64YMDKzhyoOqqvVvC50Ht8KsYdE7Pn5KGtkAbl5q7D/AEe/3Q/Co/8AWfqXZ6v4Kj2OYpItnYiSRgqJO7MT0AhivUmItLpmgdn1K4oyBESe1XcTuNs3aK/KIWKZ9c0LAAnrmQggG/MaGuG1c8JyO5dq6NPFL0h8FjcXh59iY6GOHEGVHykpyuC+UqyXIuehFXGllVES5tiOarEOgkABuFf7bf0nC+of74rjDfQcu6302rsFY60Vx3tXbhbUwszA5AsbX9SZiw87W94rYoelA5o31+SzarozNcV1oY6Ph8XiJwsubPmGW3jflasnI6+W2q0Mwte+i5FuZjEm27LJGbo/EKnxFhrWvUNLaUNPsWfC4OqCQo+0DGCHbcUrfRjMDtbwUgm3sr7SNLqUtHO65qHBs4J9i7HhcUkiB42DIwurA3BHnWM5pabFaYIIuFyHeTErj9uYdYCHERjVmGo+bkMjm/oBI8xWxC0w0ri7nf5WWdIeJUDLyTftzH+r4f8AiH+4ahwz03dykrvRC3myMSgw0BLqAyRqpJAuSoAA8ST0qg9pznRXGkZQuZ75f0gwvrQf4hrTp+qO8fks+frDfD5r77Uw2H2lg8WVJjHDv5xSlivmVIt7fClDZ8Lo+evxC+1Qyytedl1LA42OaNZInDowuGBuKynNLTYhaDXBwuFyjtPxy4zHYXCwWdkbKxXUBpGXu6fZC3Phf0VrUTDFE57uaz6lwfI1rVN22i0mBHhxPjFXOG+i/wAPquqzdq6tD9EeQ+FZR3V4bLi++368Pqr/AIBrZpuq/wB9qzZ/667XWKtNFERRFhu2A2wI/ir8DVyh/qeCo4gLxeK47HJW0CvPuarcL3rsFQOFl0FIhCRGPqqo/sAn7zX5RjUWesld7foF6SF+SzU0w0PFjk8VAYe/X7qzaamzRynmAD8Vu4dPaUe3RVYnrPcF6BzVcikqFzVA5q02wDeM+sfgK9r5NdVd+Y/ILGrRaTwTOvQqmiiKOeFXUq4DKwswOoIPMGvoJBuF8IvoVznF9lEfEL4bFSQg/Vtmy36BgwNvQb+daLcRNrPbdUzRi92mytJ2VYfgPGZXaZyCZiASLG9lXoD11v6a5+0H5gbaDkuvM25SL69q0ybvIMD8iztk4XCz6X5WvblVXjHi8S3O6n4Y4eRVt1904sHhpMKW4yyMWkzAC+dQlrDpZfjXc9S6V4ftZcxQhjMu6zcvZWEcthcbNADzXU+zMrKSB6b+dWBiFxZ7QVD5pY3Y4hXt3eziGCYTzTPiZlIZc+gBHJiCSSR0JPsriWuc9uRosF0yla12ZxuVf3w3Kj2hJFI8rIY7ghQDmBINteR0OvpqOnqjCCAL3Xc0AkIJOy1OaqqnSPevdiHaEQSW4KkmN1tdSefPmD1HoqeCodC67VFLC2UWKx2E7IUDASYt3iBuUVct/bmIHuq47EjybqqwohzOi0WytxIcNjflULFRlKiKwyi4A0PPpVd9W58XDd71Mynax+Ye5YbfaBZNvQo4DKzQKwPIgmxB9lXqYkUpI9qqTgGoAPsTvF9k63YQYuSOJucZGYa9NGFx5j2moG4ifWaCe1TGjHqnRaTc/cqDZ4JQmSVtGka17fZUDkPv9NVqiqfNvoOxTQ07Ytt1e3o3fix8JhkJFjmVl5ow5H8LemuIJnROzNXcsQkbYrJ7G7LhFLE8mKeVInDpHbKMym4+sbC/hzq3JiBc0gNsTzVdlJlIJOyd7W3Ljnx8WNMrK0eQ5ABYmMlhr09NQR1RZEY7bqR9OHSB99k721siLFRNFMuZD7CD0KnoRUEcjo3ZmqZ7A8WK5+/ZPkLCLHSJGeYI+JVgD7q0PtG/pMF1T8zts5aTdHcfD7Pu6kySnTiPbQHogHIH2n01WqKt82h0HYp4adseo3Xu+G6Ue0WhLTFDFmICgNmDlfHl9Hn50p6kwggC919mhElrnZahRYWqqplk9pbjRYjHfLGlbllKACxIQp9LmPLxFW2VbmRcMDxVd1OHPzkrW1UVhFERRFm9/N33x2GEMbKrBw12vawB8POp6eURuzFQVERkZlCwKdk+JH7aL+1+VXvP29izzhrjzVnD9l2IDDNNHa4va/K+vSvv2i3sUZwpx5rqxiX7I91ZBaDuFtWC8aFSCLCxFj7a5dG1zS22+i6acpuFiTsHEBj3Li5sbjXXnzrxTsGqwbBvxH7r0nn9OQOl8Cp49jT/AGPvH51EcFrPwfEfuonVkH4vgVoth4do4yHFjmv9wr0uCUstNAWSixvf4DsWVWSNe+7TyTGthVEURFEWIj2PilSPgxiB0XLMbi84zrcAKw1sCQxIOtri5oisDCY7K4zSGQqeC+ZVVO62kiEtmOY87nTLqLG5F5Hs7GsDeSUfYGYKRd4+ffe/dEliSefLlRF7LszFLOzR5ySsSJIXFgEnmYiUHVhw3AHM+R1oik2JgMZnQzyPlWxcA2BcKbn6bEoWtp3RpyFzRF8bN2PiY8Q8i5VJ4t2dQynPKGW2Rg790fXPd6URWYtmNA/FEZYrLKwCm5KyAWABPV9deXlRFU2zseSaaUiG32GUqOL3QGEjk5gpAKBQLDmb9CKWLYsmYyRRrAc7mIGxEQbDhLlVNtZBmyjz6miJjurs6XDxyJKVN5WZSCTcNYksWJ1JuaInVEWV2ruTHPj4saZWUx5CUAFmKG669ByuLdKtMqiyIx23Vd9OHSB91qqqqwiiLFtszEo0nBjKhiSWJTPq5NgyMhdOveII01IuKImeyMLil4byuzMSRKpYZbcMWygaXzjn6T0oioS4TGEyuiuhkJaJQ6/NvljVWl1sydwmwvpfS50Io5sJtA5gGcLmNje7EkNY5eKAApt9ax+wLG5E0xsDyiF3hMqpnEkTZRc8hJlY5TyNgejURLJ9nYt2KiPhw9zLHnzKArRMLHMBpZ9Mv+0dBRF5hNi4iMs9nLNlDhJArG0KgZSdAokvoLdKIrcWy8WR85NIGPEvkewByAR2FuWa5+OmlEUCYXHiRLaAXLaixu0xOgYAHWPmrX9Fjci15oi+GY0RQvM3hRFWkxTjpRFVl2hKPq0RU5drTjkhr6irttvEf1Roi+49s4g84zRFbi2nMeamviK3FjZD0oitR4hvCiKwkh8KIpAaIvqiIoiKIiiIoiKIiiIoiKIiiIoiKIiiIoiKIiiIoiKIiiIoiKIiiIoiKIiiIoi8tREZR4URecMeFEXyYh4CiI4K+AoiOCvgKIvREPCiL3IPCiL21EXtERREURFERREURFERREURFERREURFERREURFERREURFERREURFERREURFERRF/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E" dirty="0"/>
          </a:p>
        </p:txBody>
      </p:sp>
      <p:sp>
        <p:nvSpPr>
          <p:cNvPr id="6" name="Title 1"/>
          <p:cNvSpPr>
            <a:spLocks noGrp="1"/>
          </p:cNvSpPr>
          <p:nvPr>
            <p:ph type="title"/>
          </p:nvPr>
        </p:nvSpPr>
        <p:spPr>
          <a:xfrm>
            <a:off x="155574" y="2538268"/>
            <a:ext cx="7515225" cy="972796"/>
          </a:xfrm>
        </p:spPr>
        <p:txBody>
          <a:bodyPr>
            <a:noAutofit/>
          </a:bodyPr>
          <a:lstStyle/>
          <a:p>
            <a:pPr algn="l"/>
            <a:r>
              <a:rPr lang="en-GB" sz="4400" dirty="0">
                <a:solidFill>
                  <a:schemeClr val="tx1"/>
                </a:solidFill>
              </a:rPr>
              <a:t>B2B2X Business Scenario</a:t>
            </a:r>
            <a:endParaRPr lang="en-US" sz="4400" dirty="0">
              <a:solidFill>
                <a:schemeClr val="tx1"/>
              </a:solidFill>
            </a:endParaRPr>
          </a:p>
        </p:txBody>
      </p:sp>
      <p:sp>
        <p:nvSpPr>
          <p:cNvPr id="7" name="Title 1"/>
          <p:cNvSpPr txBox="1">
            <a:spLocks/>
          </p:cNvSpPr>
          <p:nvPr/>
        </p:nvSpPr>
        <p:spPr>
          <a:xfrm>
            <a:off x="271690" y="4534000"/>
            <a:ext cx="8044996" cy="972796"/>
          </a:xfrm>
          <a:prstGeom prst="rect">
            <a:avLst/>
          </a:prstGeom>
        </p:spPr>
        <p:txBody>
          <a:bodyPr vert="horz" lIns="91440" tIns="45720" rIns="91440" bIns="45720" rtlCol="0" anchor="ctr">
            <a:noAutofit/>
          </a:bodyPr>
          <a:lstStyle>
            <a:lvl1pPr algn="r" defTabSz="457200" rtl="0" eaLnBrk="1" latinLnBrk="0" hangingPunct="1">
              <a:spcBef>
                <a:spcPct val="0"/>
              </a:spcBef>
              <a:buNone/>
              <a:defRPr lang="en-US" sz="2800" b="1" kern="1200">
                <a:solidFill>
                  <a:schemeClr val="tx2"/>
                </a:solidFill>
                <a:latin typeface="Arial Rounded MT Bold"/>
                <a:ea typeface="+mj-ea"/>
                <a:cs typeface="Arial Rounded MT Bold"/>
              </a:defRPr>
            </a:lvl1pPr>
          </a:lstStyle>
          <a:p>
            <a:pPr algn="l"/>
            <a:r>
              <a:rPr lang="en-GB" sz="3200" b="0" dirty="0">
                <a:solidFill>
                  <a:schemeClr val="tx1"/>
                </a:solidFill>
              </a:rPr>
              <a:t>&lt;Presenter Name&gt;, &lt;Title&gt;, &lt;Company&gt;</a:t>
            </a:r>
          </a:p>
        </p:txBody>
      </p:sp>
      <p:sp>
        <p:nvSpPr>
          <p:cNvPr id="8" name="Title 1"/>
          <p:cNvSpPr>
            <a:spLocks noGrp="1"/>
          </p:cNvSpPr>
          <p:nvPr/>
        </p:nvSpPr>
        <p:spPr bwMode="auto">
          <a:xfrm>
            <a:off x="307975" y="3507636"/>
            <a:ext cx="7096125" cy="1103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6" tIns="45718" rIns="91436" bIns="45718" numCol="1" anchor="ctr" anchorCtr="0" compatLnSpc="1">
            <a:prstTxWarp prst="textNoShape">
              <a:avLst/>
            </a:prstTxWarp>
          </a:bodyPr>
          <a:lstStyle>
            <a:lvl1pPr algn="l" defTabSz="455613" rtl="0" fontAlgn="base">
              <a:spcBef>
                <a:spcPct val="0"/>
              </a:spcBef>
              <a:spcAft>
                <a:spcPct val="0"/>
              </a:spcAft>
              <a:defRPr sz="4000" kern="1200">
                <a:solidFill>
                  <a:schemeClr val="tx1"/>
                </a:solidFill>
                <a:latin typeface="Arial Rounded MT Bold"/>
                <a:ea typeface="Arial Rounded MT Bold" pitchFamily="34" charset="0"/>
                <a:cs typeface="Arial Rounded MT Bold"/>
              </a:defRPr>
            </a:lvl1pPr>
            <a:lvl2pPr algn="ctr" defTabSz="455613" rtl="0" fontAlgn="base">
              <a:spcBef>
                <a:spcPct val="0"/>
              </a:spcBef>
              <a:spcAft>
                <a:spcPct val="0"/>
              </a:spcAft>
              <a:defRPr sz="4000">
                <a:solidFill>
                  <a:schemeClr val="tx1"/>
                </a:solidFill>
                <a:latin typeface="Arial Rounded MT Bold" pitchFamily="34" charset="0"/>
                <a:ea typeface="Arial Rounded MT Bold" pitchFamily="34" charset="0"/>
                <a:cs typeface="Arial Rounded MT Bold" pitchFamily="34" charset="0"/>
              </a:defRPr>
            </a:lvl2pPr>
            <a:lvl3pPr algn="ctr" defTabSz="455613" rtl="0" fontAlgn="base">
              <a:spcBef>
                <a:spcPct val="0"/>
              </a:spcBef>
              <a:spcAft>
                <a:spcPct val="0"/>
              </a:spcAft>
              <a:defRPr sz="4000">
                <a:solidFill>
                  <a:schemeClr val="tx1"/>
                </a:solidFill>
                <a:latin typeface="Arial Rounded MT Bold" pitchFamily="34" charset="0"/>
                <a:ea typeface="Arial Rounded MT Bold" pitchFamily="34" charset="0"/>
                <a:cs typeface="Arial Rounded MT Bold" pitchFamily="34" charset="0"/>
              </a:defRPr>
            </a:lvl3pPr>
            <a:lvl4pPr algn="ctr" defTabSz="455613" rtl="0" fontAlgn="base">
              <a:spcBef>
                <a:spcPct val="0"/>
              </a:spcBef>
              <a:spcAft>
                <a:spcPct val="0"/>
              </a:spcAft>
              <a:defRPr sz="4000">
                <a:solidFill>
                  <a:schemeClr val="tx1"/>
                </a:solidFill>
                <a:latin typeface="Arial Rounded MT Bold" pitchFamily="34" charset="0"/>
                <a:ea typeface="Arial Rounded MT Bold" pitchFamily="34" charset="0"/>
                <a:cs typeface="Arial Rounded MT Bold" pitchFamily="34" charset="0"/>
              </a:defRPr>
            </a:lvl4pPr>
            <a:lvl5pPr algn="ctr" defTabSz="455613" rtl="0" fontAlgn="base">
              <a:spcBef>
                <a:spcPct val="0"/>
              </a:spcBef>
              <a:spcAft>
                <a:spcPct val="0"/>
              </a:spcAft>
              <a:defRPr sz="4000">
                <a:solidFill>
                  <a:schemeClr val="tx1"/>
                </a:solidFill>
                <a:latin typeface="Arial Rounded MT Bold" pitchFamily="34" charset="0"/>
                <a:ea typeface="Arial Rounded MT Bold" pitchFamily="34" charset="0"/>
                <a:cs typeface="Arial Rounded MT Bold" pitchFamily="34" charset="0"/>
              </a:defRPr>
            </a:lvl5pPr>
            <a:lvl6pPr marL="457200" algn="ctr" defTabSz="455613" rtl="0" fontAlgn="base">
              <a:spcBef>
                <a:spcPct val="0"/>
              </a:spcBef>
              <a:spcAft>
                <a:spcPct val="0"/>
              </a:spcAft>
              <a:defRPr sz="4000">
                <a:solidFill>
                  <a:schemeClr val="tx1"/>
                </a:solidFill>
                <a:latin typeface="Arial Rounded MT Bold" pitchFamily="34" charset="0"/>
                <a:ea typeface="Arial Rounded MT Bold" pitchFamily="34" charset="0"/>
                <a:cs typeface="Arial Rounded MT Bold" pitchFamily="34" charset="0"/>
              </a:defRPr>
            </a:lvl6pPr>
            <a:lvl7pPr marL="914400" algn="ctr" defTabSz="455613" rtl="0" fontAlgn="base">
              <a:spcBef>
                <a:spcPct val="0"/>
              </a:spcBef>
              <a:spcAft>
                <a:spcPct val="0"/>
              </a:spcAft>
              <a:defRPr sz="4000">
                <a:solidFill>
                  <a:schemeClr val="tx1"/>
                </a:solidFill>
                <a:latin typeface="Arial Rounded MT Bold" pitchFamily="34" charset="0"/>
                <a:ea typeface="Arial Rounded MT Bold" pitchFamily="34" charset="0"/>
                <a:cs typeface="Arial Rounded MT Bold" pitchFamily="34" charset="0"/>
              </a:defRPr>
            </a:lvl7pPr>
            <a:lvl8pPr marL="1371600" algn="ctr" defTabSz="455613" rtl="0" fontAlgn="base">
              <a:spcBef>
                <a:spcPct val="0"/>
              </a:spcBef>
              <a:spcAft>
                <a:spcPct val="0"/>
              </a:spcAft>
              <a:defRPr sz="4000">
                <a:solidFill>
                  <a:schemeClr val="tx1"/>
                </a:solidFill>
                <a:latin typeface="Arial Rounded MT Bold" pitchFamily="34" charset="0"/>
                <a:ea typeface="Arial Rounded MT Bold" pitchFamily="34" charset="0"/>
                <a:cs typeface="Arial Rounded MT Bold" pitchFamily="34" charset="0"/>
              </a:defRPr>
            </a:lvl8pPr>
            <a:lvl9pPr marL="1828800" algn="ctr" defTabSz="455613" rtl="0" fontAlgn="base">
              <a:spcBef>
                <a:spcPct val="0"/>
              </a:spcBef>
              <a:spcAft>
                <a:spcPct val="0"/>
              </a:spcAft>
              <a:defRPr sz="4000">
                <a:solidFill>
                  <a:schemeClr val="tx1"/>
                </a:solidFill>
                <a:latin typeface="Arial Rounded MT Bold" pitchFamily="34" charset="0"/>
                <a:ea typeface="Arial Rounded MT Bold" pitchFamily="34" charset="0"/>
                <a:cs typeface="Arial Rounded MT Bold" pitchFamily="34" charset="0"/>
              </a:defRPr>
            </a:lvl9pPr>
          </a:lstStyle>
          <a:p>
            <a:r>
              <a:rPr lang="en-US" altLang="en-US" dirty="0">
                <a:latin typeface="Arial Rounded MT Bold" pitchFamily="34" charset="0"/>
                <a:cs typeface="Arial Rounded MT Bold" pitchFamily="34" charset="0"/>
              </a:rPr>
              <a:t>&lt;Presentation Title&gt;</a:t>
            </a:r>
          </a:p>
        </p:txBody>
      </p:sp>
      <p:sp>
        <p:nvSpPr>
          <p:cNvPr id="9" name="TextBox 4"/>
          <p:cNvSpPr txBox="1">
            <a:spLocks noChangeArrowheads="1"/>
          </p:cNvSpPr>
          <p:nvPr/>
        </p:nvSpPr>
        <p:spPr bwMode="auto">
          <a:xfrm>
            <a:off x="581937" y="5787574"/>
            <a:ext cx="7836353" cy="40011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defTabSz="455613" rtl="0" fontAlgn="base">
              <a:spcBef>
                <a:spcPct val="0"/>
              </a:spcBef>
              <a:spcAft>
                <a:spcPct val="0"/>
              </a:spcAft>
              <a:defRPr kern="1200">
                <a:solidFill>
                  <a:schemeClr val="tx1"/>
                </a:solidFill>
                <a:latin typeface="Calibri" pitchFamily="34" charset="0"/>
                <a:ea typeface="+mn-ea"/>
                <a:cs typeface="Arial" pitchFamily="34" charset="0"/>
              </a:defRPr>
            </a:lvl1pPr>
            <a:lvl2pPr marL="455613" indent="1588" algn="l" defTabSz="455613" rtl="0" fontAlgn="base">
              <a:spcBef>
                <a:spcPct val="0"/>
              </a:spcBef>
              <a:spcAft>
                <a:spcPct val="0"/>
              </a:spcAft>
              <a:defRPr kern="1200">
                <a:solidFill>
                  <a:schemeClr val="tx1"/>
                </a:solidFill>
                <a:latin typeface="Calibri" pitchFamily="34" charset="0"/>
                <a:ea typeface="+mn-ea"/>
                <a:cs typeface="Arial" pitchFamily="34" charset="0"/>
              </a:defRPr>
            </a:lvl2pPr>
            <a:lvl3pPr marL="912813" indent="1588" algn="l" defTabSz="455613" rtl="0" fontAlgn="base">
              <a:spcBef>
                <a:spcPct val="0"/>
              </a:spcBef>
              <a:spcAft>
                <a:spcPct val="0"/>
              </a:spcAft>
              <a:defRPr kern="1200">
                <a:solidFill>
                  <a:schemeClr val="tx1"/>
                </a:solidFill>
                <a:latin typeface="Calibri" pitchFamily="34" charset="0"/>
                <a:ea typeface="+mn-ea"/>
                <a:cs typeface="Arial" pitchFamily="34" charset="0"/>
              </a:defRPr>
            </a:lvl3pPr>
            <a:lvl4pPr marL="1370013" indent="1588" algn="l" defTabSz="455613" rtl="0" fontAlgn="base">
              <a:spcBef>
                <a:spcPct val="0"/>
              </a:spcBef>
              <a:spcAft>
                <a:spcPct val="0"/>
              </a:spcAft>
              <a:defRPr kern="1200">
                <a:solidFill>
                  <a:schemeClr val="tx1"/>
                </a:solidFill>
                <a:latin typeface="Calibri" pitchFamily="34" charset="0"/>
                <a:ea typeface="+mn-ea"/>
                <a:cs typeface="Arial" pitchFamily="34" charset="0"/>
              </a:defRPr>
            </a:lvl4pPr>
            <a:lvl5pPr marL="1827213" indent="1588" algn="l" defTabSz="455613"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lvl="2" indent="0" algn="ctr"/>
            <a:r>
              <a:rPr lang="en-US" altLang="en-US" sz="2000" b="1" dirty="0">
                <a:solidFill>
                  <a:schemeClr val="bg1"/>
                </a:solidFill>
              </a:rPr>
              <a:t>Real-World Business User Stories</a:t>
            </a:r>
          </a:p>
        </p:txBody>
      </p:sp>
      <p:sp>
        <p:nvSpPr>
          <p:cNvPr id="13" name="Title 1"/>
          <p:cNvSpPr txBox="1">
            <a:spLocks/>
          </p:cNvSpPr>
          <p:nvPr/>
        </p:nvSpPr>
        <p:spPr>
          <a:xfrm>
            <a:off x="1679890" y="840141"/>
            <a:ext cx="3637780" cy="972796"/>
          </a:xfrm>
          <a:prstGeom prst="rect">
            <a:avLst/>
          </a:prstGeom>
        </p:spPr>
        <p:txBody>
          <a:bodyPr vert="horz" lIns="91440" tIns="45720" rIns="91440" bIns="45720" rtlCol="0" anchor="ctr">
            <a:noAutofit/>
          </a:bodyPr>
          <a:lstStyle>
            <a:lvl1pPr algn="r" defTabSz="457200" rtl="0" eaLnBrk="1" latinLnBrk="0" hangingPunct="1">
              <a:spcBef>
                <a:spcPct val="0"/>
              </a:spcBef>
              <a:buNone/>
              <a:defRPr lang="en-US" sz="2800" b="1" kern="1200">
                <a:solidFill>
                  <a:schemeClr val="tx2"/>
                </a:solidFill>
                <a:latin typeface="Arial Rounded MT Bold"/>
                <a:ea typeface="+mj-ea"/>
                <a:cs typeface="Arial Rounded MT Bold"/>
              </a:defRPr>
            </a:lvl1pPr>
          </a:lstStyle>
          <a:p>
            <a:pPr algn="ctr"/>
            <a:r>
              <a:rPr lang="en-GB" sz="8800" dirty="0">
                <a:solidFill>
                  <a:schemeClr val="bg1">
                    <a:lumMod val="85000"/>
                  </a:schemeClr>
                </a:solidFill>
              </a:rPr>
              <a:t>Draft</a:t>
            </a:r>
          </a:p>
        </p:txBody>
      </p:sp>
    </p:spTree>
    <p:extLst>
      <p:ext uri="{BB962C8B-B14F-4D97-AF65-F5344CB8AC3E}">
        <p14:creationId xmlns:p14="http://schemas.microsoft.com/office/powerpoint/2010/main" val="586981773"/>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endParaRPr lang="en-IE" dirty="0"/>
          </a:p>
        </p:txBody>
      </p:sp>
      <p:sp>
        <p:nvSpPr>
          <p:cNvPr id="2" name="Title 1"/>
          <p:cNvSpPr>
            <a:spLocks noGrp="1"/>
          </p:cNvSpPr>
          <p:nvPr>
            <p:ph type="title"/>
          </p:nvPr>
        </p:nvSpPr>
        <p:spPr/>
        <p:txBody>
          <a:bodyPr>
            <a:normAutofit fontScale="90000"/>
          </a:bodyPr>
          <a:lstStyle/>
          <a:p>
            <a:r>
              <a:rPr lang="en-GB" dirty="0"/>
              <a:t>High Level Use Case Walkthrough</a:t>
            </a:r>
            <a:endParaRPr lang="en-US" dirty="0"/>
          </a:p>
        </p:txBody>
      </p:sp>
      <p:grpSp>
        <p:nvGrpSpPr>
          <p:cNvPr id="5" name="Group 4"/>
          <p:cNvGrpSpPr/>
          <p:nvPr/>
        </p:nvGrpSpPr>
        <p:grpSpPr>
          <a:xfrm>
            <a:off x="6120264" y="4595272"/>
            <a:ext cx="2921001" cy="2260133"/>
            <a:chOff x="5842000" y="3568700"/>
            <a:chExt cx="2921001" cy="2933700"/>
          </a:xfrm>
        </p:grpSpPr>
        <p:pic>
          <p:nvPicPr>
            <p:cNvPr id="6" name="Picture 2"/>
            <p:cNvPicPr>
              <a:picLocks noChangeAspect="1" noChangeArrowheads="1"/>
            </p:cNvPicPr>
            <p:nvPr/>
          </p:nvPicPr>
          <p:blipFill rotWithShape="1">
            <a:blip r:embed="rId13">
              <a:extLst>
                <a:ext uri="{28A0092B-C50C-407E-A947-70E740481C1C}">
                  <a14:useLocalDpi xmlns:a14="http://schemas.microsoft.com/office/drawing/2010/main" val="0"/>
                </a:ext>
              </a:extLst>
            </a:blip>
            <a:srcRect l="8418" t="12795" r="14141" b="9427"/>
            <a:stretch/>
          </p:blipFill>
          <p:spPr bwMode="auto">
            <a:xfrm>
              <a:off x="5842000" y="3568700"/>
              <a:ext cx="2921001" cy="2933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6289433" y="3777762"/>
              <a:ext cx="2460868" cy="1478151"/>
            </a:xfrm>
            <a:prstGeom prst="rect">
              <a:avLst/>
            </a:prstGeom>
            <a:noFill/>
          </p:spPr>
          <p:txBody>
            <a:bodyPr wrap="square" rtlCol="0">
              <a:spAutoFit/>
            </a:bodyPr>
            <a:lstStyle/>
            <a:p>
              <a:pPr lvl="0"/>
              <a:r>
                <a:rPr lang="en-ZA" sz="1700" b="1" i="1" dirty="0">
                  <a:solidFill>
                    <a:schemeClr val="tx2">
                      <a:lumMod val="75000"/>
                    </a:schemeClr>
                  </a:solidFill>
                  <a:latin typeface="Consolas" panose="020B0609020204030204" pitchFamily="49" charset="0"/>
                  <a:cs typeface="Consolas" panose="020B0609020204030204" pitchFamily="49" charset="0"/>
                </a:rPr>
                <a:t>Provide a High Level visual walkthrough to the Use Case. </a:t>
              </a:r>
            </a:p>
          </p:txBody>
        </p:sp>
      </p:grpSp>
      <p:sp>
        <p:nvSpPr>
          <p:cNvPr id="8" name="Textfeld 96"/>
          <p:cNvSpPr txBox="1"/>
          <p:nvPr>
            <p:custDataLst>
              <p:tags r:id="rId1"/>
            </p:custDataLst>
          </p:nvPr>
        </p:nvSpPr>
        <p:spPr>
          <a:xfrm>
            <a:off x="1642564" y="1314525"/>
            <a:ext cx="1261573" cy="1200329"/>
          </a:xfrm>
          <a:prstGeom prst="rect">
            <a:avLst/>
          </a:prstGeom>
          <a:solidFill>
            <a:schemeClr val="tx2">
              <a:lumMod val="20000"/>
              <a:lumOff val="80000"/>
            </a:schemeClr>
          </a:solidFill>
          <a:ln>
            <a:noFill/>
          </a:ln>
          <a:effectLst>
            <a:outerShdw blurRad="50800" dist="38100" dir="2700000" algn="tl" rotWithShape="0">
              <a:srgbClr val="000000">
                <a:alpha val="43000"/>
              </a:srgbClr>
            </a:outerShdw>
          </a:effectLst>
          <a:scene3d>
            <a:camera prst="orthographicFront"/>
            <a:lightRig rig="threePt" dir="t"/>
          </a:scene3d>
          <a:sp3d>
            <a:bevelT/>
            <a:bevelB/>
          </a:sp3d>
        </p:spPr>
        <p:txBody>
          <a:bodyPr wrap="square" rtlCol="0">
            <a:spAutoFit/>
          </a:bodyPr>
          <a:lstStyle/>
          <a:p>
            <a:pPr>
              <a:buClr>
                <a:schemeClr val="accent2"/>
              </a:buClr>
              <a:buSzPct val="125000"/>
            </a:pPr>
            <a:r>
              <a:rPr lang="en-US" sz="900" b="1" dirty="0">
                <a:latin typeface="Arial"/>
                <a:cs typeface="Arial"/>
              </a:rPr>
              <a:t>1) </a:t>
            </a:r>
            <a:r>
              <a:rPr lang="en-US" sz="900" dirty="0">
                <a:latin typeface="Arial"/>
                <a:cs typeface="Arial"/>
              </a:rPr>
              <a:t>Initial user account, billing, and service is setup in Vendor x GUI, and equipment type and location data is sent to Team X and Vendor z</a:t>
            </a:r>
          </a:p>
        </p:txBody>
      </p:sp>
      <p:sp>
        <p:nvSpPr>
          <p:cNvPr id="9" name="Textfeld 96"/>
          <p:cNvSpPr txBox="1"/>
          <p:nvPr>
            <p:custDataLst>
              <p:tags r:id="rId2"/>
            </p:custDataLst>
          </p:nvPr>
        </p:nvSpPr>
        <p:spPr>
          <a:xfrm>
            <a:off x="1667947" y="4067884"/>
            <a:ext cx="1261573" cy="1061829"/>
          </a:xfrm>
          <a:prstGeom prst="rect">
            <a:avLst/>
          </a:prstGeom>
          <a:solidFill>
            <a:schemeClr val="tx2">
              <a:lumMod val="20000"/>
              <a:lumOff val="80000"/>
            </a:schemeClr>
          </a:solidFill>
          <a:ln>
            <a:noFill/>
          </a:ln>
          <a:effectLst>
            <a:outerShdw blurRad="50800" dist="38100" dir="2700000" algn="tl" rotWithShape="0">
              <a:srgbClr val="000000">
                <a:alpha val="43000"/>
              </a:srgbClr>
            </a:outerShdw>
          </a:effectLst>
          <a:scene3d>
            <a:camera prst="orthographicFront"/>
            <a:lightRig rig="threePt" dir="t"/>
          </a:scene3d>
          <a:sp3d>
            <a:bevelT/>
            <a:bevelB/>
          </a:sp3d>
        </p:spPr>
        <p:txBody>
          <a:bodyPr wrap="square" rtlCol="0">
            <a:spAutoFit/>
          </a:bodyPr>
          <a:lstStyle/>
          <a:p>
            <a:pPr>
              <a:buClr>
                <a:schemeClr val="accent2"/>
              </a:buClr>
              <a:buSzPct val="125000"/>
            </a:pPr>
            <a:r>
              <a:rPr lang="en-US" sz="900" b="1" dirty="0">
                <a:latin typeface="Arial"/>
                <a:cs typeface="Arial"/>
              </a:rPr>
              <a:t>7) </a:t>
            </a:r>
            <a:r>
              <a:rPr lang="en-US" sz="900" dirty="0">
                <a:latin typeface="Arial"/>
                <a:cs typeface="Arial"/>
              </a:rPr>
              <a:t>Vendor y receives updated status and inventory data from Vendor x and begins monitoring the new equipment and network</a:t>
            </a:r>
          </a:p>
        </p:txBody>
      </p:sp>
      <p:sp>
        <p:nvSpPr>
          <p:cNvPr id="10" name="Textfeld 96"/>
          <p:cNvSpPr txBox="1"/>
          <p:nvPr>
            <p:custDataLst>
              <p:tags r:id="rId3"/>
            </p:custDataLst>
          </p:nvPr>
        </p:nvSpPr>
        <p:spPr>
          <a:xfrm>
            <a:off x="3344359" y="1356854"/>
            <a:ext cx="1261573" cy="1200329"/>
          </a:xfrm>
          <a:prstGeom prst="rect">
            <a:avLst/>
          </a:prstGeom>
          <a:solidFill>
            <a:schemeClr val="tx2">
              <a:lumMod val="20000"/>
              <a:lumOff val="80000"/>
            </a:schemeClr>
          </a:solidFill>
          <a:ln>
            <a:noFill/>
          </a:ln>
          <a:effectLst>
            <a:outerShdw blurRad="50800" dist="38100" dir="2700000" algn="tl" rotWithShape="0">
              <a:srgbClr val="000000">
                <a:alpha val="43000"/>
              </a:srgbClr>
            </a:outerShdw>
          </a:effectLst>
          <a:scene3d>
            <a:camera prst="orthographicFront"/>
            <a:lightRig rig="threePt" dir="t"/>
          </a:scene3d>
          <a:sp3d>
            <a:bevelT/>
            <a:bevelB/>
          </a:sp3d>
        </p:spPr>
        <p:txBody>
          <a:bodyPr wrap="square" rtlCol="0">
            <a:spAutoFit/>
          </a:bodyPr>
          <a:lstStyle/>
          <a:p>
            <a:pPr>
              <a:buClr>
                <a:schemeClr val="accent2"/>
              </a:buClr>
              <a:buSzPct val="125000"/>
            </a:pPr>
            <a:r>
              <a:rPr lang="en-US" sz="900" b="1" dirty="0">
                <a:latin typeface="Arial"/>
                <a:cs typeface="Arial"/>
              </a:rPr>
              <a:t>2b) </a:t>
            </a:r>
            <a:r>
              <a:rPr lang="en-US" sz="900" dirty="0">
                <a:latin typeface="Arial"/>
                <a:cs typeface="Arial"/>
              </a:rPr>
              <a:t>Vendor z receives data from Vendor x and displays planned equipment location and service + status updates from Team X in geospatial GUI</a:t>
            </a:r>
          </a:p>
        </p:txBody>
      </p:sp>
      <p:cxnSp>
        <p:nvCxnSpPr>
          <p:cNvPr id="11" name="Gerade Verbindung mit Pfeil 46"/>
          <p:cNvCxnSpPr/>
          <p:nvPr/>
        </p:nvCxnSpPr>
        <p:spPr>
          <a:xfrm flipV="1">
            <a:off x="2973718" y="2131284"/>
            <a:ext cx="319884" cy="251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 name="Gerade Verbindung mit Pfeil 46"/>
          <p:cNvCxnSpPr/>
          <p:nvPr/>
        </p:nvCxnSpPr>
        <p:spPr>
          <a:xfrm flipH="1">
            <a:off x="2235271" y="2421667"/>
            <a:ext cx="1848" cy="29593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3" name="Textfeld 96"/>
          <p:cNvSpPr txBox="1"/>
          <p:nvPr>
            <p:custDataLst>
              <p:tags r:id="rId4"/>
            </p:custDataLst>
          </p:nvPr>
        </p:nvSpPr>
        <p:spPr>
          <a:xfrm>
            <a:off x="1667961" y="2721692"/>
            <a:ext cx="1261573" cy="1200329"/>
          </a:xfrm>
          <a:prstGeom prst="rect">
            <a:avLst/>
          </a:prstGeom>
          <a:solidFill>
            <a:schemeClr val="tx2">
              <a:lumMod val="20000"/>
              <a:lumOff val="80000"/>
            </a:schemeClr>
          </a:solidFill>
          <a:ln>
            <a:noFill/>
          </a:ln>
          <a:effectLst>
            <a:outerShdw blurRad="50800" dist="38100" dir="2700000" algn="tl" rotWithShape="0">
              <a:srgbClr val="000000">
                <a:alpha val="43000"/>
              </a:srgbClr>
            </a:outerShdw>
          </a:effectLst>
          <a:scene3d>
            <a:camera prst="orthographicFront"/>
            <a:lightRig rig="threePt" dir="t"/>
          </a:scene3d>
          <a:sp3d>
            <a:bevelT/>
            <a:bevelB/>
          </a:sp3d>
        </p:spPr>
        <p:txBody>
          <a:bodyPr wrap="square" rtlCol="0">
            <a:spAutoFit/>
          </a:bodyPr>
          <a:lstStyle/>
          <a:p>
            <a:pPr>
              <a:buClr>
                <a:schemeClr val="accent2"/>
              </a:buClr>
              <a:buSzPct val="125000"/>
            </a:pPr>
            <a:r>
              <a:rPr lang="en-US" sz="900" b="1" dirty="0">
                <a:latin typeface="Arial"/>
                <a:cs typeface="Arial"/>
              </a:rPr>
              <a:t>2a) </a:t>
            </a:r>
            <a:r>
              <a:rPr lang="en-US" sz="900" dirty="0">
                <a:latin typeface="Arial"/>
                <a:cs typeface="Arial"/>
              </a:rPr>
              <a:t>Team X receives data from Vendor x, begins scheduling dispatch of equipment, and sends updated dispatch location status data onwards</a:t>
            </a:r>
          </a:p>
        </p:txBody>
      </p:sp>
      <p:cxnSp>
        <p:nvCxnSpPr>
          <p:cNvPr id="14" name="Gerade Verbindung mit Pfeil 46"/>
          <p:cNvCxnSpPr/>
          <p:nvPr/>
        </p:nvCxnSpPr>
        <p:spPr>
          <a:xfrm>
            <a:off x="2929534" y="3362497"/>
            <a:ext cx="1016003" cy="4927"/>
          </a:xfrm>
          <a:prstGeom prst="straightConnector1">
            <a:avLst/>
          </a:prstGeom>
          <a:ln>
            <a:tailEnd type="none"/>
          </a:ln>
        </p:spPr>
        <p:style>
          <a:lnRef idx="2">
            <a:schemeClr val="accent1"/>
          </a:lnRef>
          <a:fillRef idx="0">
            <a:schemeClr val="accent1"/>
          </a:fillRef>
          <a:effectRef idx="1">
            <a:schemeClr val="accent1"/>
          </a:effectRef>
          <a:fontRef idx="minor">
            <a:schemeClr val="tx1"/>
          </a:fontRef>
        </p:style>
      </p:cxnSp>
      <p:cxnSp>
        <p:nvCxnSpPr>
          <p:cNvPr id="15" name="Gerade Verbindung mit Pfeil 46"/>
          <p:cNvCxnSpPr/>
          <p:nvPr/>
        </p:nvCxnSpPr>
        <p:spPr>
          <a:xfrm flipV="1">
            <a:off x="3945537" y="2326024"/>
            <a:ext cx="1109133" cy="104986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6" name="Textfeld 96"/>
          <p:cNvSpPr txBox="1"/>
          <p:nvPr>
            <p:custDataLst>
              <p:tags r:id="rId5"/>
            </p:custDataLst>
          </p:nvPr>
        </p:nvSpPr>
        <p:spPr>
          <a:xfrm>
            <a:off x="5046167" y="1512587"/>
            <a:ext cx="1261573" cy="784830"/>
          </a:xfrm>
          <a:prstGeom prst="rect">
            <a:avLst/>
          </a:prstGeom>
          <a:solidFill>
            <a:schemeClr val="tx2">
              <a:lumMod val="20000"/>
              <a:lumOff val="80000"/>
            </a:schemeClr>
          </a:solidFill>
          <a:ln>
            <a:noFill/>
          </a:ln>
          <a:effectLst>
            <a:outerShdw blurRad="50800" dist="38100" dir="2700000" algn="tl" rotWithShape="0">
              <a:srgbClr val="000000">
                <a:alpha val="43000"/>
              </a:srgbClr>
            </a:outerShdw>
          </a:effectLst>
          <a:scene3d>
            <a:camera prst="orthographicFront"/>
            <a:lightRig rig="threePt" dir="t"/>
          </a:scene3d>
          <a:sp3d>
            <a:bevelT/>
            <a:bevelB/>
          </a:sp3d>
        </p:spPr>
        <p:txBody>
          <a:bodyPr wrap="square" rtlCol="0">
            <a:spAutoFit/>
          </a:bodyPr>
          <a:lstStyle/>
          <a:p>
            <a:pPr>
              <a:buClr>
                <a:schemeClr val="accent2"/>
              </a:buClr>
              <a:buSzPct val="125000"/>
            </a:pPr>
            <a:r>
              <a:rPr lang="en-US" sz="900" b="1" dirty="0">
                <a:latin typeface="Arial"/>
                <a:cs typeface="Arial"/>
              </a:rPr>
              <a:t>3) </a:t>
            </a:r>
            <a:r>
              <a:rPr lang="en-US" sz="900" dirty="0">
                <a:latin typeface="Arial"/>
                <a:cs typeface="Arial"/>
              </a:rPr>
              <a:t>Once equipment is turned on, Vendor y sends “device come alive” event back to Team X</a:t>
            </a:r>
          </a:p>
        </p:txBody>
      </p:sp>
      <p:sp>
        <p:nvSpPr>
          <p:cNvPr id="17" name="Textfeld 96"/>
          <p:cNvSpPr txBox="1"/>
          <p:nvPr>
            <p:custDataLst>
              <p:tags r:id="rId6"/>
            </p:custDataLst>
          </p:nvPr>
        </p:nvSpPr>
        <p:spPr>
          <a:xfrm>
            <a:off x="5054634" y="2650324"/>
            <a:ext cx="1261573" cy="1200329"/>
          </a:xfrm>
          <a:prstGeom prst="rect">
            <a:avLst/>
          </a:prstGeom>
          <a:solidFill>
            <a:schemeClr val="tx2">
              <a:lumMod val="20000"/>
              <a:lumOff val="80000"/>
            </a:schemeClr>
          </a:solidFill>
          <a:ln>
            <a:noFill/>
          </a:ln>
          <a:effectLst>
            <a:outerShdw blurRad="50800" dist="38100" dir="2700000" algn="tl" rotWithShape="0">
              <a:srgbClr val="000000">
                <a:alpha val="43000"/>
              </a:srgbClr>
            </a:outerShdw>
          </a:effectLst>
          <a:scene3d>
            <a:camera prst="orthographicFront"/>
            <a:lightRig rig="threePt" dir="t"/>
          </a:scene3d>
          <a:sp3d>
            <a:bevelT/>
            <a:bevelB/>
          </a:sp3d>
        </p:spPr>
        <p:txBody>
          <a:bodyPr wrap="square" rtlCol="0">
            <a:spAutoFit/>
          </a:bodyPr>
          <a:lstStyle/>
          <a:p>
            <a:pPr>
              <a:buClr>
                <a:schemeClr val="accent2"/>
              </a:buClr>
              <a:buSzPct val="125000"/>
            </a:pPr>
            <a:r>
              <a:rPr lang="en-US" sz="900" b="1" dirty="0">
                <a:latin typeface="Arial"/>
                <a:cs typeface="Arial"/>
              </a:rPr>
              <a:t>4) </a:t>
            </a:r>
            <a:r>
              <a:rPr lang="en-US" sz="900" dirty="0">
                <a:latin typeface="Arial"/>
                <a:cs typeface="Arial"/>
              </a:rPr>
              <a:t>Team X dispatches additional work crews + sends 2</a:t>
            </a:r>
            <a:r>
              <a:rPr lang="en-US" sz="900" baseline="30000" dirty="0">
                <a:latin typeface="Arial"/>
                <a:cs typeface="Arial"/>
              </a:rPr>
              <a:t>nd</a:t>
            </a:r>
            <a:r>
              <a:rPr lang="en-US" sz="900" dirty="0">
                <a:latin typeface="Arial"/>
                <a:cs typeface="Arial"/>
              </a:rPr>
              <a:t>  set dispatch data to Vendor z’s GUI and to Vendor x’s configuration and Inventory app</a:t>
            </a:r>
          </a:p>
        </p:txBody>
      </p:sp>
      <p:cxnSp>
        <p:nvCxnSpPr>
          <p:cNvPr id="18" name="Gerade Verbindung mit Pfeil 46"/>
          <p:cNvCxnSpPr/>
          <p:nvPr/>
        </p:nvCxnSpPr>
        <p:spPr>
          <a:xfrm>
            <a:off x="5638870" y="2326018"/>
            <a:ext cx="0" cy="32430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9" name="Gerade Verbindung mit Pfeil 46"/>
          <p:cNvCxnSpPr/>
          <p:nvPr/>
        </p:nvCxnSpPr>
        <p:spPr>
          <a:xfrm>
            <a:off x="5655806" y="3850653"/>
            <a:ext cx="0" cy="26916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0" name="Textfeld 96"/>
          <p:cNvSpPr txBox="1"/>
          <p:nvPr>
            <p:custDataLst>
              <p:tags r:id="rId7"/>
            </p:custDataLst>
          </p:nvPr>
        </p:nvSpPr>
        <p:spPr>
          <a:xfrm>
            <a:off x="5054634" y="4089911"/>
            <a:ext cx="1261573" cy="1200329"/>
          </a:xfrm>
          <a:prstGeom prst="rect">
            <a:avLst/>
          </a:prstGeom>
          <a:solidFill>
            <a:schemeClr val="tx2">
              <a:lumMod val="20000"/>
              <a:lumOff val="80000"/>
            </a:schemeClr>
          </a:solidFill>
          <a:ln>
            <a:noFill/>
          </a:ln>
          <a:effectLst>
            <a:outerShdw blurRad="50800" dist="38100" dir="2700000" algn="tl" rotWithShape="0">
              <a:srgbClr val="000000">
                <a:alpha val="43000"/>
              </a:srgbClr>
            </a:outerShdw>
          </a:effectLst>
          <a:scene3d>
            <a:camera prst="orthographicFront"/>
            <a:lightRig rig="threePt" dir="t"/>
          </a:scene3d>
          <a:sp3d>
            <a:bevelT/>
            <a:bevelB/>
          </a:sp3d>
        </p:spPr>
        <p:txBody>
          <a:bodyPr wrap="square" rtlCol="0">
            <a:spAutoFit/>
          </a:bodyPr>
          <a:lstStyle/>
          <a:p>
            <a:pPr>
              <a:buClr>
                <a:schemeClr val="accent2"/>
              </a:buClr>
              <a:buSzPct val="125000"/>
            </a:pPr>
            <a:r>
              <a:rPr lang="en-US" sz="900" b="1" dirty="0">
                <a:latin typeface="Arial"/>
                <a:cs typeface="Arial"/>
              </a:rPr>
              <a:t>5b) </a:t>
            </a:r>
            <a:r>
              <a:rPr lang="en-US" sz="900" dirty="0">
                <a:latin typeface="Arial"/>
                <a:cs typeface="Arial"/>
              </a:rPr>
              <a:t>Vendor x proceeds with equipment SW and network config and updates inventory and sends “complete” status to Vendor y</a:t>
            </a:r>
          </a:p>
        </p:txBody>
      </p:sp>
      <p:sp>
        <p:nvSpPr>
          <p:cNvPr id="21" name="Textfeld 96"/>
          <p:cNvSpPr txBox="1"/>
          <p:nvPr>
            <p:custDataLst>
              <p:tags r:id="rId8"/>
            </p:custDataLst>
          </p:nvPr>
        </p:nvSpPr>
        <p:spPr>
          <a:xfrm>
            <a:off x="3352830" y="4094967"/>
            <a:ext cx="1261573" cy="784830"/>
          </a:xfrm>
          <a:prstGeom prst="rect">
            <a:avLst/>
          </a:prstGeom>
          <a:solidFill>
            <a:schemeClr val="tx2">
              <a:lumMod val="20000"/>
              <a:lumOff val="80000"/>
            </a:schemeClr>
          </a:solidFill>
          <a:ln>
            <a:noFill/>
          </a:ln>
          <a:effectLst>
            <a:outerShdw blurRad="50800" dist="38100" dir="2700000" algn="tl" rotWithShape="0">
              <a:srgbClr val="000000">
                <a:alpha val="43000"/>
              </a:srgbClr>
            </a:outerShdw>
          </a:effectLst>
          <a:scene3d>
            <a:camera prst="orthographicFront"/>
            <a:lightRig rig="threePt" dir="t"/>
          </a:scene3d>
          <a:sp3d>
            <a:bevelT/>
            <a:bevelB/>
          </a:sp3d>
        </p:spPr>
        <p:txBody>
          <a:bodyPr wrap="square" rtlCol="0">
            <a:spAutoFit/>
          </a:bodyPr>
          <a:lstStyle/>
          <a:p>
            <a:pPr>
              <a:buClr>
                <a:schemeClr val="accent2"/>
              </a:buClr>
              <a:buSzPct val="125000"/>
            </a:pPr>
            <a:r>
              <a:rPr lang="en-US" sz="900" b="1" dirty="0">
                <a:latin typeface="Arial"/>
                <a:cs typeface="Arial"/>
              </a:rPr>
              <a:t>6) </a:t>
            </a:r>
            <a:r>
              <a:rPr lang="en-US" sz="900" dirty="0">
                <a:latin typeface="Arial"/>
                <a:cs typeface="Arial"/>
              </a:rPr>
              <a:t>Vendor x updates service status and starts billing/management cycle</a:t>
            </a:r>
          </a:p>
        </p:txBody>
      </p:sp>
      <p:cxnSp>
        <p:nvCxnSpPr>
          <p:cNvPr id="22" name="Gerade Verbindung mit Pfeil 46"/>
          <p:cNvCxnSpPr/>
          <p:nvPr/>
        </p:nvCxnSpPr>
        <p:spPr>
          <a:xfrm>
            <a:off x="4699085" y="4485021"/>
            <a:ext cx="330205" cy="4419"/>
          </a:xfrm>
          <a:prstGeom prst="straightConnector1">
            <a:avLst/>
          </a:prstGeom>
          <a:ln>
            <a:headEnd type="arrow"/>
            <a:tailEnd type="none"/>
          </a:ln>
        </p:spPr>
        <p:style>
          <a:lnRef idx="2">
            <a:schemeClr val="accent1"/>
          </a:lnRef>
          <a:fillRef idx="0">
            <a:schemeClr val="accent1"/>
          </a:fillRef>
          <a:effectRef idx="1">
            <a:schemeClr val="accent1"/>
          </a:effectRef>
          <a:fontRef idx="minor">
            <a:schemeClr val="tx1"/>
          </a:fontRef>
        </p:style>
      </p:cxnSp>
      <p:cxnSp>
        <p:nvCxnSpPr>
          <p:cNvPr id="23" name="Gerade Verbindung mit Pfeil 46"/>
          <p:cNvCxnSpPr/>
          <p:nvPr/>
        </p:nvCxnSpPr>
        <p:spPr>
          <a:xfrm>
            <a:off x="2946485" y="4468087"/>
            <a:ext cx="330205" cy="4419"/>
          </a:xfrm>
          <a:prstGeom prst="straightConnector1">
            <a:avLst/>
          </a:prstGeom>
          <a:ln>
            <a:headEnd type="arrow"/>
            <a:tailEnd type="none"/>
          </a:ln>
        </p:spPr>
        <p:style>
          <a:lnRef idx="2">
            <a:schemeClr val="accent1"/>
          </a:lnRef>
          <a:fillRef idx="0">
            <a:schemeClr val="accent1"/>
          </a:fillRef>
          <a:effectRef idx="1">
            <a:schemeClr val="accent1"/>
          </a:effectRef>
          <a:fontRef idx="minor">
            <a:schemeClr val="tx1"/>
          </a:fontRef>
        </p:style>
      </p:cxnSp>
      <p:cxnSp>
        <p:nvCxnSpPr>
          <p:cNvPr id="24" name="Gerade Verbindung mit Pfeil 46"/>
          <p:cNvCxnSpPr/>
          <p:nvPr/>
        </p:nvCxnSpPr>
        <p:spPr>
          <a:xfrm flipV="1">
            <a:off x="2971870" y="4921237"/>
            <a:ext cx="2057413" cy="4061"/>
          </a:xfrm>
          <a:prstGeom prst="straightConnector1">
            <a:avLst/>
          </a:prstGeom>
          <a:ln>
            <a:headEnd type="arrow"/>
            <a:tailEnd type="none"/>
          </a:ln>
        </p:spPr>
        <p:style>
          <a:lnRef idx="2">
            <a:schemeClr val="accent1"/>
          </a:lnRef>
          <a:fillRef idx="0">
            <a:schemeClr val="accent1"/>
          </a:fillRef>
          <a:effectRef idx="1">
            <a:schemeClr val="accent1"/>
          </a:effectRef>
          <a:fontRef idx="minor">
            <a:schemeClr val="tx1"/>
          </a:fontRef>
        </p:style>
      </p:cxnSp>
      <p:cxnSp>
        <p:nvCxnSpPr>
          <p:cNvPr id="25" name="Gerade Verbindung mit Pfeil 46"/>
          <p:cNvCxnSpPr/>
          <p:nvPr/>
        </p:nvCxnSpPr>
        <p:spPr>
          <a:xfrm flipH="1" flipV="1">
            <a:off x="3928599" y="2554615"/>
            <a:ext cx="8469" cy="82127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6" name="Textfeld 96"/>
          <p:cNvSpPr txBox="1"/>
          <p:nvPr>
            <p:custDataLst>
              <p:tags r:id="rId9"/>
            </p:custDataLst>
          </p:nvPr>
        </p:nvSpPr>
        <p:spPr>
          <a:xfrm>
            <a:off x="6722557" y="2906263"/>
            <a:ext cx="1261573" cy="923330"/>
          </a:xfrm>
          <a:prstGeom prst="rect">
            <a:avLst/>
          </a:prstGeom>
          <a:solidFill>
            <a:schemeClr val="tx2">
              <a:lumMod val="20000"/>
              <a:lumOff val="80000"/>
            </a:schemeClr>
          </a:solidFill>
          <a:ln>
            <a:noFill/>
          </a:ln>
          <a:effectLst>
            <a:outerShdw blurRad="50800" dist="38100" dir="2700000" algn="tl" rotWithShape="0">
              <a:srgbClr val="000000">
                <a:alpha val="43000"/>
              </a:srgbClr>
            </a:outerShdw>
          </a:effectLst>
          <a:scene3d>
            <a:camera prst="orthographicFront"/>
            <a:lightRig rig="threePt" dir="t"/>
          </a:scene3d>
          <a:sp3d>
            <a:bevelT/>
            <a:bevelB/>
          </a:sp3d>
        </p:spPr>
        <p:txBody>
          <a:bodyPr wrap="square" rtlCol="0">
            <a:spAutoFit/>
          </a:bodyPr>
          <a:lstStyle/>
          <a:p>
            <a:pPr>
              <a:buClr>
                <a:schemeClr val="accent2"/>
              </a:buClr>
              <a:buSzPct val="125000"/>
            </a:pPr>
            <a:r>
              <a:rPr lang="en-US" sz="900" b="1" dirty="0">
                <a:latin typeface="Arial"/>
                <a:cs typeface="Arial"/>
              </a:rPr>
              <a:t>5a) </a:t>
            </a:r>
            <a:r>
              <a:rPr lang="en-US" sz="900" dirty="0">
                <a:latin typeface="Arial"/>
                <a:cs typeface="Arial"/>
              </a:rPr>
              <a:t>Vendor z receives and displays 2</a:t>
            </a:r>
            <a:r>
              <a:rPr lang="en-US" sz="900" baseline="30000" dirty="0">
                <a:latin typeface="Arial"/>
                <a:cs typeface="Arial"/>
              </a:rPr>
              <a:t>nd</a:t>
            </a:r>
            <a:r>
              <a:rPr lang="en-US" sz="900" dirty="0">
                <a:latin typeface="Arial"/>
                <a:cs typeface="Arial"/>
              </a:rPr>
              <a:t> set dispatch status updates from Team X in geospatial GUI</a:t>
            </a:r>
          </a:p>
        </p:txBody>
      </p:sp>
      <p:cxnSp>
        <p:nvCxnSpPr>
          <p:cNvPr id="27" name="Gerade Verbindung mit Pfeil 46"/>
          <p:cNvCxnSpPr/>
          <p:nvPr/>
        </p:nvCxnSpPr>
        <p:spPr>
          <a:xfrm flipV="1">
            <a:off x="6351918" y="3308150"/>
            <a:ext cx="319884" cy="251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8" name="Textfeld 96"/>
          <p:cNvSpPr txBox="1"/>
          <p:nvPr>
            <p:custDataLst>
              <p:tags r:id="rId10"/>
            </p:custDataLst>
          </p:nvPr>
        </p:nvSpPr>
        <p:spPr>
          <a:xfrm>
            <a:off x="0" y="4086502"/>
            <a:ext cx="1261573" cy="784830"/>
          </a:xfrm>
          <a:prstGeom prst="rect">
            <a:avLst/>
          </a:prstGeom>
          <a:solidFill>
            <a:schemeClr val="tx2">
              <a:lumMod val="20000"/>
              <a:lumOff val="80000"/>
            </a:schemeClr>
          </a:solidFill>
          <a:ln>
            <a:noFill/>
          </a:ln>
          <a:effectLst>
            <a:outerShdw blurRad="50800" dist="38100" dir="2700000" algn="tl" rotWithShape="0">
              <a:srgbClr val="000000">
                <a:alpha val="43000"/>
              </a:srgbClr>
            </a:outerShdw>
          </a:effectLst>
          <a:scene3d>
            <a:camera prst="orthographicFront"/>
            <a:lightRig rig="threePt" dir="t"/>
          </a:scene3d>
          <a:sp3d>
            <a:bevelT/>
            <a:bevelB/>
          </a:sp3d>
        </p:spPr>
        <p:txBody>
          <a:bodyPr wrap="square" rtlCol="0">
            <a:spAutoFit/>
          </a:bodyPr>
          <a:lstStyle/>
          <a:p>
            <a:pPr>
              <a:buClr>
                <a:schemeClr val="accent2"/>
              </a:buClr>
              <a:buSzPct val="125000"/>
            </a:pPr>
            <a:r>
              <a:rPr lang="en-US" sz="900" b="1" dirty="0">
                <a:latin typeface="Arial"/>
                <a:cs typeface="Arial"/>
              </a:rPr>
              <a:t>8) </a:t>
            </a:r>
            <a:r>
              <a:rPr lang="en-US" sz="900" dirty="0">
                <a:latin typeface="Arial"/>
                <a:cs typeface="Arial"/>
              </a:rPr>
              <a:t>Updated equipment and network info is also visible in Vendor z’s GUI</a:t>
            </a:r>
          </a:p>
        </p:txBody>
      </p:sp>
      <p:cxnSp>
        <p:nvCxnSpPr>
          <p:cNvPr id="29" name="Gerade Verbindung mit Pfeil 46"/>
          <p:cNvCxnSpPr/>
          <p:nvPr/>
        </p:nvCxnSpPr>
        <p:spPr>
          <a:xfrm>
            <a:off x="1278550" y="4434210"/>
            <a:ext cx="330205" cy="4419"/>
          </a:xfrm>
          <a:prstGeom prst="straightConnector1">
            <a:avLst/>
          </a:prstGeom>
          <a:ln>
            <a:headEnd type="arrow"/>
            <a:tailEnd type="none"/>
          </a:ln>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168888" y="1558362"/>
            <a:ext cx="1451038" cy="461665"/>
          </a:xfrm>
          <a:prstGeom prst="rect">
            <a:avLst/>
          </a:prstGeom>
          <a:noFill/>
        </p:spPr>
        <p:txBody>
          <a:bodyPr wrap="none" rtlCol="0">
            <a:spAutoFit/>
          </a:bodyPr>
          <a:lstStyle/>
          <a:p>
            <a:pPr marL="0" indent="0">
              <a:buClr>
                <a:schemeClr val="accent2"/>
              </a:buClr>
              <a:buSzPct val="125000"/>
              <a:buFont typeface="Wingdings" pitchFamily="2" charset="2"/>
              <a:buNone/>
            </a:pPr>
            <a:r>
              <a:rPr lang="en-IE" sz="2400" b="1" dirty="0">
                <a:solidFill>
                  <a:schemeClr val="tx2"/>
                </a:solidFill>
              </a:rPr>
              <a:t>Example</a:t>
            </a:r>
          </a:p>
        </p:txBody>
      </p:sp>
      <p:sp>
        <p:nvSpPr>
          <p:cNvPr id="31" name="Ellipse 30"/>
          <p:cNvSpPr/>
          <p:nvPr/>
        </p:nvSpPr>
        <p:spPr>
          <a:xfrm>
            <a:off x="6964413" y="1466195"/>
            <a:ext cx="1667435" cy="998185"/>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fr-FR" sz="1200" b="1" dirty="0">
                <a:solidFill>
                  <a:srgbClr val="FF0000"/>
                </a:solidFill>
                <a:latin typeface="Arial" panose="020B0604020202020204" pitchFamily="34" charset="0"/>
                <a:cs typeface="Arial" panose="020B0604020202020204" pitchFamily="34" charset="0"/>
              </a:rPr>
              <a:t>Mandatory</a:t>
            </a:r>
          </a:p>
        </p:txBody>
      </p:sp>
    </p:spTree>
    <p:extLst>
      <p:ext uri="{BB962C8B-B14F-4D97-AF65-F5344CB8AC3E}">
        <p14:creationId xmlns:p14="http://schemas.microsoft.com/office/powerpoint/2010/main" val="3992232285"/>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endParaRPr lang="en-IE" dirty="0"/>
          </a:p>
        </p:txBody>
      </p:sp>
      <p:sp>
        <p:nvSpPr>
          <p:cNvPr id="2" name="Title 1"/>
          <p:cNvSpPr>
            <a:spLocks noGrp="1"/>
          </p:cNvSpPr>
          <p:nvPr>
            <p:ph type="title"/>
          </p:nvPr>
        </p:nvSpPr>
        <p:spPr/>
        <p:txBody>
          <a:bodyPr>
            <a:normAutofit/>
          </a:bodyPr>
          <a:lstStyle/>
          <a:p>
            <a:r>
              <a:rPr lang="en-GB" dirty="0">
                <a:solidFill>
                  <a:srgbClr val="002060"/>
                </a:solidFill>
              </a:rPr>
              <a:t>Use Cases description</a:t>
            </a:r>
            <a:endParaRPr lang="en-US" dirty="0">
              <a:solidFill>
                <a:srgbClr val="002060"/>
              </a:solidFill>
            </a:endParaRPr>
          </a:p>
        </p:txBody>
      </p:sp>
      <p:grpSp>
        <p:nvGrpSpPr>
          <p:cNvPr id="5" name="Group 4"/>
          <p:cNvGrpSpPr/>
          <p:nvPr/>
        </p:nvGrpSpPr>
        <p:grpSpPr>
          <a:xfrm>
            <a:off x="0" y="1298249"/>
            <a:ext cx="9041266" cy="826765"/>
            <a:chOff x="5842000" y="3568700"/>
            <a:chExt cx="2921001" cy="2933700"/>
          </a:xfrm>
        </p:grpSpPr>
        <p:pic>
          <p:nvPicPr>
            <p:cNvPr id="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418" t="12795" r="14141" b="9427"/>
            <a:stretch/>
          </p:blipFill>
          <p:spPr bwMode="auto">
            <a:xfrm>
              <a:off x="5842000" y="3568700"/>
              <a:ext cx="2921001" cy="2933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6289433" y="3777762"/>
              <a:ext cx="2460868" cy="2184234"/>
            </a:xfrm>
            <a:prstGeom prst="rect">
              <a:avLst/>
            </a:prstGeom>
            <a:noFill/>
          </p:spPr>
          <p:txBody>
            <a:bodyPr wrap="square" rtlCol="0">
              <a:spAutoFit/>
            </a:bodyPr>
            <a:lstStyle/>
            <a:p>
              <a:pPr lvl="0"/>
              <a:r>
                <a:rPr lang="en-ZA" sz="1700" b="1" i="1" dirty="0">
                  <a:solidFill>
                    <a:srgbClr val="002060"/>
                  </a:solidFill>
                  <a:latin typeface="Consolas" panose="020B0609020204030204" pitchFamily="49" charset="0"/>
                  <a:cs typeface="Consolas" panose="020B0609020204030204" pitchFamily="49" charset="0"/>
                </a:rPr>
                <a:t>Provide a more detailed description of each use covered by the business scenario. See examples in appendix</a:t>
              </a:r>
            </a:p>
          </p:txBody>
        </p:sp>
      </p:grpSp>
      <p:sp>
        <p:nvSpPr>
          <p:cNvPr id="34" name="Ellipse 33"/>
          <p:cNvSpPr/>
          <p:nvPr/>
        </p:nvSpPr>
        <p:spPr>
          <a:xfrm>
            <a:off x="2487438" y="45083"/>
            <a:ext cx="1667435" cy="716750"/>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fr-FR" sz="1200" b="1" dirty="0">
                <a:solidFill>
                  <a:srgbClr val="FF0000"/>
                </a:solidFill>
                <a:latin typeface="Arial" panose="020B0604020202020204" pitchFamily="34" charset="0"/>
                <a:cs typeface="Arial" panose="020B0604020202020204" pitchFamily="34" charset="0"/>
              </a:rPr>
              <a:t>Optional</a:t>
            </a:r>
          </a:p>
        </p:txBody>
      </p:sp>
      <p:sp>
        <p:nvSpPr>
          <p:cNvPr id="12" name="Ellipse 11"/>
          <p:cNvSpPr/>
          <p:nvPr/>
        </p:nvSpPr>
        <p:spPr>
          <a:xfrm>
            <a:off x="4192219" y="94895"/>
            <a:ext cx="437882" cy="450761"/>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sz="24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206942822"/>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IE" dirty="0"/>
          </a:p>
        </p:txBody>
      </p:sp>
      <p:sp>
        <p:nvSpPr>
          <p:cNvPr id="3" name="Title 2"/>
          <p:cNvSpPr>
            <a:spLocks noGrp="1"/>
          </p:cNvSpPr>
          <p:nvPr>
            <p:ph type="title"/>
          </p:nvPr>
        </p:nvSpPr>
        <p:spPr/>
        <p:txBody>
          <a:bodyPr>
            <a:normAutofit fontScale="90000"/>
          </a:bodyPr>
          <a:lstStyle/>
          <a:p>
            <a:r>
              <a:rPr lang="en-IE" sz="3600" u="sng" dirty="0">
                <a:solidFill>
                  <a:srgbClr val="FF0000"/>
                </a:solidFill>
              </a:rPr>
              <a:t>B</a:t>
            </a:r>
            <a:r>
              <a:rPr lang="en-IE" dirty="0"/>
              <a:t>2B2X Service Provider Perspective</a:t>
            </a:r>
          </a:p>
        </p:txBody>
      </p:sp>
      <p:grpSp>
        <p:nvGrpSpPr>
          <p:cNvPr id="5" name="Group 4"/>
          <p:cNvGrpSpPr/>
          <p:nvPr/>
        </p:nvGrpSpPr>
        <p:grpSpPr>
          <a:xfrm>
            <a:off x="2336075" y="668680"/>
            <a:ext cx="6518365" cy="1815440"/>
            <a:chOff x="5842000" y="3568700"/>
            <a:chExt cx="2921001" cy="2933700"/>
          </a:xfrm>
        </p:grpSpPr>
        <p:pic>
          <p:nvPicPr>
            <p:cNvPr id="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418" t="12795" r="14141" b="9427"/>
            <a:stretch/>
          </p:blipFill>
          <p:spPr bwMode="auto">
            <a:xfrm>
              <a:off x="5842000" y="3568700"/>
              <a:ext cx="2921001" cy="2933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6289433" y="3777762"/>
              <a:ext cx="2460868" cy="2685734"/>
            </a:xfrm>
            <a:prstGeom prst="rect">
              <a:avLst/>
            </a:prstGeom>
            <a:noFill/>
          </p:spPr>
          <p:txBody>
            <a:bodyPr wrap="square" rtlCol="0">
              <a:spAutoFit/>
            </a:bodyPr>
            <a:lstStyle/>
            <a:p>
              <a:pPr lvl="0"/>
              <a:r>
                <a:rPr lang="en-ZA" sz="1700" b="1" i="1" dirty="0">
                  <a:solidFill>
                    <a:schemeClr val="tx2">
                      <a:lumMod val="75000"/>
                    </a:schemeClr>
                  </a:solidFill>
                  <a:latin typeface="Consolas" panose="020B0609020204030204" pitchFamily="49" charset="0"/>
                  <a:cs typeface="Consolas" panose="020B0609020204030204" pitchFamily="49" charset="0"/>
                </a:rPr>
                <a:t>Why is this Business Scenario important from an Ecosystem Owner or Primary partner perspective?</a:t>
              </a:r>
            </a:p>
            <a:p>
              <a:pPr lvl="0"/>
              <a:r>
                <a:rPr lang="en-ZA" sz="1700" b="1" i="1" dirty="0">
                  <a:solidFill>
                    <a:schemeClr val="tx2">
                      <a:lumMod val="75000"/>
                    </a:schemeClr>
                  </a:solidFill>
                  <a:latin typeface="Consolas" panose="020B0609020204030204" pitchFamily="49" charset="0"/>
                  <a:cs typeface="Consolas" panose="020B0609020204030204" pitchFamily="49" charset="0"/>
                </a:rPr>
                <a:t>See example below</a:t>
              </a:r>
            </a:p>
            <a:p>
              <a:pPr lvl="0"/>
              <a:endParaRPr lang="en-ZA" sz="1700" b="1" i="1" dirty="0">
                <a:solidFill>
                  <a:srgbClr val="FF0000"/>
                </a:solidFill>
                <a:latin typeface="Consolas" panose="020B0609020204030204" pitchFamily="49" charset="0"/>
                <a:cs typeface="Consolas" panose="020B0609020204030204" pitchFamily="49" charset="0"/>
              </a:endParaRPr>
            </a:p>
            <a:p>
              <a:pPr lvl="0"/>
              <a:endParaRPr lang="en-ZA" sz="1700" b="1" i="1" dirty="0">
                <a:solidFill>
                  <a:schemeClr val="tx2">
                    <a:lumMod val="75000"/>
                  </a:schemeClr>
                </a:solidFill>
                <a:latin typeface="Consolas" panose="020B0609020204030204" pitchFamily="49" charset="0"/>
                <a:cs typeface="Consolas" panose="020B0609020204030204" pitchFamily="49" charset="0"/>
              </a:endParaRPr>
            </a:p>
          </p:txBody>
        </p:sp>
      </p:grpSp>
      <p:sp>
        <p:nvSpPr>
          <p:cNvPr id="9" name="Ellipse 8"/>
          <p:cNvSpPr/>
          <p:nvPr/>
        </p:nvSpPr>
        <p:spPr>
          <a:xfrm>
            <a:off x="-39362" y="692498"/>
            <a:ext cx="1990981" cy="1090611"/>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b="1" dirty="0">
                <a:solidFill>
                  <a:srgbClr val="FF0000"/>
                </a:solidFill>
                <a:latin typeface="Arial" panose="020B0604020202020204" pitchFamily="34" charset="0"/>
                <a:cs typeface="Arial" panose="020B0604020202020204" pitchFamily="34" charset="0"/>
              </a:rPr>
              <a:t>Mandatory for all B2B2X type business scenario</a:t>
            </a:r>
          </a:p>
        </p:txBody>
      </p:sp>
      <p:grpSp>
        <p:nvGrpSpPr>
          <p:cNvPr id="10" name="Group 927"/>
          <p:cNvGrpSpPr/>
          <p:nvPr/>
        </p:nvGrpSpPr>
        <p:grpSpPr>
          <a:xfrm>
            <a:off x="657513" y="3012402"/>
            <a:ext cx="7828974" cy="12909200"/>
            <a:chOff x="0" y="0"/>
            <a:chExt cx="7828972" cy="12909198"/>
          </a:xfrm>
        </p:grpSpPr>
        <p:grpSp>
          <p:nvGrpSpPr>
            <p:cNvPr id="12" name="Group 922"/>
            <p:cNvGrpSpPr/>
            <p:nvPr/>
          </p:nvGrpSpPr>
          <p:grpSpPr>
            <a:xfrm>
              <a:off x="0" y="0"/>
              <a:ext cx="3208596" cy="2513066"/>
              <a:chOff x="0" y="0"/>
              <a:chExt cx="3208595" cy="2513065"/>
            </a:xfrm>
          </p:grpSpPr>
          <p:sp>
            <p:nvSpPr>
              <p:cNvPr id="17" name="Shape 920"/>
              <p:cNvSpPr/>
              <p:nvPr/>
            </p:nvSpPr>
            <p:spPr>
              <a:xfrm>
                <a:off x="0" y="0"/>
                <a:ext cx="3208596" cy="2406447"/>
              </a:xfrm>
              <a:prstGeom prst="roundRect">
                <a:avLst>
                  <a:gd name="adj" fmla="val 7500"/>
                </a:avLst>
              </a:prstGeom>
              <a:solidFill>
                <a:schemeClr val="accent1"/>
              </a:solidFill>
              <a:ln w="25400" cap="flat">
                <a:solidFill>
                  <a:schemeClr val="accent1"/>
                </a:solidFill>
                <a:prstDash val="solid"/>
                <a:round/>
              </a:ln>
              <a:effectLst/>
            </p:spPr>
            <p:txBody>
              <a:bodyPr wrap="square" lIns="45719" tIns="45719" rIns="45719" bIns="45719" numCol="1" anchor="t">
                <a:noAutofit/>
              </a:bodyPr>
              <a:lstStyle/>
              <a:p>
                <a:pPr defTabSz="914400">
                  <a:defRPr sz="2950">
                    <a:solidFill>
                      <a:srgbClr val="FFFFFF"/>
                    </a:solidFill>
                  </a:defRPr>
                </a:pPr>
                <a:endParaRPr/>
              </a:p>
            </p:txBody>
          </p:sp>
          <p:sp>
            <p:nvSpPr>
              <p:cNvPr id="18" name="Shape 921"/>
              <p:cNvSpPr/>
              <p:nvPr/>
            </p:nvSpPr>
            <p:spPr>
              <a:xfrm>
                <a:off x="52808" y="52808"/>
                <a:ext cx="3102980" cy="246025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noAutofit/>
              </a:bodyPr>
              <a:lstStyle/>
              <a:p>
                <a:pPr defTabSz="914400">
                  <a:defRPr sz="1400">
                    <a:solidFill>
                      <a:srgbClr val="FFFFFF"/>
                    </a:solidFill>
                  </a:defRPr>
                </a:pPr>
                <a:r>
                  <a:rPr dirty="0"/>
                  <a:t>Challenges</a:t>
                </a:r>
              </a:p>
              <a:p>
                <a:pPr marL="177800" indent="-177800" defTabSz="914400">
                  <a:buSzPct val="100000"/>
                  <a:buChar char="•"/>
                  <a:defRPr sz="1400">
                    <a:solidFill>
                      <a:srgbClr val="FFFFFF"/>
                    </a:solidFill>
                  </a:defRPr>
                </a:pPr>
                <a:r>
                  <a:rPr dirty="0"/>
                  <a:t>How can I partner with other service providers to offer more integrated products and services as well as attract a large customer base?</a:t>
                </a:r>
              </a:p>
              <a:p>
                <a:pPr marL="177800" indent="-177800" defTabSz="914400">
                  <a:buSzPct val="100000"/>
                  <a:buChar char="•"/>
                  <a:defRPr sz="1400">
                    <a:solidFill>
                      <a:srgbClr val="FFFFFF"/>
                    </a:solidFill>
                  </a:defRPr>
                </a:pPr>
                <a:r>
                  <a:rPr dirty="0"/>
                  <a:t>My customer expects me to provide services that are </a:t>
                </a:r>
                <a:r>
                  <a:rPr dirty="0" err="1"/>
                  <a:t>personalised</a:t>
                </a:r>
                <a:r>
                  <a:rPr dirty="0"/>
                  <a:t>, how can I get access to the data to understand my customers better </a:t>
                </a:r>
              </a:p>
            </p:txBody>
          </p:sp>
        </p:grpSp>
        <p:sp>
          <p:nvSpPr>
            <p:cNvPr id="13" name="Shape 923"/>
            <p:cNvSpPr/>
            <p:nvPr/>
          </p:nvSpPr>
          <p:spPr>
            <a:xfrm>
              <a:off x="3561540" y="850277"/>
              <a:ext cx="705892" cy="705892"/>
            </a:xfrm>
            <a:prstGeom prst="rightArrow">
              <a:avLst>
                <a:gd name="adj1" fmla="val 64000"/>
                <a:gd name="adj2" fmla="val 50000"/>
              </a:avLst>
            </a:prstGeom>
            <a:solidFill>
              <a:srgbClr val="F6B4A9"/>
            </a:solidFill>
            <a:ln w="12700" cap="flat">
              <a:noFill/>
              <a:miter lim="400000"/>
            </a:ln>
            <a:effectLst/>
          </p:spPr>
          <p:txBody>
            <a:bodyPr wrap="square" lIns="45719" tIns="45719" rIns="45719" bIns="45719" numCol="1" anchor="ctr">
              <a:noAutofit/>
            </a:bodyPr>
            <a:lstStyle/>
            <a:p>
              <a:endParaRPr/>
            </a:p>
          </p:txBody>
        </p:sp>
        <p:grpSp>
          <p:nvGrpSpPr>
            <p:cNvPr id="14" name="Group 926"/>
            <p:cNvGrpSpPr/>
            <p:nvPr/>
          </p:nvGrpSpPr>
          <p:grpSpPr>
            <a:xfrm>
              <a:off x="4620377" y="0"/>
              <a:ext cx="3208596" cy="12909199"/>
              <a:chOff x="0" y="0"/>
              <a:chExt cx="3208595" cy="12909198"/>
            </a:xfrm>
          </p:grpSpPr>
          <p:sp>
            <p:nvSpPr>
              <p:cNvPr id="15" name="Shape 924"/>
              <p:cNvSpPr/>
              <p:nvPr/>
            </p:nvSpPr>
            <p:spPr>
              <a:xfrm>
                <a:off x="0" y="0"/>
                <a:ext cx="3208596" cy="2406447"/>
              </a:xfrm>
              <a:prstGeom prst="roundRect">
                <a:avLst>
                  <a:gd name="adj" fmla="val 7500"/>
                </a:avLst>
              </a:prstGeom>
              <a:solidFill>
                <a:schemeClr val="accent1"/>
              </a:solidFill>
              <a:ln w="25400" cap="flat">
                <a:solidFill>
                  <a:schemeClr val="accent1"/>
                </a:solidFill>
                <a:prstDash val="solid"/>
                <a:round/>
              </a:ln>
              <a:effectLst/>
            </p:spPr>
            <p:txBody>
              <a:bodyPr wrap="square" lIns="45719" tIns="45719" rIns="45719" bIns="45719" numCol="1" anchor="t">
                <a:noAutofit/>
              </a:bodyPr>
              <a:lstStyle/>
              <a:p>
                <a:pPr defTabSz="914400">
                  <a:defRPr sz="2950">
                    <a:solidFill>
                      <a:srgbClr val="FFFFFF"/>
                    </a:solidFill>
                  </a:defRPr>
                </a:pPr>
                <a:endParaRPr/>
              </a:p>
            </p:txBody>
          </p:sp>
          <p:sp>
            <p:nvSpPr>
              <p:cNvPr id="16" name="Shape 925"/>
              <p:cNvSpPr/>
              <p:nvPr/>
            </p:nvSpPr>
            <p:spPr>
              <a:xfrm>
                <a:off x="52808" y="52808"/>
                <a:ext cx="3102980" cy="1285639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noAutofit/>
              </a:bodyPr>
              <a:lstStyle/>
              <a:p>
                <a:pPr defTabSz="914400">
                  <a:defRPr sz="1400">
                    <a:solidFill>
                      <a:srgbClr val="FFFFFF"/>
                    </a:solidFill>
                  </a:defRPr>
                </a:pPr>
                <a:r>
                  <a:rPr dirty="0"/>
                  <a:t>Benefits</a:t>
                </a:r>
              </a:p>
              <a:p>
                <a:pPr marL="177800" indent="-177800" defTabSz="914400">
                  <a:buSzPct val="100000"/>
                  <a:buChar char="•"/>
                  <a:defRPr sz="1400">
                    <a:solidFill>
                      <a:srgbClr val="FFFFFF"/>
                    </a:solidFill>
                  </a:defRPr>
                </a:pPr>
                <a:r>
                  <a:rPr dirty="0"/>
                  <a:t>Enhance my customer/user base  by partnering with others</a:t>
                </a:r>
              </a:p>
              <a:p>
                <a:pPr marL="177800" indent="-177800" defTabSz="914400">
                  <a:buSzPct val="100000"/>
                  <a:buChar char="•"/>
                  <a:defRPr sz="1400">
                    <a:solidFill>
                      <a:srgbClr val="FFFFFF"/>
                    </a:solidFill>
                  </a:defRPr>
                </a:pPr>
                <a:r>
                  <a:rPr dirty="0"/>
                  <a:t>Enhance my product offering by collecting customer insights</a:t>
                </a:r>
              </a:p>
              <a:p>
                <a:pPr marL="177800" indent="-177800" defTabSz="914400">
                  <a:buSzPct val="100000"/>
                  <a:buChar char="•"/>
                  <a:defRPr sz="1400">
                    <a:solidFill>
                      <a:srgbClr val="FFFFFF"/>
                    </a:solidFill>
                  </a:defRPr>
                </a:pPr>
                <a:r>
                  <a:rPr dirty="0"/>
                  <a:t>Increases data monetization opportunities</a:t>
                </a:r>
              </a:p>
              <a:p>
                <a:pPr marL="177800" indent="-177800" defTabSz="914400">
                  <a:buSzPct val="100000"/>
                  <a:buChar char="•"/>
                  <a:defRPr sz="1400">
                    <a:solidFill>
                      <a:srgbClr val="FFFFFF"/>
                    </a:solidFill>
                  </a:defRPr>
                </a:pPr>
                <a:r>
                  <a:rPr dirty="0"/>
                  <a:t>Improves customer experience</a:t>
                </a:r>
              </a:p>
              <a:p>
                <a:pPr marL="177800" indent="-177800" defTabSz="914400">
                  <a:buSzPct val="100000"/>
                  <a:buChar char="•"/>
                  <a:defRPr sz="1400">
                    <a:solidFill>
                      <a:srgbClr val="FFFFFF"/>
                    </a:solidFill>
                  </a:defRPr>
                </a:pPr>
                <a:endParaRPr dirty="0"/>
              </a:p>
            </p:txBody>
          </p:sp>
        </p:grpSp>
      </p:grpSp>
      <p:sp>
        <p:nvSpPr>
          <p:cNvPr id="19" name="Shape 928"/>
          <p:cNvSpPr/>
          <p:nvPr/>
        </p:nvSpPr>
        <p:spPr>
          <a:xfrm>
            <a:off x="1547664" y="2357027"/>
            <a:ext cx="6048673" cy="369332"/>
          </a:xfrm>
          <a:prstGeom prst="rect">
            <a:avLst/>
          </a:prstGeom>
          <a:solidFill>
            <a:srgbClr val="1C8494"/>
          </a:solidFill>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a:solidFill>
                  <a:srgbClr val="FFFFFF"/>
                </a:solidFill>
                <a:effectLst>
                  <a:outerShdw blurRad="38100" dist="38100" dir="2700000" rotWithShape="0">
                    <a:srgbClr val="000000">
                      <a:alpha val="43137"/>
                    </a:srgbClr>
                  </a:outerShdw>
                </a:effectLst>
              </a:defRPr>
            </a:lvl1pPr>
          </a:lstStyle>
          <a:p>
            <a:r>
              <a:rPr dirty="0"/>
              <a:t>Digital Service Provider Perspective</a:t>
            </a:r>
          </a:p>
        </p:txBody>
      </p:sp>
      <p:sp>
        <p:nvSpPr>
          <p:cNvPr id="20" name="Ellipse 19"/>
          <p:cNvSpPr/>
          <p:nvPr/>
        </p:nvSpPr>
        <p:spPr>
          <a:xfrm>
            <a:off x="2283852" y="1408783"/>
            <a:ext cx="437882" cy="450761"/>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sz="24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532194174"/>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IE" dirty="0"/>
          </a:p>
        </p:txBody>
      </p:sp>
      <p:sp>
        <p:nvSpPr>
          <p:cNvPr id="3" name="Title 2"/>
          <p:cNvSpPr>
            <a:spLocks noGrp="1"/>
          </p:cNvSpPr>
          <p:nvPr>
            <p:ph type="title"/>
          </p:nvPr>
        </p:nvSpPr>
        <p:spPr/>
        <p:txBody>
          <a:bodyPr>
            <a:normAutofit/>
          </a:bodyPr>
          <a:lstStyle/>
          <a:p>
            <a:r>
              <a:rPr lang="en-IE" dirty="0"/>
              <a:t>B2</a:t>
            </a:r>
            <a:r>
              <a:rPr lang="en-IE" sz="3600" u="sng" dirty="0">
                <a:solidFill>
                  <a:srgbClr val="FF0000"/>
                </a:solidFill>
              </a:rPr>
              <a:t>B</a:t>
            </a:r>
            <a:r>
              <a:rPr lang="en-IE" dirty="0"/>
              <a:t>2X Partner Perspective</a:t>
            </a:r>
          </a:p>
        </p:txBody>
      </p:sp>
      <p:sp>
        <p:nvSpPr>
          <p:cNvPr id="4" name="TextBox 3"/>
          <p:cNvSpPr txBox="1"/>
          <p:nvPr/>
        </p:nvSpPr>
        <p:spPr>
          <a:xfrm>
            <a:off x="650631" y="1529862"/>
            <a:ext cx="7965831" cy="461665"/>
          </a:xfrm>
          <a:prstGeom prst="rect">
            <a:avLst/>
          </a:prstGeom>
          <a:noFill/>
        </p:spPr>
        <p:txBody>
          <a:bodyPr wrap="square" rtlCol="0">
            <a:spAutoFit/>
          </a:bodyPr>
          <a:lstStyle/>
          <a:p>
            <a:pPr lvl="0"/>
            <a:r>
              <a:rPr lang="en-ZA" sz="2400" dirty="0"/>
              <a:t>….</a:t>
            </a:r>
            <a:endParaRPr lang="en-US" sz="2400" dirty="0"/>
          </a:p>
        </p:txBody>
      </p:sp>
      <p:grpSp>
        <p:nvGrpSpPr>
          <p:cNvPr id="5" name="Group 4"/>
          <p:cNvGrpSpPr/>
          <p:nvPr/>
        </p:nvGrpSpPr>
        <p:grpSpPr>
          <a:xfrm>
            <a:off x="1951619" y="784539"/>
            <a:ext cx="6798682" cy="1466850"/>
            <a:chOff x="5842000" y="3568700"/>
            <a:chExt cx="2921001" cy="2933700"/>
          </a:xfrm>
        </p:grpSpPr>
        <p:pic>
          <p:nvPicPr>
            <p:cNvPr id="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418" t="12795" r="14141" b="9427"/>
            <a:stretch/>
          </p:blipFill>
          <p:spPr bwMode="auto">
            <a:xfrm>
              <a:off x="5842000" y="3568700"/>
              <a:ext cx="2921001" cy="2933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6289433" y="3777762"/>
              <a:ext cx="2460868" cy="1754326"/>
            </a:xfrm>
            <a:prstGeom prst="rect">
              <a:avLst/>
            </a:prstGeom>
            <a:noFill/>
          </p:spPr>
          <p:txBody>
            <a:bodyPr wrap="square" rtlCol="0">
              <a:spAutoFit/>
            </a:bodyPr>
            <a:lstStyle/>
            <a:p>
              <a:pPr lvl="0"/>
              <a:r>
                <a:rPr lang="en-ZA" sz="1700" b="1" i="1" dirty="0">
                  <a:solidFill>
                    <a:schemeClr val="tx2">
                      <a:lumMod val="75000"/>
                    </a:schemeClr>
                  </a:solidFill>
                  <a:latin typeface="Consolas" panose="020B0609020204030204" pitchFamily="49" charset="0"/>
                  <a:cs typeface="Consolas" panose="020B0609020204030204" pitchFamily="49" charset="0"/>
                </a:rPr>
                <a:t>From one or more of the partner organisations - Why is this Business Scenario important?</a:t>
              </a:r>
            </a:p>
            <a:p>
              <a:pPr lvl="0"/>
              <a:r>
                <a:rPr lang="en-ZA" sz="1700" b="1" i="1" dirty="0">
                  <a:solidFill>
                    <a:schemeClr val="tx2">
                      <a:lumMod val="75000"/>
                    </a:schemeClr>
                  </a:solidFill>
                  <a:latin typeface="Consolas" panose="020B0609020204030204" pitchFamily="49" charset="0"/>
                  <a:cs typeface="Consolas" panose="020B0609020204030204" pitchFamily="49" charset="0"/>
                </a:rPr>
                <a:t>See example below</a:t>
              </a:r>
            </a:p>
          </p:txBody>
        </p:sp>
      </p:grpSp>
      <p:sp>
        <p:nvSpPr>
          <p:cNvPr id="9" name="Ellipse 8"/>
          <p:cNvSpPr/>
          <p:nvPr/>
        </p:nvSpPr>
        <p:spPr>
          <a:xfrm>
            <a:off x="-39362" y="669276"/>
            <a:ext cx="1990981" cy="1090611"/>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b="1" dirty="0">
                <a:solidFill>
                  <a:srgbClr val="FF0000"/>
                </a:solidFill>
                <a:latin typeface="Arial" panose="020B0604020202020204" pitchFamily="34" charset="0"/>
                <a:cs typeface="Arial" panose="020B0604020202020204" pitchFamily="34" charset="0"/>
              </a:rPr>
              <a:t>Mandatory for all B2B2X type business scenario</a:t>
            </a:r>
          </a:p>
        </p:txBody>
      </p:sp>
      <p:grpSp>
        <p:nvGrpSpPr>
          <p:cNvPr id="10" name="Group 934"/>
          <p:cNvGrpSpPr/>
          <p:nvPr/>
        </p:nvGrpSpPr>
        <p:grpSpPr>
          <a:xfrm>
            <a:off x="590580" y="3221104"/>
            <a:ext cx="3440506" cy="3939729"/>
            <a:chOff x="0" y="0"/>
            <a:chExt cx="3440504" cy="3939727"/>
          </a:xfrm>
        </p:grpSpPr>
        <p:sp>
          <p:nvSpPr>
            <p:cNvPr id="11" name="Shape 932"/>
            <p:cNvSpPr/>
            <p:nvPr/>
          </p:nvSpPr>
          <p:spPr>
            <a:xfrm>
              <a:off x="0" y="0"/>
              <a:ext cx="3440504" cy="3507679"/>
            </a:xfrm>
            <a:prstGeom prst="roundRect">
              <a:avLst>
                <a:gd name="adj" fmla="val 7500"/>
              </a:avLst>
            </a:prstGeom>
            <a:solidFill>
              <a:schemeClr val="accent1"/>
            </a:solidFill>
            <a:ln w="25400" cap="flat">
              <a:solidFill>
                <a:schemeClr val="accent1"/>
              </a:solidFill>
              <a:prstDash val="solid"/>
              <a:round/>
            </a:ln>
            <a:effectLst/>
          </p:spPr>
          <p:txBody>
            <a:bodyPr wrap="square" lIns="45719" tIns="45719" rIns="45719" bIns="45719" numCol="1" anchor="t">
              <a:noAutofit/>
            </a:bodyPr>
            <a:lstStyle/>
            <a:p>
              <a:pPr defTabSz="914400">
                <a:defRPr sz="2950">
                  <a:solidFill>
                    <a:srgbClr val="FFFFFF"/>
                  </a:solidFill>
                </a:defRPr>
              </a:pPr>
              <a:endParaRPr/>
            </a:p>
          </p:txBody>
        </p:sp>
        <p:sp>
          <p:nvSpPr>
            <p:cNvPr id="12" name="Shape 933"/>
            <p:cNvSpPr/>
            <p:nvPr/>
          </p:nvSpPr>
          <p:spPr>
            <a:xfrm>
              <a:off x="56625" y="56625"/>
              <a:ext cx="3327254" cy="388310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noAutofit/>
            </a:bodyPr>
            <a:lstStyle/>
            <a:p>
              <a:pPr defTabSz="914400">
                <a:defRPr sz="1600">
                  <a:solidFill>
                    <a:srgbClr val="FFFFFF"/>
                  </a:solidFill>
                </a:defRPr>
              </a:pPr>
              <a:r>
                <a:rPr dirty="0"/>
                <a:t>Challenges</a:t>
              </a:r>
            </a:p>
            <a:p>
              <a:pPr marL="203200" indent="-203200" defTabSz="914400">
                <a:buSzPct val="100000"/>
                <a:buChar char="•"/>
                <a:defRPr sz="1600">
                  <a:solidFill>
                    <a:srgbClr val="FFFFFF"/>
                  </a:solidFill>
                </a:defRPr>
              </a:pPr>
              <a:r>
                <a:rPr dirty="0"/>
                <a:t>Pressure on revenues from OTT players</a:t>
              </a:r>
              <a:endParaRPr lang="en-CA" dirty="0"/>
            </a:p>
            <a:p>
              <a:pPr marL="203200" indent="-203200" defTabSz="914400">
                <a:buSzPct val="100000"/>
                <a:buChar char="•"/>
                <a:defRPr sz="1600">
                  <a:solidFill>
                    <a:srgbClr val="FFFFFF"/>
                  </a:solidFill>
                </a:defRPr>
              </a:pPr>
              <a:r>
                <a:rPr lang="en-CA" dirty="0"/>
                <a:t>Need new customers at low cost and need to support new business models</a:t>
              </a:r>
              <a:endParaRPr dirty="0"/>
            </a:p>
            <a:p>
              <a:pPr marL="203200" indent="-203200" defTabSz="914400">
                <a:buSzPct val="100000"/>
                <a:buChar char="•"/>
                <a:defRPr sz="1600">
                  <a:solidFill>
                    <a:srgbClr val="FFFFFF"/>
                  </a:solidFill>
                </a:defRPr>
              </a:pPr>
              <a:r>
                <a:rPr dirty="0"/>
                <a:t>Customer expects reliable, easy to use and relevant services</a:t>
              </a:r>
              <a:endParaRPr lang="en-CA" dirty="0"/>
            </a:p>
            <a:p>
              <a:pPr marL="203200" indent="-203200" defTabSz="914400">
                <a:buSzPct val="100000"/>
                <a:buChar char="•"/>
                <a:defRPr sz="1600">
                  <a:solidFill>
                    <a:srgbClr val="FFFFFF"/>
                  </a:solidFill>
                </a:defRPr>
              </a:pPr>
              <a:r>
                <a:rPr lang="en-CA" dirty="0"/>
                <a:t>Customers wants to self-manage his own digital lifecycle</a:t>
              </a:r>
              <a:endParaRPr dirty="0"/>
            </a:p>
            <a:p>
              <a:pPr marL="203200" indent="-203200" defTabSz="914400">
                <a:buSzPct val="100000"/>
                <a:buChar char="•"/>
                <a:defRPr sz="1600">
                  <a:solidFill>
                    <a:srgbClr val="FFFFFF"/>
                  </a:solidFill>
                </a:defRPr>
              </a:pPr>
              <a:r>
                <a:rPr dirty="0"/>
                <a:t>Integrating new services with my core business is always expensive and difficult</a:t>
              </a:r>
            </a:p>
          </p:txBody>
        </p:sp>
      </p:grpSp>
      <p:sp>
        <p:nvSpPr>
          <p:cNvPr id="13" name="Shape 935"/>
          <p:cNvSpPr/>
          <p:nvPr/>
        </p:nvSpPr>
        <p:spPr>
          <a:xfrm>
            <a:off x="4297180" y="4152919"/>
            <a:ext cx="549640" cy="549641"/>
          </a:xfrm>
          <a:prstGeom prst="rightArrow">
            <a:avLst>
              <a:gd name="adj1" fmla="val 64000"/>
              <a:gd name="adj2" fmla="val 50000"/>
            </a:avLst>
          </a:prstGeom>
          <a:solidFill>
            <a:srgbClr val="F6B4A9"/>
          </a:solidFill>
          <a:ln w="12700">
            <a:miter lim="400000"/>
          </a:ln>
        </p:spPr>
        <p:txBody>
          <a:bodyPr lIns="45719" rIns="45719" anchor="ctr"/>
          <a:lstStyle/>
          <a:p>
            <a:endParaRPr/>
          </a:p>
        </p:txBody>
      </p:sp>
      <p:grpSp>
        <p:nvGrpSpPr>
          <p:cNvPr id="14" name="Group 938"/>
          <p:cNvGrpSpPr/>
          <p:nvPr/>
        </p:nvGrpSpPr>
        <p:grpSpPr>
          <a:xfrm>
            <a:off x="5112915" y="3221104"/>
            <a:ext cx="3535284" cy="5030346"/>
            <a:chOff x="0" y="0"/>
            <a:chExt cx="3535282" cy="5030345"/>
          </a:xfrm>
        </p:grpSpPr>
        <p:sp>
          <p:nvSpPr>
            <p:cNvPr id="15" name="Shape 936"/>
            <p:cNvSpPr/>
            <p:nvPr/>
          </p:nvSpPr>
          <p:spPr>
            <a:xfrm>
              <a:off x="0" y="0"/>
              <a:ext cx="3535282" cy="3235287"/>
            </a:xfrm>
            <a:prstGeom prst="roundRect">
              <a:avLst>
                <a:gd name="adj" fmla="val 7500"/>
              </a:avLst>
            </a:prstGeom>
            <a:solidFill>
              <a:schemeClr val="accent1"/>
            </a:solidFill>
            <a:ln w="25400" cap="flat">
              <a:solidFill>
                <a:schemeClr val="accent1"/>
              </a:solidFill>
              <a:prstDash val="solid"/>
              <a:round/>
            </a:ln>
            <a:effectLst/>
          </p:spPr>
          <p:txBody>
            <a:bodyPr wrap="square" lIns="45719" tIns="45719" rIns="45719" bIns="45719" numCol="1" anchor="t">
              <a:noAutofit/>
            </a:bodyPr>
            <a:lstStyle/>
            <a:p>
              <a:pPr defTabSz="914400">
                <a:defRPr sz="2950">
                  <a:solidFill>
                    <a:srgbClr val="FFFFFF"/>
                  </a:solidFill>
                </a:defRPr>
              </a:pPr>
              <a:endParaRPr/>
            </a:p>
          </p:txBody>
        </p:sp>
        <p:sp>
          <p:nvSpPr>
            <p:cNvPr id="16" name="Shape 937"/>
            <p:cNvSpPr/>
            <p:nvPr/>
          </p:nvSpPr>
          <p:spPr>
            <a:xfrm>
              <a:off x="58184" y="58184"/>
              <a:ext cx="3418913" cy="497216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noAutofit/>
            </a:bodyPr>
            <a:lstStyle/>
            <a:p>
              <a:pPr defTabSz="914400">
                <a:defRPr sz="1600">
                  <a:solidFill>
                    <a:srgbClr val="FFFFFF"/>
                  </a:solidFill>
                </a:defRPr>
              </a:pPr>
              <a:r>
                <a:rPr dirty="0"/>
                <a:t>Benefits</a:t>
              </a:r>
            </a:p>
            <a:p>
              <a:pPr marL="203200" indent="-203200" defTabSz="914400">
                <a:buSzPct val="100000"/>
                <a:buChar char="•"/>
                <a:defRPr sz="1600">
                  <a:solidFill>
                    <a:srgbClr val="FFFFFF"/>
                  </a:solidFill>
                </a:defRPr>
              </a:pPr>
              <a:r>
                <a:rPr lang="en-CA" dirty="0"/>
                <a:t>Extended customer base</a:t>
              </a:r>
            </a:p>
            <a:p>
              <a:pPr marL="203200" indent="-203200" defTabSz="914400">
                <a:buSzPct val="100000"/>
                <a:buChar char="•"/>
                <a:defRPr sz="1600">
                  <a:solidFill>
                    <a:srgbClr val="FFFFFF"/>
                  </a:solidFill>
                </a:defRPr>
              </a:pPr>
              <a:r>
                <a:rPr dirty="0"/>
                <a:t>Enhances product offering</a:t>
              </a:r>
            </a:p>
            <a:p>
              <a:pPr marL="203200" indent="-203200" defTabSz="914400">
                <a:buSzPct val="100000"/>
                <a:buChar char="•"/>
                <a:defRPr sz="1600">
                  <a:solidFill>
                    <a:srgbClr val="FFFFFF"/>
                  </a:solidFill>
                </a:defRPr>
              </a:pPr>
              <a:r>
                <a:rPr dirty="0"/>
                <a:t>Provides a foundational platform to launch new innovative services</a:t>
              </a:r>
            </a:p>
            <a:p>
              <a:pPr marL="203200" indent="-203200" defTabSz="914400">
                <a:buSzPct val="100000"/>
                <a:buChar char="•"/>
                <a:defRPr sz="1600">
                  <a:solidFill>
                    <a:srgbClr val="FFFFFF"/>
                  </a:solidFill>
                </a:defRPr>
              </a:pPr>
              <a:r>
                <a:rPr dirty="0"/>
                <a:t>Simplifies integration of digital services with operating businesses</a:t>
              </a:r>
            </a:p>
            <a:p>
              <a:pPr marL="203200" indent="-203200" defTabSz="914400">
                <a:buSzPct val="100000"/>
                <a:buChar char="•"/>
                <a:defRPr sz="1600">
                  <a:solidFill>
                    <a:srgbClr val="FFFFFF"/>
                  </a:solidFill>
                </a:defRPr>
              </a:pPr>
              <a:r>
                <a:rPr dirty="0"/>
                <a:t>Increases data monetization opportunities</a:t>
              </a:r>
            </a:p>
            <a:p>
              <a:pPr marL="203200" indent="-203200" defTabSz="914400">
                <a:buSzPct val="100000"/>
                <a:buChar char="•"/>
                <a:defRPr sz="1600">
                  <a:solidFill>
                    <a:srgbClr val="FFFFFF"/>
                  </a:solidFill>
                </a:defRPr>
              </a:pPr>
              <a:r>
                <a:rPr dirty="0"/>
                <a:t>Improves customer experience</a:t>
              </a:r>
            </a:p>
          </p:txBody>
        </p:sp>
      </p:grpSp>
      <p:sp>
        <p:nvSpPr>
          <p:cNvPr id="17" name="Shape 939"/>
          <p:cNvSpPr/>
          <p:nvPr/>
        </p:nvSpPr>
        <p:spPr>
          <a:xfrm>
            <a:off x="1547663" y="2223787"/>
            <a:ext cx="6048674" cy="350662"/>
          </a:xfrm>
          <a:prstGeom prst="rect">
            <a:avLst/>
          </a:prstGeom>
          <a:solidFill>
            <a:srgbClr val="1C8494"/>
          </a:solidFill>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a:solidFill>
                  <a:srgbClr val="FFFFFF"/>
                </a:solidFill>
                <a:effectLst>
                  <a:outerShdw blurRad="38100" dist="38100" dir="2700000" rotWithShape="0">
                    <a:srgbClr val="000000">
                      <a:alpha val="43137"/>
                    </a:srgbClr>
                  </a:outerShdw>
                </a:effectLst>
              </a:defRPr>
            </a:lvl1pPr>
          </a:lstStyle>
          <a:p>
            <a:r>
              <a:rPr dirty="0"/>
              <a:t>Communications Service Provider Perspective</a:t>
            </a:r>
          </a:p>
        </p:txBody>
      </p:sp>
      <p:sp>
        <p:nvSpPr>
          <p:cNvPr id="18" name="Ellipse 17"/>
          <p:cNvSpPr/>
          <p:nvPr/>
        </p:nvSpPr>
        <p:spPr>
          <a:xfrm>
            <a:off x="2091892" y="1517964"/>
            <a:ext cx="437882" cy="450761"/>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sz="24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627345748"/>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IE" dirty="0"/>
          </a:p>
        </p:txBody>
      </p:sp>
      <p:sp>
        <p:nvSpPr>
          <p:cNvPr id="3" name="Title 2"/>
          <p:cNvSpPr>
            <a:spLocks noGrp="1"/>
          </p:cNvSpPr>
          <p:nvPr>
            <p:ph type="title"/>
          </p:nvPr>
        </p:nvSpPr>
        <p:spPr/>
        <p:txBody>
          <a:bodyPr>
            <a:normAutofit/>
          </a:bodyPr>
          <a:lstStyle/>
          <a:p>
            <a:r>
              <a:rPr lang="en-IE" dirty="0"/>
              <a:t>B2B2</a:t>
            </a:r>
            <a:r>
              <a:rPr lang="en-IE" sz="3600" u="sng" dirty="0">
                <a:solidFill>
                  <a:srgbClr val="FF0000"/>
                </a:solidFill>
              </a:rPr>
              <a:t>X</a:t>
            </a:r>
            <a:r>
              <a:rPr lang="en-IE" dirty="0"/>
              <a:t> Perspective</a:t>
            </a:r>
          </a:p>
        </p:txBody>
      </p:sp>
      <p:sp>
        <p:nvSpPr>
          <p:cNvPr id="4" name="TextBox 3"/>
          <p:cNvSpPr txBox="1"/>
          <p:nvPr/>
        </p:nvSpPr>
        <p:spPr>
          <a:xfrm>
            <a:off x="650631" y="1529862"/>
            <a:ext cx="7965831" cy="461665"/>
          </a:xfrm>
          <a:prstGeom prst="rect">
            <a:avLst/>
          </a:prstGeom>
          <a:noFill/>
        </p:spPr>
        <p:txBody>
          <a:bodyPr wrap="square" rtlCol="0">
            <a:spAutoFit/>
          </a:bodyPr>
          <a:lstStyle/>
          <a:p>
            <a:pPr lvl="0"/>
            <a:r>
              <a:rPr lang="en-ZA" sz="2400" dirty="0"/>
              <a:t>….</a:t>
            </a:r>
            <a:endParaRPr lang="en-US" sz="2400" dirty="0"/>
          </a:p>
        </p:txBody>
      </p:sp>
      <p:sp>
        <p:nvSpPr>
          <p:cNvPr id="9" name="Ellipse 8"/>
          <p:cNvSpPr/>
          <p:nvPr/>
        </p:nvSpPr>
        <p:spPr>
          <a:xfrm>
            <a:off x="5843" y="660557"/>
            <a:ext cx="1990981" cy="1090611"/>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b="1" dirty="0">
                <a:solidFill>
                  <a:srgbClr val="FF0000"/>
                </a:solidFill>
                <a:latin typeface="Arial" panose="020B0604020202020204" pitchFamily="34" charset="0"/>
                <a:cs typeface="Arial" panose="020B0604020202020204" pitchFamily="34" charset="0"/>
              </a:rPr>
              <a:t>Mandatory for all B2B2X type business scenario</a:t>
            </a:r>
          </a:p>
        </p:txBody>
      </p:sp>
      <p:grpSp>
        <p:nvGrpSpPr>
          <p:cNvPr id="23" name="Group 22"/>
          <p:cNvGrpSpPr/>
          <p:nvPr/>
        </p:nvGrpSpPr>
        <p:grpSpPr>
          <a:xfrm>
            <a:off x="2224007" y="886784"/>
            <a:ext cx="6526294" cy="1702594"/>
            <a:chOff x="5842000" y="3568700"/>
            <a:chExt cx="2921001" cy="2933700"/>
          </a:xfrm>
        </p:grpSpPr>
        <p:pic>
          <p:nvPicPr>
            <p:cNvPr id="2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418" t="12795" r="14141" b="9427"/>
            <a:stretch/>
          </p:blipFill>
          <p:spPr bwMode="auto">
            <a:xfrm>
              <a:off x="5842000" y="3568700"/>
              <a:ext cx="2921001" cy="2933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 name="TextBox 24"/>
            <p:cNvSpPr txBox="1"/>
            <p:nvPr/>
          </p:nvSpPr>
          <p:spPr>
            <a:xfrm>
              <a:off x="6289433" y="3777763"/>
              <a:ext cx="2460868" cy="2412967"/>
            </a:xfrm>
            <a:prstGeom prst="rect">
              <a:avLst/>
            </a:prstGeom>
            <a:noFill/>
          </p:spPr>
          <p:txBody>
            <a:bodyPr wrap="square" rtlCol="0">
              <a:spAutoFit/>
            </a:bodyPr>
            <a:lstStyle/>
            <a:p>
              <a:pPr lvl="0"/>
              <a:r>
                <a:rPr lang="en-ZA" sz="1700" b="1" i="1" dirty="0">
                  <a:solidFill>
                    <a:schemeClr val="tx2">
                      <a:lumMod val="75000"/>
                    </a:schemeClr>
                  </a:solidFill>
                  <a:latin typeface="Consolas" panose="020B0609020204030204" pitchFamily="49" charset="0"/>
                  <a:cs typeface="Consolas" panose="020B0609020204030204" pitchFamily="49" charset="0"/>
                </a:rPr>
                <a:t>From the a second level partner organisation (e.g. App Development SME) - Why is this Business Scenario important?</a:t>
              </a:r>
            </a:p>
            <a:p>
              <a:pPr lvl="0"/>
              <a:r>
                <a:rPr lang="en-ZA" sz="1700" b="1" i="1" dirty="0">
                  <a:solidFill>
                    <a:schemeClr val="tx2">
                      <a:lumMod val="75000"/>
                    </a:schemeClr>
                  </a:solidFill>
                  <a:latin typeface="Consolas" panose="020B0609020204030204" pitchFamily="49" charset="0"/>
                  <a:cs typeface="Consolas" panose="020B0609020204030204" pitchFamily="49" charset="0"/>
                </a:rPr>
                <a:t>See example below</a:t>
              </a:r>
            </a:p>
            <a:p>
              <a:pPr lvl="0"/>
              <a:endParaRPr lang="en-ZA" sz="1700" b="1" i="1" dirty="0">
                <a:solidFill>
                  <a:schemeClr val="tx2">
                    <a:lumMod val="75000"/>
                  </a:schemeClr>
                </a:solidFill>
                <a:latin typeface="Consolas" panose="020B0609020204030204" pitchFamily="49" charset="0"/>
                <a:cs typeface="Consolas" panose="020B0609020204030204" pitchFamily="49" charset="0"/>
              </a:endParaRPr>
            </a:p>
          </p:txBody>
        </p:sp>
      </p:grpSp>
      <p:grpSp>
        <p:nvGrpSpPr>
          <p:cNvPr id="10" name="Group 945"/>
          <p:cNvGrpSpPr/>
          <p:nvPr/>
        </p:nvGrpSpPr>
        <p:grpSpPr>
          <a:xfrm>
            <a:off x="1817808" y="3673232"/>
            <a:ext cx="5508383" cy="4763817"/>
            <a:chOff x="-1" y="853936"/>
            <a:chExt cx="5508382" cy="4763816"/>
          </a:xfrm>
        </p:grpSpPr>
        <p:sp>
          <p:nvSpPr>
            <p:cNvPr id="11" name="Shape 943"/>
            <p:cNvSpPr/>
            <p:nvPr/>
          </p:nvSpPr>
          <p:spPr>
            <a:xfrm>
              <a:off x="-1" y="853936"/>
              <a:ext cx="5508382" cy="2294096"/>
            </a:xfrm>
            <a:prstGeom prst="roundRect">
              <a:avLst>
                <a:gd name="adj" fmla="val 7500"/>
              </a:avLst>
            </a:prstGeom>
            <a:solidFill>
              <a:schemeClr val="accent1"/>
            </a:solidFill>
            <a:ln w="25400" cap="flat">
              <a:solidFill>
                <a:schemeClr val="accent1"/>
              </a:solidFill>
              <a:prstDash val="solid"/>
              <a:round/>
            </a:ln>
            <a:effectLst/>
          </p:spPr>
          <p:txBody>
            <a:bodyPr wrap="square" lIns="45719" tIns="45719" rIns="45719" bIns="45719" numCol="1" anchor="t">
              <a:noAutofit/>
            </a:bodyPr>
            <a:lstStyle/>
            <a:p>
              <a:pPr defTabSz="914400">
                <a:defRPr sz="4300">
                  <a:solidFill>
                    <a:srgbClr val="FFFFFF"/>
                  </a:solidFill>
                </a:defRPr>
              </a:pPr>
              <a:endParaRPr/>
            </a:p>
          </p:txBody>
        </p:sp>
        <p:sp>
          <p:nvSpPr>
            <p:cNvPr id="12" name="Shape 944"/>
            <p:cNvSpPr/>
            <p:nvPr/>
          </p:nvSpPr>
          <p:spPr>
            <a:xfrm>
              <a:off x="90656" y="894035"/>
              <a:ext cx="5327066" cy="472371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noAutofit/>
            </a:bodyPr>
            <a:lstStyle/>
            <a:p>
              <a:pPr defTabSz="914400">
                <a:buSzPct val="100000"/>
                <a:defRPr sz="1600">
                  <a:solidFill>
                    <a:srgbClr val="FFFFFF"/>
                  </a:solidFill>
                </a:defRPr>
              </a:pPr>
              <a:r>
                <a:rPr lang="en-US" dirty="0"/>
                <a:t>Benefits </a:t>
              </a:r>
            </a:p>
            <a:p>
              <a:pPr marL="304800" indent="-304800" defTabSz="914400">
                <a:buSzPct val="100000"/>
                <a:buFontTx/>
                <a:buChar char="•"/>
                <a:defRPr sz="1600">
                  <a:solidFill>
                    <a:srgbClr val="FFFFFF"/>
                  </a:solidFill>
                </a:defRPr>
              </a:pPr>
              <a:r>
                <a:rPr sz="1600" dirty="0">
                  <a:solidFill>
                    <a:srgbClr val="FFFFFF"/>
                  </a:solidFill>
                </a:rPr>
                <a:t>Seamless access to all services</a:t>
              </a:r>
              <a:r>
                <a:rPr lang="en-CA" sz="1600" dirty="0">
                  <a:solidFill>
                    <a:srgbClr val="FFFFFF"/>
                  </a:solidFill>
                </a:rPr>
                <a:t>, accessible under 1 Digital ID</a:t>
              </a:r>
              <a:endParaRPr sz="1600" dirty="0">
                <a:solidFill>
                  <a:srgbClr val="FFFFFF"/>
                </a:solidFill>
              </a:endParaRPr>
            </a:p>
            <a:p>
              <a:pPr marL="304800" indent="-304800" defTabSz="914400">
                <a:buSzPct val="100000"/>
                <a:buFontTx/>
                <a:buChar char="•"/>
                <a:defRPr sz="1600">
                  <a:solidFill>
                    <a:srgbClr val="FFFFFF"/>
                  </a:solidFill>
                </a:defRPr>
              </a:pPr>
              <a:r>
                <a:rPr sz="1600" dirty="0">
                  <a:solidFill>
                    <a:srgbClr val="FFFFFF"/>
                  </a:solidFill>
                </a:rPr>
                <a:t>Any service from any device from anywhere</a:t>
              </a:r>
            </a:p>
            <a:p>
              <a:pPr marL="304800" indent="-304800" defTabSz="914400">
                <a:buSzPct val="100000"/>
                <a:buFontTx/>
                <a:buChar char="•"/>
                <a:defRPr sz="1600">
                  <a:solidFill>
                    <a:srgbClr val="FFFFFF"/>
                  </a:solidFill>
                </a:defRPr>
              </a:pPr>
              <a:r>
                <a:rPr sz="1600" dirty="0">
                  <a:solidFill>
                    <a:srgbClr val="FFFFFF"/>
                  </a:solidFill>
                </a:rPr>
                <a:t>Preferences and personalization across all services</a:t>
              </a:r>
            </a:p>
            <a:p>
              <a:pPr marL="304800" indent="-304800" defTabSz="914400">
                <a:buSzPct val="100000"/>
                <a:buFontTx/>
                <a:buChar char="•"/>
                <a:defRPr sz="1600">
                  <a:solidFill>
                    <a:srgbClr val="FFFFFF"/>
                  </a:solidFill>
                </a:defRPr>
              </a:pPr>
              <a:r>
                <a:rPr lang="en-CA" sz="1600" dirty="0">
                  <a:solidFill>
                    <a:srgbClr val="FFFFFF"/>
                  </a:solidFill>
                </a:rPr>
                <a:t>Manage my own Digital lifecycle, Delegate access to my services with my Family &amp; Friends securely</a:t>
              </a:r>
              <a:endParaRPr sz="1600" dirty="0">
                <a:solidFill>
                  <a:srgbClr val="FFFFFF"/>
                </a:solidFill>
              </a:endParaRPr>
            </a:p>
            <a:p>
              <a:pPr marL="304800" indent="-304800" defTabSz="914400">
                <a:buSzPct val="100000"/>
                <a:buFontTx/>
                <a:buChar char="•"/>
                <a:defRPr sz="1600">
                  <a:solidFill>
                    <a:srgbClr val="FFFFFF"/>
                  </a:solidFill>
                </a:defRPr>
              </a:pPr>
              <a:r>
                <a:rPr sz="1600" dirty="0">
                  <a:solidFill>
                    <a:srgbClr val="FFFFFF"/>
                  </a:solidFill>
                </a:rPr>
                <a:t>Single bill and single point of contact</a:t>
              </a:r>
            </a:p>
          </p:txBody>
        </p:sp>
      </p:grpSp>
      <p:sp>
        <p:nvSpPr>
          <p:cNvPr id="13" name="Shape 939"/>
          <p:cNvSpPr/>
          <p:nvPr/>
        </p:nvSpPr>
        <p:spPr>
          <a:xfrm>
            <a:off x="1547663" y="2680987"/>
            <a:ext cx="6048674" cy="369332"/>
          </a:xfrm>
          <a:prstGeom prst="rect">
            <a:avLst/>
          </a:prstGeom>
          <a:solidFill>
            <a:srgbClr val="1C8494"/>
          </a:solidFill>
          <a:ln w="12700">
            <a:miter lim="400000"/>
          </a:ln>
          <a:extLst>
            <a:ext uri="{C572A759-6A51-4108-AA02-DFA0A04FC94B}">
              <ma14:wrappingTextBoxFlag xmlns:ma14="http://schemas.microsoft.com/office/mac/drawingml/2011/main" xmlns="" val="1"/>
            </a:ext>
          </a:extLst>
        </p:spPr>
        <p:txBody>
          <a:bodyPr lIns="45719" rIns="45719">
            <a:spAutoFit/>
          </a:bodyPr>
          <a:lstStyle/>
          <a:p>
            <a:pPr algn="ctr"/>
            <a:r>
              <a:rPr lang="en-US" dirty="0">
                <a:solidFill>
                  <a:srgbClr val="FFFFFF"/>
                </a:solidFill>
                <a:effectLst>
                  <a:outerShdw blurRad="38100" dist="38100" dir="2700000" rotWithShape="0">
                    <a:srgbClr val="000000">
                      <a:alpha val="43137"/>
                    </a:srgbClr>
                  </a:outerShdw>
                </a:effectLst>
              </a:rPr>
              <a:t>Customer/Users Perspective</a:t>
            </a:r>
          </a:p>
        </p:txBody>
      </p:sp>
      <p:sp>
        <p:nvSpPr>
          <p:cNvPr id="14" name="Ellipse 13"/>
          <p:cNvSpPr/>
          <p:nvPr/>
        </p:nvSpPr>
        <p:spPr>
          <a:xfrm>
            <a:off x="2073022" y="1595456"/>
            <a:ext cx="437882" cy="450761"/>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sz="24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977399566"/>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IE" dirty="0"/>
          </a:p>
        </p:txBody>
      </p:sp>
      <p:sp>
        <p:nvSpPr>
          <p:cNvPr id="3" name="Title 2"/>
          <p:cNvSpPr>
            <a:spLocks noGrp="1"/>
          </p:cNvSpPr>
          <p:nvPr>
            <p:ph type="title"/>
          </p:nvPr>
        </p:nvSpPr>
        <p:spPr/>
        <p:txBody>
          <a:bodyPr/>
          <a:lstStyle/>
          <a:p>
            <a:r>
              <a:rPr lang="en-IE" dirty="0">
                <a:solidFill>
                  <a:srgbClr val="002060"/>
                </a:solidFill>
              </a:rPr>
              <a:t>TM Forum Components Used</a:t>
            </a:r>
          </a:p>
        </p:txBody>
      </p:sp>
      <p:grpSp>
        <p:nvGrpSpPr>
          <p:cNvPr id="4" name="Group 3"/>
          <p:cNvGrpSpPr/>
          <p:nvPr/>
        </p:nvGrpSpPr>
        <p:grpSpPr>
          <a:xfrm>
            <a:off x="5842000" y="1303179"/>
            <a:ext cx="2921001" cy="3454888"/>
            <a:chOff x="5842000" y="3568700"/>
            <a:chExt cx="2921001" cy="2933700"/>
          </a:xfrm>
        </p:grpSpPr>
        <p:pic>
          <p:nvPicPr>
            <p:cNvPr id="5"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418" t="12795" r="14141" b="9427"/>
            <a:stretch/>
          </p:blipFill>
          <p:spPr bwMode="auto">
            <a:xfrm>
              <a:off x="5842000" y="3568700"/>
              <a:ext cx="2921001" cy="2933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6289433" y="3777762"/>
              <a:ext cx="2460868" cy="522694"/>
            </a:xfrm>
            <a:prstGeom prst="rect">
              <a:avLst/>
            </a:prstGeom>
            <a:noFill/>
          </p:spPr>
          <p:txBody>
            <a:bodyPr wrap="square" rtlCol="0">
              <a:spAutoFit/>
            </a:bodyPr>
            <a:lstStyle/>
            <a:p>
              <a:pPr lvl="0"/>
              <a:r>
                <a:rPr lang="en-ZA" sz="1700" b="1" i="1" dirty="0">
                  <a:solidFill>
                    <a:srgbClr val="002060"/>
                  </a:solidFill>
                  <a:latin typeface="Consolas" panose="020B0609020204030204" pitchFamily="49" charset="0"/>
                  <a:cs typeface="Consolas" panose="020B0609020204030204" pitchFamily="49" charset="0"/>
                </a:rPr>
                <a:t>Describe Framework components used </a:t>
              </a:r>
            </a:p>
          </p:txBody>
        </p:sp>
      </p:grpSp>
      <p:sp>
        <p:nvSpPr>
          <p:cNvPr id="7" name="TextBox 6"/>
          <p:cNvSpPr txBox="1"/>
          <p:nvPr/>
        </p:nvSpPr>
        <p:spPr>
          <a:xfrm>
            <a:off x="650631" y="1529862"/>
            <a:ext cx="7965831" cy="461665"/>
          </a:xfrm>
          <a:prstGeom prst="rect">
            <a:avLst/>
          </a:prstGeom>
          <a:noFill/>
        </p:spPr>
        <p:txBody>
          <a:bodyPr wrap="square" rtlCol="0">
            <a:spAutoFit/>
          </a:bodyPr>
          <a:lstStyle/>
          <a:p>
            <a:pPr lvl="0"/>
            <a:r>
              <a:rPr lang="en-ZA" sz="2400" dirty="0"/>
              <a:t>…</a:t>
            </a:r>
            <a:endParaRPr lang="en-US" sz="2400" dirty="0"/>
          </a:p>
        </p:txBody>
      </p:sp>
      <p:sp>
        <p:nvSpPr>
          <p:cNvPr id="11" name="TextBox 6"/>
          <p:cNvSpPr txBox="1"/>
          <p:nvPr/>
        </p:nvSpPr>
        <p:spPr>
          <a:xfrm>
            <a:off x="-25009" y="4305239"/>
            <a:ext cx="3757038" cy="338554"/>
          </a:xfrm>
          <a:prstGeom prst="rect">
            <a:avLst/>
          </a:prstGeom>
          <a:noFill/>
        </p:spPr>
        <p:txBody>
          <a:bodyPr wrap="square" rtlCol="0">
            <a:spAutoFit/>
          </a:bodyPr>
          <a:lstStyle/>
          <a:p>
            <a:pPr lvl="0"/>
            <a:r>
              <a:rPr lang="en-US" sz="1600" dirty="0"/>
              <a:t>Information Framework – Level 1 ABEs</a:t>
            </a:r>
          </a:p>
        </p:txBody>
      </p:sp>
      <p:sp>
        <p:nvSpPr>
          <p:cNvPr id="12" name="TextBox 6"/>
          <p:cNvSpPr txBox="1"/>
          <p:nvPr/>
        </p:nvSpPr>
        <p:spPr>
          <a:xfrm>
            <a:off x="142949" y="6370507"/>
            <a:ext cx="3089350" cy="338554"/>
          </a:xfrm>
          <a:prstGeom prst="rect">
            <a:avLst/>
          </a:prstGeom>
          <a:noFill/>
        </p:spPr>
        <p:txBody>
          <a:bodyPr wrap="square" rtlCol="0">
            <a:spAutoFit/>
          </a:bodyPr>
          <a:lstStyle/>
          <a:p>
            <a:pPr lvl="0"/>
            <a:r>
              <a:rPr lang="en-US" sz="1600" dirty="0"/>
              <a:t>eTOM level 2 process elements</a:t>
            </a:r>
          </a:p>
        </p:txBody>
      </p:sp>
      <p:sp>
        <p:nvSpPr>
          <p:cNvPr id="14" name="TextBox 6"/>
          <p:cNvSpPr txBox="1"/>
          <p:nvPr/>
        </p:nvSpPr>
        <p:spPr>
          <a:xfrm>
            <a:off x="3751073" y="6363412"/>
            <a:ext cx="5011928" cy="338554"/>
          </a:xfrm>
          <a:prstGeom prst="rect">
            <a:avLst/>
          </a:prstGeom>
          <a:noFill/>
        </p:spPr>
        <p:txBody>
          <a:bodyPr wrap="square" rtlCol="0">
            <a:spAutoFit/>
          </a:bodyPr>
          <a:lstStyle/>
          <a:p>
            <a:pPr lvl="0"/>
            <a:r>
              <a:rPr lang="en-US" sz="1600" dirty="0"/>
              <a:t>The Telecom Application Map – Level 1 applications</a:t>
            </a:r>
          </a:p>
        </p:txBody>
      </p:sp>
      <p:sp>
        <p:nvSpPr>
          <p:cNvPr id="15" name="Ellipse 14"/>
          <p:cNvSpPr/>
          <p:nvPr/>
        </p:nvSpPr>
        <p:spPr>
          <a:xfrm>
            <a:off x="2231048" y="529849"/>
            <a:ext cx="1667435" cy="998185"/>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fr-FR" sz="1200" b="1" dirty="0">
                <a:solidFill>
                  <a:srgbClr val="FF0000"/>
                </a:solidFill>
                <a:latin typeface="Arial" panose="020B0604020202020204" pitchFamily="34" charset="0"/>
                <a:cs typeface="Arial" panose="020B0604020202020204" pitchFamily="34" charset="0"/>
              </a:rPr>
              <a:t>Mandatory</a:t>
            </a:r>
          </a:p>
        </p:txBody>
      </p:sp>
      <p:pic>
        <p:nvPicPr>
          <p:cNvPr id="16" name="Picture 1"/>
          <p:cNvPicPr>
            <a:picLocks noChangeAspect="1"/>
          </p:cNvPicPr>
          <p:nvPr/>
        </p:nvPicPr>
        <p:blipFill>
          <a:blip r:embed="rId4"/>
          <a:stretch>
            <a:fillRect/>
          </a:stretch>
        </p:blipFill>
        <p:spPr>
          <a:xfrm>
            <a:off x="292374" y="4571875"/>
            <a:ext cx="2153827" cy="1778446"/>
          </a:xfrm>
          <a:prstGeom prst="rect">
            <a:avLst/>
          </a:prstGeom>
        </p:spPr>
      </p:pic>
      <p:pic>
        <p:nvPicPr>
          <p:cNvPr id="17" name="Picture 2"/>
          <p:cNvPicPr>
            <a:picLocks noChangeAspect="1"/>
          </p:cNvPicPr>
          <p:nvPr/>
        </p:nvPicPr>
        <p:blipFill>
          <a:blip r:embed="rId5"/>
          <a:stretch>
            <a:fillRect/>
          </a:stretch>
        </p:blipFill>
        <p:spPr>
          <a:xfrm>
            <a:off x="292374" y="1646631"/>
            <a:ext cx="3128963" cy="2767984"/>
          </a:xfrm>
          <a:prstGeom prst="rect">
            <a:avLst/>
          </a:prstGeom>
        </p:spPr>
      </p:pic>
      <p:pic>
        <p:nvPicPr>
          <p:cNvPr id="18" name="Picture 1"/>
          <p:cNvPicPr>
            <a:picLocks noChangeAspect="1"/>
          </p:cNvPicPr>
          <p:nvPr/>
        </p:nvPicPr>
        <p:blipFill>
          <a:blip r:embed="rId6"/>
          <a:stretch>
            <a:fillRect/>
          </a:stretch>
        </p:blipFill>
        <p:spPr>
          <a:xfrm>
            <a:off x="4316628" y="4453431"/>
            <a:ext cx="3572313" cy="1917076"/>
          </a:xfrm>
          <a:prstGeom prst="rect">
            <a:avLst/>
          </a:prstGeom>
        </p:spPr>
      </p:pic>
    </p:spTree>
    <p:extLst>
      <p:ext uri="{BB962C8B-B14F-4D97-AF65-F5344CB8AC3E}">
        <p14:creationId xmlns:p14="http://schemas.microsoft.com/office/powerpoint/2010/main" val="3775218102"/>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dirty="0"/>
              <a:t>API</a:t>
            </a:r>
          </a:p>
        </p:txBody>
      </p:sp>
      <p:grpSp>
        <p:nvGrpSpPr>
          <p:cNvPr id="4" name="Group 3"/>
          <p:cNvGrpSpPr/>
          <p:nvPr/>
        </p:nvGrpSpPr>
        <p:grpSpPr>
          <a:xfrm>
            <a:off x="5428344" y="737133"/>
            <a:ext cx="3947476" cy="5084118"/>
            <a:chOff x="5842000" y="3568700"/>
            <a:chExt cx="3141923" cy="2933700"/>
          </a:xfrm>
        </p:grpSpPr>
        <p:pic>
          <p:nvPicPr>
            <p:cNvPr id="5"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418" t="12795" r="14141" b="9427"/>
            <a:stretch/>
          </p:blipFill>
          <p:spPr bwMode="auto">
            <a:xfrm>
              <a:off x="5842000" y="3568700"/>
              <a:ext cx="2921001" cy="2933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6289433" y="3607041"/>
              <a:ext cx="2694490" cy="2468598"/>
            </a:xfrm>
            <a:prstGeom prst="rect">
              <a:avLst/>
            </a:prstGeom>
            <a:noFill/>
          </p:spPr>
          <p:txBody>
            <a:bodyPr wrap="square" rtlCol="0">
              <a:spAutoFit/>
            </a:bodyPr>
            <a:lstStyle/>
            <a:p>
              <a:pPr lvl="0"/>
              <a:r>
                <a:rPr lang="en-ZA" sz="1700" b="1" i="1" dirty="0">
                  <a:solidFill>
                    <a:schemeClr val="tx2">
                      <a:lumMod val="75000"/>
                    </a:schemeClr>
                  </a:solidFill>
                  <a:latin typeface="Consolas" panose="020B0609020204030204" pitchFamily="49" charset="0"/>
                  <a:cs typeface="Consolas" panose="020B0609020204030204" pitchFamily="49" charset="0"/>
                </a:rPr>
                <a:t>Provide the list of API used to support the business scenario. See API map &amp; API portal: </a:t>
              </a:r>
              <a:r>
                <a:rPr lang="en-ZA" sz="1700" b="1" i="1" dirty="0">
                  <a:solidFill>
                    <a:schemeClr val="tx2">
                      <a:lumMod val="75000"/>
                    </a:schemeClr>
                  </a:solidFill>
                  <a:latin typeface="Consolas" panose="020B0609020204030204" pitchFamily="49" charset="0"/>
                  <a:cs typeface="Consolas" panose="020B0609020204030204" pitchFamily="49" charset="0"/>
                  <a:hlinkClick r:id="rId4"/>
                </a:rPr>
                <a:t>https://projects.tmforum.org/wiki/display/API/TM+Forum+Ecosystem+API+Portal</a:t>
              </a:r>
              <a:endParaRPr lang="en-ZA" sz="1700" b="1" i="1" dirty="0">
                <a:solidFill>
                  <a:schemeClr val="tx2">
                    <a:lumMod val="75000"/>
                  </a:schemeClr>
                </a:solidFill>
                <a:latin typeface="Consolas" panose="020B0609020204030204" pitchFamily="49" charset="0"/>
                <a:cs typeface="Consolas" panose="020B0609020204030204" pitchFamily="49" charset="0"/>
              </a:endParaRPr>
            </a:p>
            <a:p>
              <a:pPr lvl="0"/>
              <a:endParaRPr lang="en-ZA" sz="1700" b="1" i="1" dirty="0">
                <a:solidFill>
                  <a:schemeClr val="tx2">
                    <a:lumMod val="75000"/>
                  </a:schemeClr>
                </a:solidFill>
                <a:latin typeface="Consolas" panose="020B0609020204030204" pitchFamily="49" charset="0"/>
                <a:cs typeface="Consolas" panose="020B0609020204030204" pitchFamily="49" charset="0"/>
              </a:endParaRPr>
            </a:p>
            <a:p>
              <a:pPr lvl="0"/>
              <a:r>
                <a:rPr lang="en-ZA" sz="1700" b="1" i="1" dirty="0">
                  <a:solidFill>
                    <a:schemeClr val="tx2">
                      <a:lumMod val="75000"/>
                    </a:schemeClr>
                  </a:solidFill>
                  <a:latin typeface="Consolas" panose="020B0609020204030204" pitchFamily="49" charset="0"/>
                  <a:cs typeface="Consolas" panose="020B0609020204030204" pitchFamily="49" charset="0"/>
                </a:rPr>
                <a:t>Describe the context of API use (interactions / touchpoints supported).</a:t>
              </a:r>
              <a:r>
                <a:rPr lang="en-ZA" sz="1700" b="1" i="1" dirty="0">
                  <a:solidFill>
                    <a:srgbClr val="FF0000"/>
                  </a:solidFill>
                  <a:latin typeface="Consolas" panose="020B0609020204030204" pitchFamily="49" charset="0"/>
                  <a:cs typeface="Consolas" panose="020B0609020204030204" pitchFamily="49" charset="0"/>
                </a:rPr>
                <a:t> </a:t>
              </a:r>
              <a:r>
                <a:rPr lang="en-ZA" sz="1700" b="1" i="1" dirty="0">
                  <a:solidFill>
                    <a:schemeClr val="tx2">
                      <a:lumMod val="75000"/>
                    </a:schemeClr>
                  </a:solidFill>
                  <a:latin typeface="Consolas" panose="020B0609020204030204" pitchFamily="49" charset="0"/>
                  <a:cs typeface="Consolas" panose="020B0609020204030204" pitchFamily="49" charset="0"/>
                </a:rPr>
                <a:t>See example in appendix</a:t>
              </a:r>
            </a:p>
            <a:p>
              <a:pPr lvl="0"/>
              <a:endParaRPr lang="en-ZA" sz="1700" b="1" i="1" dirty="0">
                <a:solidFill>
                  <a:schemeClr val="tx2">
                    <a:lumMod val="75000"/>
                  </a:schemeClr>
                </a:solidFill>
                <a:latin typeface="Consolas" panose="020B0609020204030204" pitchFamily="49" charset="0"/>
                <a:cs typeface="Consolas" panose="020B0609020204030204" pitchFamily="49" charset="0"/>
              </a:endParaRPr>
            </a:p>
            <a:p>
              <a:pPr lvl="0"/>
              <a:r>
                <a:rPr lang="en-ZA" sz="1700" b="1" i="1" dirty="0">
                  <a:solidFill>
                    <a:schemeClr val="tx2">
                      <a:lumMod val="75000"/>
                    </a:schemeClr>
                  </a:solidFill>
                  <a:latin typeface="Consolas" panose="020B0609020204030204" pitchFamily="49" charset="0"/>
                  <a:cs typeface="Consolas" panose="020B0609020204030204" pitchFamily="49" charset="0"/>
                </a:rPr>
                <a:t>list missing APIs that could be useful for business scenario</a:t>
              </a:r>
              <a:endParaRPr lang="en-ZA" sz="1700" b="1" i="1" dirty="0">
                <a:solidFill>
                  <a:srgbClr val="FF0000"/>
                </a:solidFill>
                <a:latin typeface="Consolas" panose="020B0609020204030204" pitchFamily="49" charset="0"/>
                <a:cs typeface="Consolas" panose="020B0609020204030204" pitchFamily="49" charset="0"/>
              </a:endParaRPr>
            </a:p>
          </p:txBody>
        </p:sp>
      </p:grpSp>
      <p:sp>
        <p:nvSpPr>
          <p:cNvPr id="14" name="Ellipse 13"/>
          <p:cNvSpPr/>
          <p:nvPr/>
        </p:nvSpPr>
        <p:spPr>
          <a:xfrm>
            <a:off x="5380176" y="17349"/>
            <a:ext cx="1667435" cy="716750"/>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fr-FR" sz="1200" b="1" dirty="0">
                <a:solidFill>
                  <a:srgbClr val="FF0000"/>
                </a:solidFill>
                <a:latin typeface="Arial" panose="020B0604020202020204" pitchFamily="34" charset="0"/>
                <a:cs typeface="Arial" panose="020B0604020202020204" pitchFamily="34" charset="0"/>
              </a:rPr>
              <a:t>Optional</a:t>
            </a:r>
          </a:p>
        </p:txBody>
      </p:sp>
      <p:sp>
        <p:nvSpPr>
          <p:cNvPr id="17" name="Ellipse 16"/>
          <p:cNvSpPr/>
          <p:nvPr/>
        </p:nvSpPr>
        <p:spPr>
          <a:xfrm>
            <a:off x="4740022" y="102171"/>
            <a:ext cx="437882" cy="450761"/>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sz="2400" dirty="0">
              <a:effectLst>
                <a:outerShdw blurRad="38100" dist="38100" dir="2700000" algn="tl">
                  <a:srgbClr val="000000">
                    <a:alpha val="43137"/>
                  </a:srgbClr>
                </a:outerShdw>
              </a:effectLst>
            </a:endParaRPr>
          </a:p>
        </p:txBody>
      </p:sp>
      <p:pic>
        <p:nvPicPr>
          <p:cNvPr id="18" name="图片 8"/>
          <p:cNvPicPr/>
          <p:nvPr/>
        </p:nvPicPr>
        <p:blipFill>
          <a:blip r:embed="rId5"/>
          <a:srcRect/>
          <a:stretch>
            <a:fillRect/>
          </a:stretch>
        </p:blipFill>
        <p:spPr bwMode="auto">
          <a:xfrm>
            <a:off x="55784" y="1040765"/>
            <a:ext cx="5934710" cy="3191510"/>
          </a:xfrm>
          <a:prstGeom prst="rect">
            <a:avLst/>
          </a:prstGeom>
          <a:noFill/>
          <a:ln w="9525">
            <a:noFill/>
            <a:miter lim="800000"/>
            <a:headEnd/>
            <a:tailEnd/>
          </a:ln>
        </p:spPr>
      </p:pic>
      <p:sp>
        <p:nvSpPr>
          <p:cNvPr id="2" name="ZoneTexte 1"/>
          <p:cNvSpPr txBox="1"/>
          <p:nvPr/>
        </p:nvSpPr>
        <p:spPr>
          <a:xfrm>
            <a:off x="1584960" y="4676745"/>
            <a:ext cx="2300630" cy="400110"/>
          </a:xfrm>
          <a:prstGeom prst="rect">
            <a:avLst/>
          </a:prstGeom>
          <a:noFill/>
        </p:spPr>
        <p:txBody>
          <a:bodyPr wrap="none" rtlCol="0">
            <a:spAutoFit/>
          </a:bodyPr>
          <a:lstStyle/>
          <a:p>
            <a:pPr marL="0" indent="0">
              <a:buClr>
                <a:schemeClr val="accent2"/>
              </a:buClr>
              <a:buSzPct val="125000"/>
              <a:buFont typeface="Wingdings" pitchFamily="2" charset="2"/>
              <a:buNone/>
            </a:pPr>
            <a:r>
              <a:rPr lang="fr-FR" sz="2000" b="1" i="1" dirty="0">
                <a:solidFill>
                  <a:schemeClr val="tx2">
                    <a:lumMod val="75000"/>
                  </a:schemeClr>
                </a:solidFill>
                <a:latin typeface="Consolas" panose="020B0609020204030204" pitchFamily="49" charset="0"/>
                <a:cs typeface="Consolas" panose="020B0609020204030204" pitchFamily="49" charset="0"/>
              </a:rPr>
              <a:t>API </a:t>
            </a:r>
            <a:r>
              <a:rPr lang="fr-FR" sz="2000" b="1" i="1" dirty="0" err="1">
                <a:solidFill>
                  <a:schemeClr val="tx2">
                    <a:lumMod val="75000"/>
                  </a:schemeClr>
                </a:solidFill>
                <a:latin typeface="Consolas" panose="020B0609020204030204" pitchFamily="49" charset="0"/>
                <a:cs typeface="Consolas" panose="020B0609020204030204" pitchFamily="49" charset="0"/>
              </a:rPr>
              <a:t>level</a:t>
            </a:r>
            <a:r>
              <a:rPr lang="fr-FR" sz="2000" b="1" i="1" dirty="0">
                <a:solidFill>
                  <a:schemeClr val="tx2">
                    <a:lumMod val="75000"/>
                  </a:schemeClr>
                </a:solidFill>
                <a:latin typeface="Consolas" panose="020B0609020204030204" pitchFamily="49" charset="0"/>
                <a:cs typeface="Consolas" panose="020B0609020204030204" pitchFamily="49" charset="0"/>
              </a:rPr>
              <a:t> 1 </a:t>
            </a:r>
            <a:r>
              <a:rPr lang="fr-FR" sz="2000" b="1" i="1" dirty="0" err="1">
                <a:solidFill>
                  <a:schemeClr val="tx2">
                    <a:lumMod val="75000"/>
                  </a:schemeClr>
                </a:solidFill>
                <a:latin typeface="Consolas" panose="020B0609020204030204" pitchFamily="49" charset="0"/>
                <a:cs typeface="Consolas" panose="020B0609020204030204" pitchFamily="49" charset="0"/>
              </a:rPr>
              <a:t>map</a:t>
            </a:r>
            <a:endParaRPr lang="fr-FR" sz="2000" b="1" i="1" dirty="0">
              <a:solidFill>
                <a:schemeClr val="tx2">
                  <a:lumMod val="75000"/>
                </a:schemeClr>
              </a:solidFill>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2364915556"/>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15816" y="-22301"/>
            <a:ext cx="5995488" cy="972796"/>
          </a:xfrm>
        </p:spPr>
        <p:txBody>
          <a:bodyPr/>
          <a:lstStyle/>
          <a:p>
            <a:pPr algn="l"/>
            <a:r>
              <a:rPr lang="en-US" dirty="0"/>
              <a:t>DSRA information</a:t>
            </a:r>
          </a:p>
        </p:txBody>
      </p:sp>
      <p:sp>
        <p:nvSpPr>
          <p:cNvPr id="50" name="Rectangle 49"/>
          <p:cNvSpPr/>
          <p:nvPr/>
        </p:nvSpPr>
        <p:spPr>
          <a:xfrm>
            <a:off x="4572000" y="6381328"/>
            <a:ext cx="3240360" cy="288032"/>
          </a:xfrm>
          <a:prstGeom prst="rect">
            <a:avLst/>
          </a:prstGeom>
          <a:solidFill>
            <a:schemeClr val="bg1"/>
          </a:solidFill>
          <a:ln w="19050">
            <a:solidFill>
              <a:schemeClr val="accent3">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700" dirty="0">
                <a:solidFill>
                  <a:schemeClr val="accent3">
                    <a:lumMod val="40000"/>
                    <a:lumOff val="60000"/>
                  </a:schemeClr>
                </a:solidFill>
              </a:rPr>
              <a:t>CaaS: Communication as a  Service; Iaas: Infrastructure as a Service;</a:t>
            </a:r>
          </a:p>
          <a:p>
            <a:r>
              <a:rPr lang="en-US" sz="700" dirty="0">
                <a:solidFill>
                  <a:schemeClr val="accent3">
                    <a:lumMod val="40000"/>
                    <a:lumOff val="60000"/>
                  </a:schemeClr>
                </a:solidFill>
              </a:rPr>
              <a:t>NaaS: Network as a Service; PaaS: Platform as a Service</a:t>
            </a:r>
          </a:p>
        </p:txBody>
      </p:sp>
      <p:sp>
        <p:nvSpPr>
          <p:cNvPr id="51" name="Rectangle 50"/>
          <p:cNvSpPr/>
          <p:nvPr/>
        </p:nvSpPr>
        <p:spPr>
          <a:xfrm>
            <a:off x="251520" y="5572100"/>
            <a:ext cx="8892480" cy="1169551"/>
          </a:xfrm>
          <a:prstGeom prst="rect">
            <a:avLst/>
          </a:prstGeom>
        </p:spPr>
        <p:txBody>
          <a:bodyPr wrap="square">
            <a:spAutoFit/>
          </a:bodyPr>
          <a:lstStyle/>
          <a:p>
            <a:r>
              <a:rPr lang="en-US" sz="1400" dirty="0">
                <a:solidFill>
                  <a:schemeClr val="accent3"/>
                </a:solidFill>
                <a:latin typeface="Calibri" pitchFamily="34" charset="0"/>
                <a:cs typeface="Calibri" pitchFamily="34" charset="0"/>
              </a:rPr>
              <a:t>Any platform that intends to form part of future digital ecosystems should implement both the best practices and support some new “support services”.  See the list on the </a:t>
            </a:r>
            <a:r>
              <a:rPr lang="en-US" sz="1400" dirty="0">
                <a:solidFill>
                  <a:schemeClr val="accent3"/>
                </a:solidFill>
                <a:latin typeface="Calibri" pitchFamily="34" charset="0"/>
                <a:cs typeface="Calibri" pitchFamily="34" charset="0"/>
                <a:hlinkClick r:id="rId3" action="ppaction://hlinksldjump"/>
              </a:rPr>
              <a:t>Business Scenario Positioning versus DSRA slide</a:t>
            </a:r>
            <a:r>
              <a:rPr lang="en-US" sz="1400" dirty="0">
                <a:solidFill>
                  <a:schemeClr val="accent3"/>
                </a:solidFill>
                <a:latin typeface="Calibri" pitchFamily="34" charset="0"/>
                <a:cs typeface="Calibri" pitchFamily="34" charset="0"/>
              </a:rPr>
              <a:t>, with more information available in:</a:t>
            </a:r>
          </a:p>
          <a:p>
            <a:pPr>
              <a:buFont typeface="Arial" pitchFamily="34" charset="0"/>
              <a:buChar char="•"/>
            </a:pPr>
            <a:r>
              <a:rPr lang="en-US" sz="1400" dirty="0">
                <a:solidFill>
                  <a:schemeClr val="accent3"/>
                </a:solidFill>
                <a:latin typeface="Calibri" pitchFamily="34" charset="0"/>
                <a:cs typeface="Calibri" pitchFamily="34" charset="0"/>
              </a:rPr>
              <a:t> </a:t>
            </a:r>
            <a:r>
              <a:rPr lang="en-US" sz="1400" dirty="0">
                <a:solidFill>
                  <a:schemeClr val="accent3"/>
                </a:solidFill>
                <a:latin typeface="Calibri" pitchFamily="34" charset="0"/>
                <a:cs typeface="Calibri" pitchFamily="34" charset="0"/>
                <a:hlinkClick r:id="rId4"/>
              </a:rPr>
              <a:t>Introductory Guide to the DSRA IG1126</a:t>
            </a:r>
            <a:endParaRPr lang="en-US" sz="1400" dirty="0">
              <a:solidFill>
                <a:schemeClr val="accent3"/>
              </a:solidFill>
              <a:latin typeface="Calibri" pitchFamily="34" charset="0"/>
              <a:cs typeface="Calibri" pitchFamily="34" charset="0"/>
            </a:endParaRPr>
          </a:p>
          <a:p>
            <a:pPr>
              <a:buFont typeface="Arial" pitchFamily="34" charset="0"/>
              <a:buChar char="•"/>
            </a:pPr>
            <a:r>
              <a:rPr lang="en-US" sz="1400" dirty="0">
                <a:solidFill>
                  <a:schemeClr val="accent3"/>
                </a:solidFill>
                <a:latin typeface="Calibri" pitchFamily="34" charset="0"/>
                <a:cs typeface="Calibri" pitchFamily="34" charset="0"/>
                <a:hlinkClick r:id="rId5"/>
              </a:rPr>
              <a:t> DSRA Guide</a:t>
            </a:r>
            <a:endParaRPr lang="en-US" sz="1400" dirty="0">
              <a:latin typeface="Calibri" pitchFamily="34" charset="0"/>
              <a:cs typeface="Calibri" pitchFamily="34" charset="0"/>
            </a:endParaRPr>
          </a:p>
        </p:txBody>
      </p:sp>
      <p:grpSp>
        <p:nvGrpSpPr>
          <p:cNvPr id="54" name="Group 53"/>
          <p:cNvGrpSpPr/>
          <p:nvPr/>
        </p:nvGrpSpPr>
        <p:grpSpPr>
          <a:xfrm>
            <a:off x="292395" y="949289"/>
            <a:ext cx="8545505" cy="4525702"/>
            <a:chOff x="89195" y="555589"/>
            <a:chExt cx="8545505" cy="4525702"/>
          </a:xfrm>
        </p:grpSpPr>
        <p:sp>
          <p:nvSpPr>
            <p:cNvPr id="55" name="Rectangle 6"/>
            <p:cNvSpPr>
              <a:spLocks noChangeArrowheads="1"/>
            </p:cNvSpPr>
            <p:nvPr/>
          </p:nvSpPr>
          <p:spPr bwMode="auto">
            <a:xfrm>
              <a:off x="894708" y="942373"/>
              <a:ext cx="372012" cy="69918"/>
            </a:xfrm>
            <a:prstGeom prst="rect">
              <a:avLst/>
            </a:prstGeom>
            <a:solidFill>
              <a:srgbClr val="666666"/>
            </a:solidFill>
            <a:ln w="9525">
              <a:noFill/>
              <a:miter lim="800000"/>
              <a:headEnd/>
              <a:tailEnd/>
            </a:ln>
          </p:spPr>
          <p:txBody>
            <a:bodyPr/>
            <a:lstStyle/>
            <a:p>
              <a:endParaRPr lang="en-US" sz="1600" dirty="0"/>
            </a:p>
          </p:txBody>
        </p:sp>
        <p:sp>
          <p:nvSpPr>
            <p:cNvPr id="56" name="Rectangle 7"/>
            <p:cNvSpPr>
              <a:spLocks noChangeArrowheads="1"/>
            </p:cNvSpPr>
            <p:nvPr/>
          </p:nvSpPr>
          <p:spPr bwMode="auto">
            <a:xfrm>
              <a:off x="894708" y="4560294"/>
              <a:ext cx="372012" cy="69918"/>
            </a:xfrm>
            <a:prstGeom prst="rect">
              <a:avLst/>
            </a:prstGeom>
            <a:solidFill>
              <a:srgbClr val="666666"/>
            </a:solidFill>
            <a:ln w="9525">
              <a:noFill/>
              <a:miter lim="800000"/>
              <a:headEnd/>
              <a:tailEnd/>
            </a:ln>
          </p:spPr>
          <p:txBody>
            <a:bodyPr/>
            <a:lstStyle/>
            <a:p>
              <a:endParaRPr lang="en-US" sz="1600" dirty="0"/>
            </a:p>
          </p:txBody>
        </p:sp>
        <p:sp>
          <p:nvSpPr>
            <p:cNvPr id="57" name="Rectangle 8"/>
            <p:cNvSpPr>
              <a:spLocks noChangeArrowheads="1"/>
            </p:cNvSpPr>
            <p:nvPr/>
          </p:nvSpPr>
          <p:spPr bwMode="auto">
            <a:xfrm>
              <a:off x="7391074" y="948324"/>
              <a:ext cx="451948" cy="58017"/>
            </a:xfrm>
            <a:prstGeom prst="rect">
              <a:avLst/>
            </a:prstGeom>
            <a:solidFill>
              <a:srgbClr val="666666"/>
            </a:solidFill>
            <a:ln w="9525">
              <a:noFill/>
              <a:miter lim="800000"/>
              <a:headEnd/>
              <a:tailEnd/>
            </a:ln>
          </p:spPr>
          <p:txBody>
            <a:bodyPr/>
            <a:lstStyle/>
            <a:p>
              <a:endParaRPr lang="en-US" sz="1600" dirty="0"/>
            </a:p>
          </p:txBody>
        </p:sp>
        <p:sp>
          <p:nvSpPr>
            <p:cNvPr id="58" name="Rectangle 9"/>
            <p:cNvSpPr>
              <a:spLocks noChangeArrowheads="1"/>
            </p:cNvSpPr>
            <p:nvPr/>
          </p:nvSpPr>
          <p:spPr bwMode="auto">
            <a:xfrm>
              <a:off x="1332821" y="4414507"/>
              <a:ext cx="1072992" cy="348106"/>
            </a:xfrm>
            <a:prstGeom prst="rect">
              <a:avLst/>
            </a:prstGeom>
            <a:solidFill>
              <a:srgbClr val="58BA76"/>
            </a:solidFill>
            <a:ln w="9525">
              <a:noFill/>
              <a:miter lim="800000"/>
              <a:headEnd/>
              <a:tailEnd/>
            </a:ln>
          </p:spPr>
          <p:txBody>
            <a:bodyPr/>
            <a:lstStyle/>
            <a:p>
              <a:endParaRPr lang="en-US" sz="1600" dirty="0"/>
            </a:p>
          </p:txBody>
        </p:sp>
        <p:sp>
          <p:nvSpPr>
            <p:cNvPr id="59" name="Rectangle 10"/>
            <p:cNvSpPr>
              <a:spLocks noChangeArrowheads="1"/>
            </p:cNvSpPr>
            <p:nvPr/>
          </p:nvSpPr>
          <p:spPr bwMode="auto">
            <a:xfrm>
              <a:off x="1332821" y="4414507"/>
              <a:ext cx="1072992" cy="348106"/>
            </a:xfrm>
            <a:prstGeom prst="rect">
              <a:avLst/>
            </a:prstGeom>
            <a:noFill/>
            <a:ln w="9525">
              <a:noFill/>
              <a:miter lim="800000"/>
              <a:headEnd/>
              <a:tailEnd/>
            </a:ln>
          </p:spPr>
          <p:txBody>
            <a:bodyPr/>
            <a:lstStyle/>
            <a:p>
              <a:endParaRPr lang="en-US" sz="1600" dirty="0"/>
            </a:p>
          </p:txBody>
        </p:sp>
        <p:sp>
          <p:nvSpPr>
            <p:cNvPr id="60" name="Rectangle 11"/>
            <p:cNvSpPr>
              <a:spLocks noChangeArrowheads="1"/>
            </p:cNvSpPr>
            <p:nvPr/>
          </p:nvSpPr>
          <p:spPr bwMode="auto">
            <a:xfrm>
              <a:off x="2458079" y="4414507"/>
              <a:ext cx="1243625" cy="348106"/>
            </a:xfrm>
            <a:prstGeom prst="rect">
              <a:avLst/>
            </a:prstGeom>
            <a:solidFill>
              <a:srgbClr val="58BA76"/>
            </a:solidFill>
            <a:ln w="9525">
              <a:noFill/>
              <a:miter lim="800000"/>
              <a:headEnd/>
              <a:tailEnd/>
            </a:ln>
          </p:spPr>
          <p:txBody>
            <a:bodyPr/>
            <a:lstStyle/>
            <a:p>
              <a:endParaRPr lang="en-US" sz="1600" dirty="0"/>
            </a:p>
          </p:txBody>
        </p:sp>
        <p:sp>
          <p:nvSpPr>
            <p:cNvPr id="61" name="Rectangle 12"/>
            <p:cNvSpPr>
              <a:spLocks noChangeArrowheads="1"/>
            </p:cNvSpPr>
            <p:nvPr/>
          </p:nvSpPr>
          <p:spPr bwMode="auto">
            <a:xfrm>
              <a:off x="2458079" y="4414507"/>
              <a:ext cx="1243625" cy="348106"/>
            </a:xfrm>
            <a:prstGeom prst="rect">
              <a:avLst/>
            </a:prstGeom>
            <a:noFill/>
            <a:ln w="9525">
              <a:noFill/>
              <a:miter lim="800000"/>
              <a:headEnd/>
              <a:tailEnd/>
            </a:ln>
          </p:spPr>
          <p:txBody>
            <a:bodyPr/>
            <a:lstStyle/>
            <a:p>
              <a:endParaRPr lang="en-US" sz="1600" dirty="0"/>
            </a:p>
          </p:txBody>
        </p:sp>
        <p:sp>
          <p:nvSpPr>
            <p:cNvPr id="62" name="Rectangle 13"/>
            <p:cNvSpPr>
              <a:spLocks noChangeArrowheads="1"/>
            </p:cNvSpPr>
            <p:nvPr/>
          </p:nvSpPr>
          <p:spPr bwMode="auto">
            <a:xfrm>
              <a:off x="3753970" y="4414507"/>
              <a:ext cx="1137556" cy="348106"/>
            </a:xfrm>
            <a:prstGeom prst="rect">
              <a:avLst/>
            </a:prstGeom>
            <a:solidFill>
              <a:srgbClr val="58BA76"/>
            </a:solidFill>
            <a:ln w="9525">
              <a:noFill/>
              <a:miter lim="800000"/>
              <a:headEnd/>
              <a:tailEnd/>
            </a:ln>
          </p:spPr>
          <p:txBody>
            <a:bodyPr/>
            <a:lstStyle/>
            <a:p>
              <a:endParaRPr lang="en-US" sz="1600" dirty="0"/>
            </a:p>
          </p:txBody>
        </p:sp>
        <p:sp>
          <p:nvSpPr>
            <p:cNvPr id="63" name="Rectangle 14"/>
            <p:cNvSpPr>
              <a:spLocks noChangeArrowheads="1"/>
            </p:cNvSpPr>
            <p:nvPr/>
          </p:nvSpPr>
          <p:spPr bwMode="auto">
            <a:xfrm>
              <a:off x="3753970" y="4414507"/>
              <a:ext cx="1137556" cy="348106"/>
            </a:xfrm>
            <a:prstGeom prst="rect">
              <a:avLst/>
            </a:prstGeom>
            <a:noFill/>
            <a:ln w="9525">
              <a:noFill/>
              <a:miter lim="800000"/>
              <a:headEnd/>
              <a:tailEnd/>
            </a:ln>
          </p:spPr>
          <p:txBody>
            <a:bodyPr/>
            <a:lstStyle/>
            <a:p>
              <a:endParaRPr lang="en-US" sz="1600" dirty="0"/>
            </a:p>
          </p:txBody>
        </p:sp>
        <p:sp>
          <p:nvSpPr>
            <p:cNvPr id="64" name="Rectangle 15"/>
            <p:cNvSpPr>
              <a:spLocks noChangeArrowheads="1"/>
            </p:cNvSpPr>
            <p:nvPr/>
          </p:nvSpPr>
          <p:spPr bwMode="auto">
            <a:xfrm>
              <a:off x="4929957" y="4414507"/>
              <a:ext cx="1152928" cy="348106"/>
            </a:xfrm>
            <a:prstGeom prst="rect">
              <a:avLst/>
            </a:prstGeom>
            <a:solidFill>
              <a:srgbClr val="58BA76"/>
            </a:solidFill>
            <a:ln w="9525">
              <a:noFill/>
              <a:miter lim="800000"/>
              <a:headEnd/>
              <a:tailEnd/>
            </a:ln>
          </p:spPr>
          <p:txBody>
            <a:bodyPr/>
            <a:lstStyle/>
            <a:p>
              <a:endParaRPr lang="en-US" sz="1600" dirty="0"/>
            </a:p>
          </p:txBody>
        </p:sp>
        <p:sp>
          <p:nvSpPr>
            <p:cNvPr id="65" name="Rectangle 16"/>
            <p:cNvSpPr>
              <a:spLocks noChangeArrowheads="1"/>
            </p:cNvSpPr>
            <p:nvPr/>
          </p:nvSpPr>
          <p:spPr bwMode="auto">
            <a:xfrm>
              <a:off x="4929957" y="4414507"/>
              <a:ext cx="1152928" cy="348106"/>
            </a:xfrm>
            <a:prstGeom prst="rect">
              <a:avLst/>
            </a:prstGeom>
            <a:noFill/>
            <a:ln w="9525">
              <a:noFill/>
              <a:miter lim="800000"/>
              <a:headEnd/>
              <a:tailEnd/>
            </a:ln>
          </p:spPr>
          <p:txBody>
            <a:bodyPr/>
            <a:lstStyle/>
            <a:p>
              <a:endParaRPr lang="en-US" sz="1600" dirty="0"/>
            </a:p>
          </p:txBody>
        </p:sp>
        <p:sp>
          <p:nvSpPr>
            <p:cNvPr id="66" name="Freeform 17"/>
            <p:cNvSpPr>
              <a:spLocks/>
            </p:cNvSpPr>
            <p:nvPr/>
          </p:nvSpPr>
          <p:spPr bwMode="auto">
            <a:xfrm>
              <a:off x="1248272" y="2591971"/>
              <a:ext cx="436576" cy="1652400"/>
            </a:xfrm>
            <a:custGeom>
              <a:avLst/>
              <a:gdLst>
                <a:gd name="T0" fmla="*/ 229564 w 67"/>
                <a:gd name="T1" fmla="*/ 0 h 243"/>
                <a:gd name="T2" fmla="*/ 222813 w 67"/>
                <a:gd name="T3" fmla="*/ 0 h 243"/>
                <a:gd name="T4" fmla="*/ 0 w 67"/>
                <a:gd name="T5" fmla="*/ 223118 h 243"/>
                <a:gd name="T6" fmla="*/ 0 w 67"/>
                <a:gd name="T7" fmla="*/ 1642962 h 243"/>
                <a:gd name="T8" fmla="*/ 452377 w 67"/>
                <a:gd name="T9" fmla="*/ 1642962 h 243"/>
                <a:gd name="T10" fmla="*/ 452377 w 67"/>
                <a:gd name="T11" fmla="*/ 223118 h 243"/>
                <a:gd name="T12" fmla="*/ 229564 w 67"/>
                <a:gd name="T13" fmla="*/ 0 h 24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 h="243">
                  <a:moveTo>
                    <a:pt x="34" y="0"/>
                  </a:moveTo>
                  <a:cubicBezTo>
                    <a:pt x="33" y="0"/>
                    <a:pt x="33" y="0"/>
                    <a:pt x="33" y="0"/>
                  </a:cubicBezTo>
                  <a:cubicBezTo>
                    <a:pt x="15" y="0"/>
                    <a:pt x="0" y="15"/>
                    <a:pt x="0" y="33"/>
                  </a:cubicBezTo>
                  <a:cubicBezTo>
                    <a:pt x="0" y="243"/>
                    <a:pt x="0" y="243"/>
                    <a:pt x="0" y="243"/>
                  </a:cubicBezTo>
                  <a:cubicBezTo>
                    <a:pt x="67" y="243"/>
                    <a:pt x="67" y="243"/>
                    <a:pt x="67" y="243"/>
                  </a:cubicBezTo>
                  <a:cubicBezTo>
                    <a:pt x="67" y="33"/>
                    <a:pt x="67" y="33"/>
                    <a:pt x="67" y="33"/>
                  </a:cubicBezTo>
                  <a:cubicBezTo>
                    <a:pt x="67" y="15"/>
                    <a:pt x="52" y="0"/>
                    <a:pt x="34" y="0"/>
                  </a:cubicBezTo>
                  <a:close/>
                </a:path>
              </a:pathLst>
            </a:custGeom>
            <a:solidFill>
              <a:srgbClr val="FF6666"/>
            </a:solidFill>
            <a:ln w="9525">
              <a:noFill/>
              <a:round/>
              <a:headEnd/>
              <a:tailEnd/>
            </a:ln>
          </p:spPr>
          <p:txBody>
            <a:bodyPr/>
            <a:lstStyle/>
            <a:p>
              <a:endParaRPr lang="en-US" sz="1600" dirty="0"/>
            </a:p>
          </p:txBody>
        </p:sp>
        <p:sp>
          <p:nvSpPr>
            <p:cNvPr id="67" name="Freeform 18"/>
            <p:cNvSpPr>
              <a:spLocks/>
            </p:cNvSpPr>
            <p:nvPr/>
          </p:nvSpPr>
          <p:spPr bwMode="auto">
            <a:xfrm>
              <a:off x="1280555" y="1399076"/>
              <a:ext cx="2401165" cy="418024"/>
            </a:xfrm>
            <a:custGeom>
              <a:avLst/>
              <a:gdLst>
                <a:gd name="T0" fmla="*/ 2257181 w 367"/>
                <a:gd name="T1" fmla="*/ 0 h 66"/>
                <a:gd name="T2" fmla="*/ 223015 w 367"/>
                <a:gd name="T3" fmla="*/ 0 h 66"/>
                <a:gd name="T4" fmla="*/ 0 w 367"/>
                <a:gd name="T5" fmla="*/ 230144 h 66"/>
                <a:gd name="T6" fmla="*/ 0 w 367"/>
                <a:gd name="T7" fmla="*/ 446751 h 66"/>
                <a:gd name="T8" fmla="*/ 2480196 w 367"/>
                <a:gd name="T9" fmla="*/ 446751 h 66"/>
                <a:gd name="T10" fmla="*/ 2480196 w 367"/>
                <a:gd name="T11" fmla="*/ 230144 h 66"/>
                <a:gd name="T12" fmla="*/ 2257181 w 367"/>
                <a:gd name="T13" fmla="*/ 0 h 6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67" h="66">
                  <a:moveTo>
                    <a:pt x="334" y="0"/>
                  </a:moveTo>
                  <a:cubicBezTo>
                    <a:pt x="33" y="0"/>
                    <a:pt x="33" y="0"/>
                    <a:pt x="33" y="0"/>
                  </a:cubicBezTo>
                  <a:cubicBezTo>
                    <a:pt x="15" y="0"/>
                    <a:pt x="0" y="15"/>
                    <a:pt x="0" y="34"/>
                  </a:cubicBezTo>
                  <a:cubicBezTo>
                    <a:pt x="0" y="66"/>
                    <a:pt x="0" y="66"/>
                    <a:pt x="0" y="66"/>
                  </a:cubicBezTo>
                  <a:cubicBezTo>
                    <a:pt x="367" y="66"/>
                    <a:pt x="367" y="66"/>
                    <a:pt x="367" y="66"/>
                  </a:cubicBezTo>
                  <a:cubicBezTo>
                    <a:pt x="367" y="34"/>
                    <a:pt x="367" y="34"/>
                    <a:pt x="367" y="34"/>
                  </a:cubicBezTo>
                  <a:cubicBezTo>
                    <a:pt x="367" y="15"/>
                    <a:pt x="352" y="0"/>
                    <a:pt x="334" y="0"/>
                  </a:cubicBezTo>
                  <a:close/>
                </a:path>
              </a:pathLst>
            </a:custGeom>
            <a:solidFill>
              <a:srgbClr val="99CC33"/>
            </a:solidFill>
            <a:ln w="9525">
              <a:noFill/>
              <a:round/>
              <a:headEnd/>
              <a:tailEnd/>
            </a:ln>
          </p:spPr>
          <p:txBody>
            <a:bodyPr/>
            <a:lstStyle/>
            <a:p>
              <a:endParaRPr lang="en-US" sz="1600" dirty="0"/>
            </a:p>
          </p:txBody>
        </p:sp>
        <p:sp>
          <p:nvSpPr>
            <p:cNvPr id="68" name="Freeform 19"/>
            <p:cNvSpPr>
              <a:spLocks/>
            </p:cNvSpPr>
            <p:nvPr/>
          </p:nvSpPr>
          <p:spPr bwMode="auto">
            <a:xfrm>
              <a:off x="3733986" y="1399076"/>
              <a:ext cx="2413463" cy="418024"/>
            </a:xfrm>
            <a:custGeom>
              <a:avLst/>
              <a:gdLst>
                <a:gd name="T0" fmla="*/ 2262907 w 369"/>
                <a:gd name="T1" fmla="*/ 0 h 66"/>
                <a:gd name="T2" fmla="*/ 222913 w 369"/>
                <a:gd name="T3" fmla="*/ 0 h 66"/>
                <a:gd name="T4" fmla="*/ 0 w 369"/>
                <a:gd name="T5" fmla="*/ 230144 h 66"/>
                <a:gd name="T6" fmla="*/ 0 w 369"/>
                <a:gd name="T7" fmla="*/ 446751 h 66"/>
                <a:gd name="T8" fmla="*/ 2492575 w 369"/>
                <a:gd name="T9" fmla="*/ 446751 h 66"/>
                <a:gd name="T10" fmla="*/ 2492575 w 369"/>
                <a:gd name="T11" fmla="*/ 230144 h 66"/>
                <a:gd name="T12" fmla="*/ 2262907 w 369"/>
                <a:gd name="T13" fmla="*/ 0 h 6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69" h="66">
                  <a:moveTo>
                    <a:pt x="335" y="0"/>
                  </a:moveTo>
                  <a:cubicBezTo>
                    <a:pt x="33" y="0"/>
                    <a:pt x="33" y="0"/>
                    <a:pt x="33" y="0"/>
                  </a:cubicBezTo>
                  <a:cubicBezTo>
                    <a:pt x="15" y="0"/>
                    <a:pt x="0" y="15"/>
                    <a:pt x="0" y="34"/>
                  </a:cubicBezTo>
                  <a:cubicBezTo>
                    <a:pt x="0" y="66"/>
                    <a:pt x="0" y="66"/>
                    <a:pt x="0" y="66"/>
                  </a:cubicBezTo>
                  <a:cubicBezTo>
                    <a:pt x="369" y="66"/>
                    <a:pt x="369" y="66"/>
                    <a:pt x="369" y="66"/>
                  </a:cubicBezTo>
                  <a:cubicBezTo>
                    <a:pt x="369" y="34"/>
                    <a:pt x="369" y="34"/>
                    <a:pt x="369" y="34"/>
                  </a:cubicBezTo>
                  <a:cubicBezTo>
                    <a:pt x="369" y="15"/>
                    <a:pt x="354" y="0"/>
                    <a:pt x="335" y="0"/>
                  </a:cubicBezTo>
                  <a:close/>
                </a:path>
              </a:pathLst>
            </a:custGeom>
            <a:solidFill>
              <a:srgbClr val="99CC33"/>
            </a:solidFill>
            <a:ln w="9525">
              <a:noFill/>
              <a:round/>
              <a:headEnd/>
              <a:tailEnd/>
            </a:ln>
          </p:spPr>
          <p:txBody>
            <a:bodyPr/>
            <a:lstStyle/>
            <a:p>
              <a:endParaRPr lang="en-US" sz="1600" dirty="0"/>
            </a:p>
          </p:txBody>
        </p:sp>
        <p:sp>
          <p:nvSpPr>
            <p:cNvPr id="69" name="Freeform 20"/>
            <p:cNvSpPr>
              <a:spLocks/>
            </p:cNvSpPr>
            <p:nvPr/>
          </p:nvSpPr>
          <p:spPr bwMode="auto">
            <a:xfrm>
              <a:off x="1738652" y="2591971"/>
              <a:ext cx="444261" cy="1652400"/>
            </a:xfrm>
            <a:custGeom>
              <a:avLst/>
              <a:gdLst>
                <a:gd name="T0" fmla="*/ 236316 w 68"/>
                <a:gd name="T1" fmla="*/ 0 h 243"/>
                <a:gd name="T2" fmla="*/ 229565 w 68"/>
                <a:gd name="T3" fmla="*/ 0 h 243"/>
                <a:gd name="T4" fmla="*/ 0 w 68"/>
                <a:gd name="T5" fmla="*/ 223118 h 243"/>
                <a:gd name="T6" fmla="*/ 0 w 68"/>
                <a:gd name="T7" fmla="*/ 1642962 h 243"/>
                <a:gd name="T8" fmla="*/ 459129 w 68"/>
                <a:gd name="T9" fmla="*/ 1642962 h 243"/>
                <a:gd name="T10" fmla="*/ 459129 w 68"/>
                <a:gd name="T11" fmla="*/ 223118 h 243"/>
                <a:gd name="T12" fmla="*/ 236316 w 68"/>
                <a:gd name="T13" fmla="*/ 0 h 24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243">
                  <a:moveTo>
                    <a:pt x="35" y="0"/>
                  </a:moveTo>
                  <a:cubicBezTo>
                    <a:pt x="34" y="0"/>
                    <a:pt x="34" y="0"/>
                    <a:pt x="34" y="0"/>
                  </a:cubicBezTo>
                  <a:cubicBezTo>
                    <a:pt x="15" y="0"/>
                    <a:pt x="0" y="15"/>
                    <a:pt x="0" y="33"/>
                  </a:cubicBezTo>
                  <a:cubicBezTo>
                    <a:pt x="0" y="243"/>
                    <a:pt x="0" y="243"/>
                    <a:pt x="0" y="243"/>
                  </a:cubicBezTo>
                  <a:cubicBezTo>
                    <a:pt x="68" y="243"/>
                    <a:pt x="68" y="243"/>
                    <a:pt x="68" y="243"/>
                  </a:cubicBezTo>
                  <a:cubicBezTo>
                    <a:pt x="68" y="33"/>
                    <a:pt x="68" y="33"/>
                    <a:pt x="68" y="33"/>
                  </a:cubicBezTo>
                  <a:cubicBezTo>
                    <a:pt x="68" y="15"/>
                    <a:pt x="53" y="0"/>
                    <a:pt x="35" y="0"/>
                  </a:cubicBezTo>
                  <a:close/>
                </a:path>
              </a:pathLst>
            </a:custGeom>
            <a:solidFill>
              <a:srgbClr val="FF6666"/>
            </a:solidFill>
            <a:ln w="9525">
              <a:noFill/>
              <a:round/>
              <a:headEnd/>
              <a:tailEnd/>
            </a:ln>
          </p:spPr>
          <p:txBody>
            <a:bodyPr/>
            <a:lstStyle/>
            <a:p>
              <a:endParaRPr lang="en-US" sz="1600" dirty="0"/>
            </a:p>
          </p:txBody>
        </p:sp>
        <p:sp>
          <p:nvSpPr>
            <p:cNvPr id="70" name="Freeform 21"/>
            <p:cNvSpPr>
              <a:spLocks/>
            </p:cNvSpPr>
            <p:nvPr/>
          </p:nvSpPr>
          <p:spPr bwMode="auto">
            <a:xfrm>
              <a:off x="2235179" y="2591971"/>
              <a:ext cx="445799" cy="1652400"/>
            </a:xfrm>
            <a:custGeom>
              <a:avLst/>
              <a:gdLst>
                <a:gd name="T0" fmla="*/ 229565 w 68"/>
                <a:gd name="T1" fmla="*/ 0 h 243"/>
                <a:gd name="T2" fmla="*/ 222813 w 68"/>
                <a:gd name="T3" fmla="*/ 0 h 243"/>
                <a:gd name="T4" fmla="*/ 0 w 68"/>
                <a:gd name="T5" fmla="*/ 223118 h 243"/>
                <a:gd name="T6" fmla="*/ 0 w 68"/>
                <a:gd name="T7" fmla="*/ 1642962 h 243"/>
                <a:gd name="T8" fmla="*/ 459129 w 68"/>
                <a:gd name="T9" fmla="*/ 1642962 h 243"/>
                <a:gd name="T10" fmla="*/ 459129 w 68"/>
                <a:gd name="T11" fmla="*/ 223118 h 243"/>
                <a:gd name="T12" fmla="*/ 229565 w 68"/>
                <a:gd name="T13" fmla="*/ 0 h 24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243">
                  <a:moveTo>
                    <a:pt x="34" y="0"/>
                  </a:moveTo>
                  <a:cubicBezTo>
                    <a:pt x="33" y="0"/>
                    <a:pt x="33" y="0"/>
                    <a:pt x="33" y="0"/>
                  </a:cubicBezTo>
                  <a:cubicBezTo>
                    <a:pt x="15" y="0"/>
                    <a:pt x="0" y="15"/>
                    <a:pt x="0" y="33"/>
                  </a:cubicBezTo>
                  <a:cubicBezTo>
                    <a:pt x="0" y="243"/>
                    <a:pt x="0" y="243"/>
                    <a:pt x="0" y="243"/>
                  </a:cubicBezTo>
                  <a:cubicBezTo>
                    <a:pt x="68" y="243"/>
                    <a:pt x="68" y="243"/>
                    <a:pt x="68" y="243"/>
                  </a:cubicBezTo>
                  <a:cubicBezTo>
                    <a:pt x="68" y="33"/>
                    <a:pt x="68" y="33"/>
                    <a:pt x="68" y="33"/>
                  </a:cubicBezTo>
                  <a:cubicBezTo>
                    <a:pt x="68" y="15"/>
                    <a:pt x="53" y="0"/>
                    <a:pt x="34" y="0"/>
                  </a:cubicBezTo>
                  <a:close/>
                </a:path>
              </a:pathLst>
            </a:custGeom>
            <a:solidFill>
              <a:srgbClr val="FF6666"/>
            </a:solidFill>
            <a:ln w="9525">
              <a:noFill/>
              <a:round/>
              <a:headEnd/>
              <a:tailEnd/>
            </a:ln>
          </p:spPr>
          <p:txBody>
            <a:bodyPr/>
            <a:lstStyle/>
            <a:p>
              <a:endParaRPr lang="en-US" sz="1600" dirty="0"/>
            </a:p>
          </p:txBody>
        </p:sp>
        <p:sp>
          <p:nvSpPr>
            <p:cNvPr id="71" name="Freeform 22"/>
            <p:cNvSpPr>
              <a:spLocks/>
            </p:cNvSpPr>
            <p:nvPr/>
          </p:nvSpPr>
          <p:spPr bwMode="auto">
            <a:xfrm>
              <a:off x="2733244" y="2591971"/>
              <a:ext cx="438113" cy="1652400"/>
            </a:xfrm>
            <a:custGeom>
              <a:avLst/>
              <a:gdLst>
                <a:gd name="T0" fmla="*/ 229564 w 67"/>
                <a:gd name="T1" fmla="*/ 0 h 243"/>
                <a:gd name="T2" fmla="*/ 222813 w 67"/>
                <a:gd name="T3" fmla="*/ 0 h 243"/>
                <a:gd name="T4" fmla="*/ 0 w 67"/>
                <a:gd name="T5" fmla="*/ 223118 h 243"/>
                <a:gd name="T6" fmla="*/ 0 w 67"/>
                <a:gd name="T7" fmla="*/ 1642962 h 243"/>
                <a:gd name="T8" fmla="*/ 452377 w 67"/>
                <a:gd name="T9" fmla="*/ 1642962 h 243"/>
                <a:gd name="T10" fmla="*/ 452377 w 67"/>
                <a:gd name="T11" fmla="*/ 223118 h 243"/>
                <a:gd name="T12" fmla="*/ 229564 w 67"/>
                <a:gd name="T13" fmla="*/ 0 h 24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 h="243">
                  <a:moveTo>
                    <a:pt x="34" y="0"/>
                  </a:moveTo>
                  <a:cubicBezTo>
                    <a:pt x="33" y="0"/>
                    <a:pt x="33" y="0"/>
                    <a:pt x="33" y="0"/>
                  </a:cubicBezTo>
                  <a:cubicBezTo>
                    <a:pt x="15" y="0"/>
                    <a:pt x="0" y="15"/>
                    <a:pt x="0" y="33"/>
                  </a:cubicBezTo>
                  <a:cubicBezTo>
                    <a:pt x="0" y="243"/>
                    <a:pt x="0" y="243"/>
                    <a:pt x="0" y="243"/>
                  </a:cubicBezTo>
                  <a:cubicBezTo>
                    <a:pt x="67" y="243"/>
                    <a:pt x="67" y="243"/>
                    <a:pt x="67" y="243"/>
                  </a:cubicBezTo>
                  <a:cubicBezTo>
                    <a:pt x="67" y="33"/>
                    <a:pt x="67" y="33"/>
                    <a:pt x="67" y="33"/>
                  </a:cubicBezTo>
                  <a:cubicBezTo>
                    <a:pt x="67" y="15"/>
                    <a:pt x="52" y="0"/>
                    <a:pt x="34" y="0"/>
                  </a:cubicBezTo>
                  <a:close/>
                </a:path>
              </a:pathLst>
            </a:custGeom>
            <a:solidFill>
              <a:srgbClr val="FF6666"/>
            </a:solidFill>
            <a:ln w="9525">
              <a:noFill/>
              <a:round/>
              <a:headEnd/>
              <a:tailEnd/>
            </a:ln>
          </p:spPr>
          <p:txBody>
            <a:bodyPr/>
            <a:lstStyle/>
            <a:p>
              <a:endParaRPr lang="en-US" sz="1600" dirty="0"/>
            </a:p>
          </p:txBody>
        </p:sp>
        <p:sp>
          <p:nvSpPr>
            <p:cNvPr id="72" name="Freeform 23"/>
            <p:cNvSpPr>
              <a:spLocks/>
            </p:cNvSpPr>
            <p:nvPr/>
          </p:nvSpPr>
          <p:spPr bwMode="auto">
            <a:xfrm>
              <a:off x="3223623" y="2591971"/>
              <a:ext cx="445799" cy="1652400"/>
            </a:xfrm>
            <a:custGeom>
              <a:avLst/>
              <a:gdLst>
                <a:gd name="T0" fmla="*/ 230127 w 68"/>
                <a:gd name="T1" fmla="*/ 0 h 243"/>
                <a:gd name="T2" fmla="*/ 230127 w 68"/>
                <a:gd name="T3" fmla="*/ 0 h 243"/>
                <a:gd name="T4" fmla="*/ 0 w 68"/>
                <a:gd name="T5" fmla="*/ 223118 h 243"/>
                <a:gd name="T6" fmla="*/ 0 w 68"/>
                <a:gd name="T7" fmla="*/ 1642962 h 243"/>
                <a:gd name="T8" fmla="*/ 460254 w 68"/>
                <a:gd name="T9" fmla="*/ 1642962 h 243"/>
                <a:gd name="T10" fmla="*/ 460254 w 68"/>
                <a:gd name="T11" fmla="*/ 223118 h 243"/>
                <a:gd name="T12" fmla="*/ 230127 w 68"/>
                <a:gd name="T13" fmla="*/ 0 h 24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243">
                  <a:moveTo>
                    <a:pt x="34" y="0"/>
                  </a:moveTo>
                  <a:cubicBezTo>
                    <a:pt x="34" y="0"/>
                    <a:pt x="34" y="0"/>
                    <a:pt x="34" y="0"/>
                  </a:cubicBezTo>
                  <a:cubicBezTo>
                    <a:pt x="15" y="0"/>
                    <a:pt x="0" y="15"/>
                    <a:pt x="0" y="33"/>
                  </a:cubicBezTo>
                  <a:cubicBezTo>
                    <a:pt x="0" y="243"/>
                    <a:pt x="0" y="243"/>
                    <a:pt x="0" y="243"/>
                  </a:cubicBezTo>
                  <a:cubicBezTo>
                    <a:pt x="68" y="243"/>
                    <a:pt x="68" y="243"/>
                    <a:pt x="68" y="243"/>
                  </a:cubicBezTo>
                  <a:cubicBezTo>
                    <a:pt x="68" y="33"/>
                    <a:pt x="68" y="33"/>
                    <a:pt x="68" y="33"/>
                  </a:cubicBezTo>
                  <a:cubicBezTo>
                    <a:pt x="68" y="15"/>
                    <a:pt x="53" y="0"/>
                    <a:pt x="34" y="0"/>
                  </a:cubicBezTo>
                  <a:close/>
                </a:path>
              </a:pathLst>
            </a:custGeom>
            <a:solidFill>
              <a:srgbClr val="FF6666"/>
            </a:solidFill>
            <a:ln w="9525">
              <a:noFill/>
              <a:round/>
              <a:headEnd/>
              <a:tailEnd/>
            </a:ln>
          </p:spPr>
          <p:txBody>
            <a:bodyPr/>
            <a:lstStyle/>
            <a:p>
              <a:endParaRPr lang="en-US" sz="1600" dirty="0"/>
            </a:p>
          </p:txBody>
        </p:sp>
        <p:sp>
          <p:nvSpPr>
            <p:cNvPr id="73" name="Freeform 24"/>
            <p:cNvSpPr>
              <a:spLocks/>
            </p:cNvSpPr>
            <p:nvPr/>
          </p:nvSpPr>
          <p:spPr bwMode="auto">
            <a:xfrm>
              <a:off x="3721688" y="2591971"/>
              <a:ext cx="438112" cy="1652400"/>
            </a:xfrm>
            <a:custGeom>
              <a:avLst/>
              <a:gdLst>
                <a:gd name="T0" fmla="*/ 229564 w 67"/>
                <a:gd name="T1" fmla="*/ 0 h 243"/>
                <a:gd name="T2" fmla="*/ 222813 w 67"/>
                <a:gd name="T3" fmla="*/ 0 h 243"/>
                <a:gd name="T4" fmla="*/ 0 w 67"/>
                <a:gd name="T5" fmla="*/ 223118 h 243"/>
                <a:gd name="T6" fmla="*/ 0 w 67"/>
                <a:gd name="T7" fmla="*/ 1642962 h 243"/>
                <a:gd name="T8" fmla="*/ 452377 w 67"/>
                <a:gd name="T9" fmla="*/ 1642962 h 243"/>
                <a:gd name="T10" fmla="*/ 452377 w 67"/>
                <a:gd name="T11" fmla="*/ 223118 h 243"/>
                <a:gd name="T12" fmla="*/ 229564 w 67"/>
                <a:gd name="T13" fmla="*/ 0 h 24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 h="243">
                  <a:moveTo>
                    <a:pt x="34" y="0"/>
                  </a:moveTo>
                  <a:cubicBezTo>
                    <a:pt x="33" y="0"/>
                    <a:pt x="33" y="0"/>
                    <a:pt x="33" y="0"/>
                  </a:cubicBezTo>
                  <a:cubicBezTo>
                    <a:pt x="15" y="0"/>
                    <a:pt x="0" y="15"/>
                    <a:pt x="0" y="33"/>
                  </a:cubicBezTo>
                  <a:cubicBezTo>
                    <a:pt x="0" y="243"/>
                    <a:pt x="0" y="243"/>
                    <a:pt x="0" y="243"/>
                  </a:cubicBezTo>
                  <a:cubicBezTo>
                    <a:pt x="67" y="243"/>
                    <a:pt x="67" y="243"/>
                    <a:pt x="67" y="243"/>
                  </a:cubicBezTo>
                  <a:cubicBezTo>
                    <a:pt x="67" y="33"/>
                    <a:pt x="67" y="33"/>
                    <a:pt x="67" y="33"/>
                  </a:cubicBezTo>
                  <a:cubicBezTo>
                    <a:pt x="67" y="15"/>
                    <a:pt x="52" y="0"/>
                    <a:pt x="34" y="0"/>
                  </a:cubicBezTo>
                  <a:close/>
                </a:path>
              </a:pathLst>
            </a:custGeom>
            <a:solidFill>
              <a:srgbClr val="FF6666"/>
            </a:solidFill>
            <a:ln w="9525">
              <a:noFill/>
              <a:round/>
              <a:headEnd/>
              <a:tailEnd/>
            </a:ln>
          </p:spPr>
          <p:txBody>
            <a:bodyPr/>
            <a:lstStyle/>
            <a:p>
              <a:endParaRPr lang="en-US" sz="1600" dirty="0"/>
            </a:p>
          </p:txBody>
        </p:sp>
        <p:sp>
          <p:nvSpPr>
            <p:cNvPr id="74" name="Freeform 25"/>
            <p:cNvSpPr>
              <a:spLocks/>
            </p:cNvSpPr>
            <p:nvPr/>
          </p:nvSpPr>
          <p:spPr bwMode="auto">
            <a:xfrm>
              <a:off x="4212067" y="2591971"/>
              <a:ext cx="444262" cy="1652400"/>
            </a:xfrm>
            <a:custGeom>
              <a:avLst/>
              <a:gdLst>
                <a:gd name="T0" fmla="*/ 229565 w 68"/>
                <a:gd name="T1" fmla="*/ 0 h 243"/>
                <a:gd name="T2" fmla="*/ 229565 w 68"/>
                <a:gd name="T3" fmla="*/ 0 h 243"/>
                <a:gd name="T4" fmla="*/ 0 w 68"/>
                <a:gd name="T5" fmla="*/ 223118 h 243"/>
                <a:gd name="T6" fmla="*/ 0 w 68"/>
                <a:gd name="T7" fmla="*/ 1642962 h 243"/>
                <a:gd name="T8" fmla="*/ 459129 w 68"/>
                <a:gd name="T9" fmla="*/ 1642962 h 243"/>
                <a:gd name="T10" fmla="*/ 459129 w 68"/>
                <a:gd name="T11" fmla="*/ 223118 h 243"/>
                <a:gd name="T12" fmla="*/ 229565 w 68"/>
                <a:gd name="T13" fmla="*/ 0 h 24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243">
                  <a:moveTo>
                    <a:pt x="34" y="0"/>
                  </a:moveTo>
                  <a:cubicBezTo>
                    <a:pt x="34" y="0"/>
                    <a:pt x="34" y="0"/>
                    <a:pt x="34" y="0"/>
                  </a:cubicBezTo>
                  <a:cubicBezTo>
                    <a:pt x="15" y="0"/>
                    <a:pt x="0" y="15"/>
                    <a:pt x="0" y="33"/>
                  </a:cubicBezTo>
                  <a:cubicBezTo>
                    <a:pt x="0" y="243"/>
                    <a:pt x="0" y="243"/>
                    <a:pt x="0" y="243"/>
                  </a:cubicBezTo>
                  <a:cubicBezTo>
                    <a:pt x="68" y="243"/>
                    <a:pt x="68" y="243"/>
                    <a:pt x="68" y="243"/>
                  </a:cubicBezTo>
                  <a:cubicBezTo>
                    <a:pt x="68" y="33"/>
                    <a:pt x="68" y="33"/>
                    <a:pt x="68" y="33"/>
                  </a:cubicBezTo>
                  <a:cubicBezTo>
                    <a:pt x="68" y="15"/>
                    <a:pt x="53" y="0"/>
                    <a:pt x="34" y="0"/>
                  </a:cubicBezTo>
                  <a:close/>
                </a:path>
              </a:pathLst>
            </a:custGeom>
            <a:solidFill>
              <a:srgbClr val="FF6666"/>
            </a:solidFill>
            <a:ln w="9525">
              <a:noFill/>
              <a:round/>
              <a:headEnd/>
              <a:tailEnd/>
            </a:ln>
          </p:spPr>
          <p:txBody>
            <a:bodyPr/>
            <a:lstStyle/>
            <a:p>
              <a:endParaRPr lang="en-US" sz="1600" dirty="0"/>
            </a:p>
          </p:txBody>
        </p:sp>
        <p:sp>
          <p:nvSpPr>
            <p:cNvPr id="75" name="Freeform 26"/>
            <p:cNvSpPr>
              <a:spLocks/>
            </p:cNvSpPr>
            <p:nvPr/>
          </p:nvSpPr>
          <p:spPr bwMode="auto">
            <a:xfrm>
              <a:off x="4708595" y="2591971"/>
              <a:ext cx="439650" cy="1652400"/>
            </a:xfrm>
            <a:custGeom>
              <a:avLst/>
              <a:gdLst>
                <a:gd name="T0" fmla="*/ 230136 w 67"/>
                <a:gd name="T1" fmla="*/ 0 h 243"/>
                <a:gd name="T2" fmla="*/ 223367 w 67"/>
                <a:gd name="T3" fmla="*/ 0 h 243"/>
                <a:gd name="T4" fmla="*/ 0 w 67"/>
                <a:gd name="T5" fmla="*/ 223118 h 243"/>
                <a:gd name="T6" fmla="*/ 0 w 67"/>
                <a:gd name="T7" fmla="*/ 1642962 h 243"/>
                <a:gd name="T8" fmla="*/ 453503 w 67"/>
                <a:gd name="T9" fmla="*/ 1642962 h 243"/>
                <a:gd name="T10" fmla="*/ 453503 w 67"/>
                <a:gd name="T11" fmla="*/ 223118 h 243"/>
                <a:gd name="T12" fmla="*/ 230136 w 67"/>
                <a:gd name="T13" fmla="*/ 0 h 24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 h="243">
                  <a:moveTo>
                    <a:pt x="34" y="0"/>
                  </a:moveTo>
                  <a:cubicBezTo>
                    <a:pt x="33" y="0"/>
                    <a:pt x="33" y="0"/>
                    <a:pt x="33" y="0"/>
                  </a:cubicBezTo>
                  <a:cubicBezTo>
                    <a:pt x="15" y="0"/>
                    <a:pt x="0" y="15"/>
                    <a:pt x="0" y="33"/>
                  </a:cubicBezTo>
                  <a:cubicBezTo>
                    <a:pt x="0" y="243"/>
                    <a:pt x="0" y="243"/>
                    <a:pt x="0" y="243"/>
                  </a:cubicBezTo>
                  <a:cubicBezTo>
                    <a:pt x="67" y="243"/>
                    <a:pt x="67" y="243"/>
                    <a:pt x="67" y="243"/>
                  </a:cubicBezTo>
                  <a:cubicBezTo>
                    <a:pt x="67" y="33"/>
                    <a:pt x="67" y="33"/>
                    <a:pt x="67" y="33"/>
                  </a:cubicBezTo>
                  <a:cubicBezTo>
                    <a:pt x="67" y="15"/>
                    <a:pt x="53" y="0"/>
                    <a:pt x="34" y="0"/>
                  </a:cubicBezTo>
                  <a:close/>
                </a:path>
              </a:pathLst>
            </a:custGeom>
            <a:solidFill>
              <a:srgbClr val="FF6666"/>
            </a:solidFill>
            <a:ln w="9525">
              <a:noFill/>
              <a:round/>
              <a:headEnd/>
              <a:tailEnd/>
            </a:ln>
          </p:spPr>
          <p:txBody>
            <a:bodyPr/>
            <a:lstStyle/>
            <a:p>
              <a:endParaRPr lang="en-US" sz="1600" dirty="0"/>
            </a:p>
          </p:txBody>
        </p:sp>
        <p:sp>
          <p:nvSpPr>
            <p:cNvPr id="76" name="Freeform 27"/>
            <p:cNvSpPr>
              <a:spLocks/>
            </p:cNvSpPr>
            <p:nvPr/>
          </p:nvSpPr>
          <p:spPr bwMode="auto">
            <a:xfrm>
              <a:off x="5206660" y="2591971"/>
              <a:ext cx="438112" cy="1652400"/>
            </a:xfrm>
            <a:custGeom>
              <a:avLst/>
              <a:gdLst>
                <a:gd name="T0" fmla="*/ 229564 w 67"/>
                <a:gd name="T1" fmla="*/ 0 h 243"/>
                <a:gd name="T2" fmla="*/ 222813 w 67"/>
                <a:gd name="T3" fmla="*/ 0 h 243"/>
                <a:gd name="T4" fmla="*/ 0 w 67"/>
                <a:gd name="T5" fmla="*/ 223118 h 243"/>
                <a:gd name="T6" fmla="*/ 0 w 67"/>
                <a:gd name="T7" fmla="*/ 1642962 h 243"/>
                <a:gd name="T8" fmla="*/ 452377 w 67"/>
                <a:gd name="T9" fmla="*/ 1642962 h 243"/>
                <a:gd name="T10" fmla="*/ 452377 w 67"/>
                <a:gd name="T11" fmla="*/ 223118 h 243"/>
                <a:gd name="T12" fmla="*/ 229564 w 67"/>
                <a:gd name="T13" fmla="*/ 0 h 24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 h="243">
                  <a:moveTo>
                    <a:pt x="34" y="0"/>
                  </a:moveTo>
                  <a:cubicBezTo>
                    <a:pt x="33" y="0"/>
                    <a:pt x="33" y="0"/>
                    <a:pt x="33" y="0"/>
                  </a:cubicBezTo>
                  <a:cubicBezTo>
                    <a:pt x="15" y="0"/>
                    <a:pt x="0" y="15"/>
                    <a:pt x="0" y="33"/>
                  </a:cubicBezTo>
                  <a:cubicBezTo>
                    <a:pt x="0" y="243"/>
                    <a:pt x="0" y="243"/>
                    <a:pt x="0" y="243"/>
                  </a:cubicBezTo>
                  <a:cubicBezTo>
                    <a:pt x="67" y="243"/>
                    <a:pt x="67" y="243"/>
                    <a:pt x="67" y="243"/>
                  </a:cubicBezTo>
                  <a:cubicBezTo>
                    <a:pt x="67" y="33"/>
                    <a:pt x="67" y="33"/>
                    <a:pt x="67" y="33"/>
                  </a:cubicBezTo>
                  <a:cubicBezTo>
                    <a:pt x="67" y="15"/>
                    <a:pt x="52" y="0"/>
                    <a:pt x="34" y="0"/>
                  </a:cubicBezTo>
                  <a:close/>
                </a:path>
              </a:pathLst>
            </a:custGeom>
            <a:solidFill>
              <a:srgbClr val="FF6666"/>
            </a:solidFill>
            <a:ln w="9525">
              <a:noFill/>
              <a:round/>
              <a:headEnd/>
              <a:tailEnd/>
            </a:ln>
          </p:spPr>
          <p:txBody>
            <a:bodyPr/>
            <a:lstStyle/>
            <a:p>
              <a:endParaRPr lang="en-US" sz="1600" dirty="0"/>
            </a:p>
          </p:txBody>
        </p:sp>
        <p:sp>
          <p:nvSpPr>
            <p:cNvPr id="77" name="Freeform 28"/>
            <p:cNvSpPr>
              <a:spLocks/>
            </p:cNvSpPr>
            <p:nvPr/>
          </p:nvSpPr>
          <p:spPr bwMode="auto">
            <a:xfrm>
              <a:off x="5697038" y="2591971"/>
              <a:ext cx="444262" cy="1652400"/>
            </a:xfrm>
            <a:custGeom>
              <a:avLst/>
              <a:gdLst>
                <a:gd name="T0" fmla="*/ 229565 w 68"/>
                <a:gd name="T1" fmla="*/ 0 h 243"/>
                <a:gd name="T2" fmla="*/ 229565 w 68"/>
                <a:gd name="T3" fmla="*/ 0 h 243"/>
                <a:gd name="T4" fmla="*/ 0 w 68"/>
                <a:gd name="T5" fmla="*/ 223118 h 243"/>
                <a:gd name="T6" fmla="*/ 0 w 68"/>
                <a:gd name="T7" fmla="*/ 1642962 h 243"/>
                <a:gd name="T8" fmla="*/ 459129 w 68"/>
                <a:gd name="T9" fmla="*/ 1642962 h 243"/>
                <a:gd name="T10" fmla="*/ 459129 w 68"/>
                <a:gd name="T11" fmla="*/ 223118 h 243"/>
                <a:gd name="T12" fmla="*/ 229565 w 68"/>
                <a:gd name="T13" fmla="*/ 0 h 24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243">
                  <a:moveTo>
                    <a:pt x="34" y="0"/>
                  </a:moveTo>
                  <a:cubicBezTo>
                    <a:pt x="34" y="0"/>
                    <a:pt x="34" y="0"/>
                    <a:pt x="34" y="0"/>
                  </a:cubicBezTo>
                  <a:cubicBezTo>
                    <a:pt x="15" y="0"/>
                    <a:pt x="0" y="15"/>
                    <a:pt x="0" y="33"/>
                  </a:cubicBezTo>
                  <a:cubicBezTo>
                    <a:pt x="0" y="243"/>
                    <a:pt x="0" y="243"/>
                    <a:pt x="0" y="243"/>
                  </a:cubicBezTo>
                  <a:cubicBezTo>
                    <a:pt x="68" y="243"/>
                    <a:pt x="68" y="243"/>
                    <a:pt x="68" y="243"/>
                  </a:cubicBezTo>
                  <a:cubicBezTo>
                    <a:pt x="68" y="33"/>
                    <a:pt x="68" y="33"/>
                    <a:pt x="68" y="33"/>
                  </a:cubicBezTo>
                  <a:cubicBezTo>
                    <a:pt x="68" y="15"/>
                    <a:pt x="53" y="0"/>
                    <a:pt x="34" y="0"/>
                  </a:cubicBezTo>
                  <a:close/>
                </a:path>
              </a:pathLst>
            </a:custGeom>
            <a:solidFill>
              <a:srgbClr val="FF6666"/>
            </a:solidFill>
            <a:ln w="9525">
              <a:noFill/>
              <a:round/>
              <a:headEnd/>
              <a:tailEnd/>
            </a:ln>
          </p:spPr>
          <p:txBody>
            <a:bodyPr/>
            <a:lstStyle/>
            <a:p>
              <a:endParaRPr lang="en-US" sz="1600" dirty="0"/>
            </a:p>
          </p:txBody>
        </p:sp>
        <p:sp>
          <p:nvSpPr>
            <p:cNvPr id="78" name="Rectangle 88"/>
            <p:cNvSpPr>
              <a:spLocks noChangeArrowheads="1"/>
            </p:cNvSpPr>
            <p:nvPr/>
          </p:nvSpPr>
          <p:spPr bwMode="auto">
            <a:xfrm>
              <a:off x="1343581" y="4432358"/>
              <a:ext cx="1062232" cy="648933"/>
            </a:xfrm>
            <a:prstGeom prst="rect">
              <a:avLst/>
            </a:prstGeom>
            <a:noFill/>
            <a:ln w="9525">
              <a:noFill/>
              <a:miter lim="800000"/>
              <a:headEnd/>
              <a:tailEnd/>
            </a:ln>
          </p:spPr>
          <p:txBody>
            <a:bodyPr lIns="0" tIns="0" rIns="0" bIns="0">
              <a:spAutoFit/>
            </a:bodyPr>
            <a:lstStyle/>
            <a:p>
              <a:pPr algn="ctr"/>
              <a:r>
                <a:rPr lang="en-US" sz="900" dirty="0">
                  <a:solidFill>
                    <a:srgbClr val="FFFFFF"/>
                  </a:solidFill>
                  <a:latin typeface="Omnes Medium" charset="0"/>
                </a:rPr>
                <a:t>SERVICE DOMAIN</a:t>
              </a:r>
            </a:p>
            <a:p>
              <a:pPr algn="ctr"/>
              <a:r>
                <a:rPr lang="en-US" sz="900" dirty="0">
                  <a:solidFill>
                    <a:srgbClr val="FFFFFF"/>
                  </a:solidFill>
                  <a:latin typeface="Omnes Medium" charset="0"/>
                </a:rPr>
                <a:t>(PUBLIC CLOUD)</a:t>
              </a:r>
              <a:endParaRPr lang="en-US" sz="900" dirty="0"/>
            </a:p>
          </p:txBody>
        </p:sp>
        <p:sp>
          <p:nvSpPr>
            <p:cNvPr id="79" name="Rectangle 120"/>
            <p:cNvSpPr>
              <a:spLocks noChangeArrowheads="1"/>
            </p:cNvSpPr>
            <p:nvPr/>
          </p:nvSpPr>
          <p:spPr bwMode="auto">
            <a:xfrm>
              <a:off x="1269794" y="2303557"/>
              <a:ext cx="4869969" cy="378544"/>
            </a:xfrm>
            <a:prstGeom prst="rect">
              <a:avLst/>
            </a:prstGeom>
            <a:noFill/>
            <a:ln w="9525">
              <a:noFill/>
              <a:miter lim="800000"/>
              <a:headEnd/>
              <a:tailEnd/>
            </a:ln>
          </p:spPr>
          <p:txBody>
            <a:bodyPr lIns="0" tIns="0" rIns="0" bIns="0">
              <a:spAutoFit/>
            </a:bodyPr>
            <a:lstStyle/>
            <a:p>
              <a:pPr algn="ctr"/>
              <a:r>
                <a:rPr lang="en-US" sz="1050" dirty="0">
                  <a:solidFill>
                    <a:srgbClr val="FF6666"/>
                  </a:solidFill>
                  <a:latin typeface="Omnes Medium" charset="0"/>
                </a:rPr>
                <a:t>API BROKER/PLATFORM (FUNCTIONAL AND MANAGEMENT API)</a:t>
              </a:r>
            </a:p>
          </p:txBody>
        </p:sp>
        <p:sp>
          <p:nvSpPr>
            <p:cNvPr id="80" name="Rectangle 129"/>
            <p:cNvSpPr>
              <a:spLocks noChangeArrowheads="1"/>
            </p:cNvSpPr>
            <p:nvPr/>
          </p:nvSpPr>
          <p:spPr bwMode="auto">
            <a:xfrm>
              <a:off x="4728578" y="2303557"/>
              <a:ext cx="78" cy="288414"/>
            </a:xfrm>
            <a:prstGeom prst="rect">
              <a:avLst/>
            </a:prstGeom>
            <a:noFill/>
            <a:ln w="9525">
              <a:noFill/>
              <a:miter lim="800000"/>
              <a:headEnd/>
              <a:tailEnd/>
            </a:ln>
          </p:spPr>
          <p:txBody>
            <a:bodyPr wrap="none" lIns="0" tIns="0" rIns="0" bIns="0">
              <a:spAutoFit/>
            </a:bodyPr>
            <a:lstStyle/>
            <a:p>
              <a:endParaRPr lang="en-US" sz="1600" dirty="0"/>
            </a:p>
          </p:txBody>
        </p:sp>
        <p:sp>
          <p:nvSpPr>
            <p:cNvPr id="81" name="Rectangle 130"/>
            <p:cNvSpPr>
              <a:spLocks noChangeArrowheads="1"/>
            </p:cNvSpPr>
            <p:nvPr/>
          </p:nvSpPr>
          <p:spPr bwMode="auto">
            <a:xfrm>
              <a:off x="1269794" y="2017931"/>
              <a:ext cx="4869969" cy="189273"/>
            </a:xfrm>
            <a:prstGeom prst="rect">
              <a:avLst/>
            </a:prstGeom>
            <a:noFill/>
            <a:ln w="9525">
              <a:noFill/>
              <a:miter lim="800000"/>
              <a:headEnd/>
              <a:tailEnd/>
            </a:ln>
          </p:spPr>
          <p:txBody>
            <a:bodyPr lIns="0" tIns="0" rIns="0" bIns="0">
              <a:spAutoFit/>
            </a:bodyPr>
            <a:lstStyle/>
            <a:p>
              <a:pPr algn="ctr"/>
              <a:r>
                <a:rPr lang="en-US" sz="1050" dirty="0">
                  <a:solidFill>
                    <a:srgbClr val="FF6666"/>
                  </a:solidFill>
                  <a:latin typeface="Omnes Medium" charset="0"/>
                </a:rPr>
                <a:t>SERVICE COMPOSITION/ORCHESTRATION MANAGEMENT</a:t>
              </a:r>
            </a:p>
          </p:txBody>
        </p:sp>
        <p:sp>
          <p:nvSpPr>
            <p:cNvPr id="82" name="Rectangle 144"/>
            <p:cNvSpPr>
              <a:spLocks noChangeArrowheads="1"/>
            </p:cNvSpPr>
            <p:nvPr/>
          </p:nvSpPr>
          <p:spPr bwMode="auto">
            <a:xfrm>
              <a:off x="1248272" y="2495461"/>
              <a:ext cx="4919161" cy="69918"/>
            </a:xfrm>
            <a:prstGeom prst="rect">
              <a:avLst/>
            </a:prstGeom>
            <a:solidFill>
              <a:srgbClr val="FF6666"/>
            </a:solidFill>
            <a:ln w="9525">
              <a:noFill/>
              <a:miter lim="800000"/>
              <a:headEnd/>
              <a:tailEnd/>
            </a:ln>
          </p:spPr>
          <p:txBody>
            <a:bodyPr/>
            <a:lstStyle/>
            <a:p>
              <a:endParaRPr lang="en-US" sz="1600" dirty="0"/>
            </a:p>
          </p:txBody>
        </p:sp>
        <p:sp>
          <p:nvSpPr>
            <p:cNvPr id="83" name="Rectangle 145"/>
            <p:cNvSpPr>
              <a:spLocks noChangeArrowheads="1"/>
            </p:cNvSpPr>
            <p:nvPr/>
          </p:nvSpPr>
          <p:spPr bwMode="auto">
            <a:xfrm>
              <a:off x="1248272" y="2203885"/>
              <a:ext cx="4919161" cy="62481"/>
            </a:xfrm>
            <a:prstGeom prst="rect">
              <a:avLst/>
            </a:prstGeom>
            <a:solidFill>
              <a:srgbClr val="FF6666"/>
            </a:solidFill>
            <a:ln w="9525">
              <a:noFill/>
              <a:miter lim="800000"/>
              <a:headEnd/>
              <a:tailEnd/>
            </a:ln>
          </p:spPr>
          <p:txBody>
            <a:bodyPr/>
            <a:lstStyle/>
            <a:p>
              <a:endParaRPr lang="en-US" sz="1600" dirty="0"/>
            </a:p>
          </p:txBody>
        </p:sp>
        <p:sp>
          <p:nvSpPr>
            <p:cNvPr id="84" name="Rectangle 146"/>
            <p:cNvSpPr>
              <a:spLocks noChangeArrowheads="1"/>
            </p:cNvSpPr>
            <p:nvPr/>
          </p:nvSpPr>
          <p:spPr bwMode="auto">
            <a:xfrm>
              <a:off x="3701704" y="4294007"/>
              <a:ext cx="1202120" cy="63968"/>
            </a:xfrm>
            <a:prstGeom prst="rect">
              <a:avLst/>
            </a:prstGeom>
            <a:solidFill>
              <a:srgbClr val="66CCFF"/>
            </a:solidFill>
            <a:ln w="9525">
              <a:noFill/>
              <a:miter lim="800000"/>
              <a:headEnd/>
              <a:tailEnd/>
            </a:ln>
          </p:spPr>
          <p:txBody>
            <a:bodyPr/>
            <a:lstStyle/>
            <a:p>
              <a:endParaRPr lang="en-US" sz="1600" dirty="0"/>
            </a:p>
          </p:txBody>
        </p:sp>
        <p:sp>
          <p:nvSpPr>
            <p:cNvPr id="85" name="Rectangle 147"/>
            <p:cNvSpPr>
              <a:spLocks noChangeArrowheads="1"/>
            </p:cNvSpPr>
            <p:nvPr/>
          </p:nvSpPr>
          <p:spPr bwMode="auto">
            <a:xfrm>
              <a:off x="6141300" y="1962889"/>
              <a:ext cx="66101" cy="2280538"/>
            </a:xfrm>
            <a:prstGeom prst="rect">
              <a:avLst/>
            </a:prstGeom>
            <a:solidFill>
              <a:srgbClr val="FF6666"/>
            </a:solidFill>
            <a:ln w="9525">
              <a:noFill/>
              <a:miter lim="800000"/>
              <a:headEnd/>
              <a:tailEnd/>
            </a:ln>
          </p:spPr>
          <p:txBody>
            <a:bodyPr/>
            <a:lstStyle/>
            <a:p>
              <a:endParaRPr lang="en-US" sz="1600" dirty="0"/>
            </a:p>
          </p:txBody>
        </p:sp>
        <p:sp>
          <p:nvSpPr>
            <p:cNvPr id="86" name="Rectangle 148"/>
            <p:cNvSpPr>
              <a:spLocks noChangeArrowheads="1"/>
            </p:cNvSpPr>
            <p:nvPr/>
          </p:nvSpPr>
          <p:spPr bwMode="auto">
            <a:xfrm>
              <a:off x="6141300" y="4325249"/>
              <a:ext cx="66101" cy="532572"/>
            </a:xfrm>
            <a:prstGeom prst="rect">
              <a:avLst/>
            </a:prstGeom>
            <a:solidFill>
              <a:srgbClr val="46B267"/>
            </a:solidFill>
            <a:ln w="9525">
              <a:noFill/>
              <a:miter lim="800000"/>
              <a:headEnd/>
              <a:tailEnd/>
            </a:ln>
          </p:spPr>
          <p:txBody>
            <a:bodyPr/>
            <a:lstStyle/>
            <a:p>
              <a:endParaRPr lang="en-US" sz="1600" dirty="0"/>
            </a:p>
          </p:txBody>
        </p:sp>
        <p:sp>
          <p:nvSpPr>
            <p:cNvPr id="87" name="Rectangle 149"/>
            <p:cNvSpPr>
              <a:spLocks noChangeArrowheads="1"/>
            </p:cNvSpPr>
            <p:nvPr/>
          </p:nvSpPr>
          <p:spPr bwMode="auto">
            <a:xfrm>
              <a:off x="6213550" y="2987868"/>
              <a:ext cx="1254386" cy="189273"/>
            </a:xfrm>
            <a:prstGeom prst="rect">
              <a:avLst/>
            </a:prstGeom>
            <a:noFill/>
            <a:ln w="9525">
              <a:noFill/>
              <a:miter lim="800000"/>
              <a:headEnd/>
              <a:tailEnd/>
            </a:ln>
          </p:spPr>
          <p:txBody>
            <a:bodyPr lIns="0" tIns="0" rIns="0" bIns="0">
              <a:spAutoFit/>
            </a:bodyPr>
            <a:lstStyle/>
            <a:p>
              <a:pPr algn="ctr"/>
              <a:r>
                <a:rPr lang="en-US" sz="1050" dirty="0">
                  <a:solidFill>
                    <a:srgbClr val="FF6666"/>
                  </a:solidFill>
                  <a:latin typeface="Omnes Semibold" charset="0"/>
                </a:rPr>
                <a:t>EXPOSURE</a:t>
              </a:r>
              <a:endParaRPr lang="en-US" sz="1050" dirty="0"/>
            </a:p>
          </p:txBody>
        </p:sp>
        <p:sp>
          <p:nvSpPr>
            <p:cNvPr id="88" name="Rectangle 150"/>
            <p:cNvSpPr>
              <a:spLocks noChangeArrowheads="1"/>
            </p:cNvSpPr>
            <p:nvPr/>
          </p:nvSpPr>
          <p:spPr bwMode="auto">
            <a:xfrm>
              <a:off x="6213550" y="4508227"/>
              <a:ext cx="1254386" cy="378544"/>
            </a:xfrm>
            <a:prstGeom prst="rect">
              <a:avLst/>
            </a:prstGeom>
            <a:noFill/>
            <a:ln w="9525">
              <a:noFill/>
              <a:miter lim="800000"/>
              <a:headEnd/>
              <a:tailEnd/>
            </a:ln>
          </p:spPr>
          <p:txBody>
            <a:bodyPr lIns="0" tIns="0" rIns="0" bIns="0">
              <a:spAutoFit/>
            </a:bodyPr>
            <a:lstStyle/>
            <a:p>
              <a:pPr algn="ctr"/>
              <a:r>
                <a:rPr lang="en-US" sz="1050" dirty="0">
                  <a:solidFill>
                    <a:srgbClr val="46B267"/>
                  </a:solidFill>
                  <a:latin typeface="Omnes Semibold" charset="0"/>
                </a:rPr>
                <a:t>IMPLEMENTATION</a:t>
              </a:r>
            </a:p>
          </p:txBody>
        </p:sp>
        <p:sp>
          <p:nvSpPr>
            <p:cNvPr id="89" name="Freeform 154"/>
            <p:cNvSpPr>
              <a:spLocks/>
            </p:cNvSpPr>
            <p:nvPr/>
          </p:nvSpPr>
          <p:spPr bwMode="auto">
            <a:xfrm>
              <a:off x="1214453" y="4294007"/>
              <a:ext cx="6307287" cy="577201"/>
            </a:xfrm>
            <a:custGeom>
              <a:avLst/>
              <a:gdLst>
                <a:gd name="T0" fmla="*/ 6479568 w 5788"/>
                <a:gd name="T1" fmla="*/ 581789 h 547"/>
                <a:gd name="T2" fmla="*/ 6479568 w 5788"/>
                <a:gd name="T3" fmla="*/ 548029 h 547"/>
                <a:gd name="T4" fmla="*/ 67519 w 5788"/>
                <a:gd name="T5" fmla="*/ 548029 h 547"/>
                <a:gd name="T6" fmla="*/ 67519 w 5788"/>
                <a:gd name="T7" fmla="*/ 67519 h 547"/>
                <a:gd name="T8" fmla="*/ 6439056 w 5788"/>
                <a:gd name="T9" fmla="*/ 67519 h 547"/>
                <a:gd name="T10" fmla="*/ 6439056 w 5788"/>
                <a:gd name="T11" fmla="*/ 581789 h 547"/>
                <a:gd name="T12" fmla="*/ 6479568 w 5788"/>
                <a:gd name="T13" fmla="*/ 581789 h 547"/>
                <a:gd name="T14" fmla="*/ 6479568 w 5788"/>
                <a:gd name="T15" fmla="*/ 548029 h 547"/>
                <a:gd name="T16" fmla="*/ 6479568 w 5788"/>
                <a:gd name="T17" fmla="*/ 581789 h 547"/>
                <a:gd name="T18" fmla="*/ 6513327 w 5788"/>
                <a:gd name="T19" fmla="*/ 581789 h 547"/>
                <a:gd name="T20" fmla="*/ 6513327 w 5788"/>
                <a:gd name="T21" fmla="*/ 0 h 547"/>
                <a:gd name="T22" fmla="*/ 0 w 5788"/>
                <a:gd name="T23" fmla="*/ 0 h 547"/>
                <a:gd name="T24" fmla="*/ 0 w 5788"/>
                <a:gd name="T25" fmla="*/ 615548 h 547"/>
                <a:gd name="T26" fmla="*/ 6513327 w 5788"/>
                <a:gd name="T27" fmla="*/ 615548 h 547"/>
                <a:gd name="T28" fmla="*/ 6513327 w 5788"/>
                <a:gd name="T29" fmla="*/ 581789 h 547"/>
                <a:gd name="T30" fmla="*/ 6479568 w 5788"/>
                <a:gd name="T31" fmla="*/ 581789 h 54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788" h="547">
                  <a:moveTo>
                    <a:pt x="5758" y="517"/>
                  </a:moveTo>
                  <a:lnTo>
                    <a:pt x="5758" y="487"/>
                  </a:lnTo>
                  <a:lnTo>
                    <a:pt x="60" y="487"/>
                  </a:lnTo>
                  <a:lnTo>
                    <a:pt x="60" y="60"/>
                  </a:lnTo>
                  <a:lnTo>
                    <a:pt x="5722" y="60"/>
                  </a:lnTo>
                  <a:lnTo>
                    <a:pt x="5722" y="517"/>
                  </a:lnTo>
                  <a:lnTo>
                    <a:pt x="5758" y="517"/>
                  </a:lnTo>
                  <a:lnTo>
                    <a:pt x="5758" y="487"/>
                  </a:lnTo>
                  <a:lnTo>
                    <a:pt x="5758" y="517"/>
                  </a:lnTo>
                  <a:lnTo>
                    <a:pt x="5788" y="517"/>
                  </a:lnTo>
                  <a:lnTo>
                    <a:pt x="5788" y="0"/>
                  </a:lnTo>
                  <a:lnTo>
                    <a:pt x="0" y="0"/>
                  </a:lnTo>
                  <a:lnTo>
                    <a:pt x="0" y="547"/>
                  </a:lnTo>
                  <a:lnTo>
                    <a:pt x="5788" y="547"/>
                  </a:lnTo>
                  <a:lnTo>
                    <a:pt x="5788" y="517"/>
                  </a:lnTo>
                  <a:lnTo>
                    <a:pt x="5758" y="517"/>
                  </a:lnTo>
                  <a:close/>
                </a:path>
              </a:pathLst>
            </a:custGeom>
            <a:solidFill>
              <a:srgbClr val="46B267"/>
            </a:solidFill>
            <a:ln w="9525">
              <a:noFill/>
              <a:round/>
              <a:headEnd/>
              <a:tailEnd/>
            </a:ln>
          </p:spPr>
          <p:txBody>
            <a:bodyPr/>
            <a:lstStyle/>
            <a:p>
              <a:endParaRPr lang="en-US" sz="1600" dirty="0"/>
            </a:p>
          </p:txBody>
        </p:sp>
        <p:sp>
          <p:nvSpPr>
            <p:cNvPr id="90" name="Rectangle 155"/>
            <p:cNvSpPr>
              <a:spLocks noChangeArrowheads="1"/>
            </p:cNvSpPr>
            <p:nvPr/>
          </p:nvSpPr>
          <p:spPr bwMode="auto">
            <a:xfrm>
              <a:off x="6141300" y="1265189"/>
              <a:ext cx="66101" cy="596540"/>
            </a:xfrm>
            <a:prstGeom prst="rect">
              <a:avLst/>
            </a:prstGeom>
            <a:solidFill>
              <a:srgbClr val="99CC33"/>
            </a:solidFill>
            <a:ln w="9525">
              <a:noFill/>
              <a:miter lim="800000"/>
              <a:headEnd/>
              <a:tailEnd/>
            </a:ln>
          </p:spPr>
          <p:txBody>
            <a:bodyPr/>
            <a:lstStyle/>
            <a:p>
              <a:endParaRPr lang="en-US" sz="1600" dirty="0"/>
            </a:p>
          </p:txBody>
        </p:sp>
        <p:sp>
          <p:nvSpPr>
            <p:cNvPr id="91" name="Rectangle 156"/>
            <p:cNvSpPr>
              <a:spLocks noChangeArrowheads="1"/>
            </p:cNvSpPr>
            <p:nvPr/>
          </p:nvSpPr>
          <p:spPr bwMode="auto">
            <a:xfrm>
              <a:off x="6213550" y="1479408"/>
              <a:ext cx="1254386" cy="189273"/>
            </a:xfrm>
            <a:prstGeom prst="rect">
              <a:avLst/>
            </a:prstGeom>
            <a:noFill/>
            <a:ln w="9525">
              <a:noFill/>
              <a:miter lim="800000"/>
              <a:headEnd/>
              <a:tailEnd/>
            </a:ln>
          </p:spPr>
          <p:txBody>
            <a:bodyPr lIns="0" tIns="0" rIns="0" bIns="0">
              <a:spAutoFit/>
            </a:bodyPr>
            <a:lstStyle/>
            <a:p>
              <a:pPr algn="ctr"/>
              <a:r>
                <a:rPr lang="en-US" sz="1050" dirty="0">
                  <a:solidFill>
                    <a:srgbClr val="99CC33"/>
                  </a:solidFill>
                  <a:latin typeface="Omnes Semibold" charset="0"/>
                </a:rPr>
                <a:t>CONSUMPTION</a:t>
              </a:r>
              <a:endParaRPr lang="en-US" sz="1050" dirty="0"/>
            </a:p>
          </p:txBody>
        </p:sp>
        <p:sp>
          <p:nvSpPr>
            <p:cNvPr id="92" name="Freeform 160"/>
            <p:cNvSpPr>
              <a:spLocks/>
            </p:cNvSpPr>
            <p:nvPr/>
          </p:nvSpPr>
          <p:spPr bwMode="auto">
            <a:xfrm>
              <a:off x="1214453" y="1233949"/>
              <a:ext cx="6307287" cy="639682"/>
            </a:xfrm>
            <a:custGeom>
              <a:avLst/>
              <a:gdLst>
                <a:gd name="T0" fmla="*/ 6479568 w 5788"/>
                <a:gd name="T1" fmla="*/ 649308 h 607"/>
                <a:gd name="T2" fmla="*/ 6479568 w 5788"/>
                <a:gd name="T3" fmla="*/ 615548 h 607"/>
                <a:gd name="T4" fmla="*/ 67519 w 5788"/>
                <a:gd name="T5" fmla="*/ 615548 h 607"/>
                <a:gd name="T6" fmla="*/ 67519 w 5788"/>
                <a:gd name="T7" fmla="*/ 67519 h 607"/>
                <a:gd name="T8" fmla="*/ 6439056 w 5788"/>
                <a:gd name="T9" fmla="*/ 67519 h 607"/>
                <a:gd name="T10" fmla="*/ 6439056 w 5788"/>
                <a:gd name="T11" fmla="*/ 649308 h 607"/>
                <a:gd name="T12" fmla="*/ 6479568 w 5788"/>
                <a:gd name="T13" fmla="*/ 649308 h 607"/>
                <a:gd name="T14" fmla="*/ 6479568 w 5788"/>
                <a:gd name="T15" fmla="*/ 615548 h 607"/>
                <a:gd name="T16" fmla="*/ 6479568 w 5788"/>
                <a:gd name="T17" fmla="*/ 649308 h 607"/>
                <a:gd name="T18" fmla="*/ 6513327 w 5788"/>
                <a:gd name="T19" fmla="*/ 649308 h 607"/>
                <a:gd name="T20" fmla="*/ 6513327 w 5788"/>
                <a:gd name="T21" fmla="*/ 0 h 607"/>
                <a:gd name="T22" fmla="*/ 0 w 5788"/>
                <a:gd name="T23" fmla="*/ 0 h 607"/>
                <a:gd name="T24" fmla="*/ 0 w 5788"/>
                <a:gd name="T25" fmla="*/ 683067 h 607"/>
                <a:gd name="T26" fmla="*/ 6513327 w 5788"/>
                <a:gd name="T27" fmla="*/ 683067 h 607"/>
                <a:gd name="T28" fmla="*/ 6513327 w 5788"/>
                <a:gd name="T29" fmla="*/ 649308 h 607"/>
                <a:gd name="T30" fmla="*/ 6479568 w 5788"/>
                <a:gd name="T31" fmla="*/ 649308 h 60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788"/>
                <a:gd name="T49" fmla="*/ 0 h 607"/>
                <a:gd name="T50" fmla="*/ 5788 w 5788"/>
                <a:gd name="T51" fmla="*/ 607 h 60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788" h="607">
                  <a:moveTo>
                    <a:pt x="5758" y="577"/>
                  </a:moveTo>
                  <a:lnTo>
                    <a:pt x="5758" y="547"/>
                  </a:lnTo>
                  <a:lnTo>
                    <a:pt x="60" y="547"/>
                  </a:lnTo>
                  <a:lnTo>
                    <a:pt x="60" y="60"/>
                  </a:lnTo>
                  <a:lnTo>
                    <a:pt x="5722" y="60"/>
                  </a:lnTo>
                  <a:lnTo>
                    <a:pt x="5722" y="577"/>
                  </a:lnTo>
                  <a:lnTo>
                    <a:pt x="5758" y="577"/>
                  </a:lnTo>
                  <a:lnTo>
                    <a:pt x="5758" y="547"/>
                  </a:lnTo>
                  <a:lnTo>
                    <a:pt x="5758" y="577"/>
                  </a:lnTo>
                  <a:lnTo>
                    <a:pt x="5788" y="577"/>
                  </a:lnTo>
                  <a:lnTo>
                    <a:pt x="5788" y="0"/>
                  </a:lnTo>
                  <a:lnTo>
                    <a:pt x="0" y="0"/>
                  </a:lnTo>
                  <a:lnTo>
                    <a:pt x="0" y="607"/>
                  </a:lnTo>
                  <a:lnTo>
                    <a:pt x="5788" y="607"/>
                  </a:lnTo>
                  <a:lnTo>
                    <a:pt x="5788" y="577"/>
                  </a:lnTo>
                  <a:lnTo>
                    <a:pt x="5758" y="577"/>
                  </a:lnTo>
                  <a:close/>
                </a:path>
              </a:pathLst>
            </a:custGeom>
            <a:solidFill>
              <a:srgbClr val="99CC33"/>
            </a:solidFill>
            <a:ln w="9525">
              <a:noFill/>
              <a:round/>
              <a:headEnd/>
              <a:tailEnd/>
            </a:ln>
          </p:spPr>
          <p:txBody>
            <a:bodyPr/>
            <a:lstStyle/>
            <a:p>
              <a:r>
                <a:rPr lang="en-US" sz="1600" dirty="0"/>
                <a:t> </a:t>
              </a:r>
            </a:p>
          </p:txBody>
        </p:sp>
        <p:sp>
          <p:nvSpPr>
            <p:cNvPr id="93" name="Freeform 161"/>
            <p:cNvSpPr>
              <a:spLocks/>
            </p:cNvSpPr>
            <p:nvPr/>
          </p:nvSpPr>
          <p:spPr bwMode="auto">
            <a:xfrm>
              <a:off x="1248272" y="746006"/>
              <a:ext cx="6241185" cy="406123"/>
            </a:xfrm>
            <a:custGeom>
              <a:avLst/>
              <a:gdLst>
                <a:gd name="T0" fmla="*/ 6445808 w 954"/>
                <a:gd name="T1" fmla="*/ 433246 h 64"/>
                <a:gd name="T2" fmla="*/ 0 w 954"/>
                <a:gd name="T3" fmla="*/ 433246 h 64"/>
                <a:gd name="T4" fmla="*/ 0 w 954"/>
                <a:gd name="T5" fmla="*/ 128620 h 64"/>
                <a:gd name="T6" fmla="*/ 128376 w 954"/>
                <a:gd name="T7" fmla="*/ 0 h 64"/>
                <a:gd name="T8" fmla="*/ 6310676 w 954"/>
                <a:gd name="T9" fmla="*/ 0 h 64"/>
                <a:gd name="T10" fmla="*/ 6445808 w 954"/>
                <a:gd name="T11" fmla="*/ 128620 h 64"/>
                <a:gd name="T12" fmla="*/ 6445808 w 954"/>
                <a:gd name="T13" fmla="*/ 433246 h 6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54" h="64">
                  <a:moveTo>
                    <a:pt x="954" y="64"/>
                  </a:moveTo>
                  <a:cubicBezTo>
                    <a:pt x="0" y="64"/>
                    <a:pt x="0" y="64"/>
                    <a:pt x="0" y="64"/>
                  </a:cubicBezTo>
                  <a:cubicBezTo>
                    <a:pt x="0" y="19"/>
                    <a:pt x="0" y="19"/>
                    <a:pt x="0" y="19"/>
                  </a:cubicBezTo>
                  <a:cubicBezTo>
                    <a:pt x="0" y="9"/>
                    <a:pt x="8" y="0"/>
                    <a:pt x="19" y="0"/>
                  </a:cubicBezTo>
                  <a:cubicBezTo>
                    <a:pt x="934" y="0"/>
                    <a:pt x="934" y="0"/>
                    <a:pt x="934" y="0"/>
                  </a:cubicBezTo>
                  <a:cubicBezTo>
                    <a:pt x="945" y="0"/>
                    <a:pt x="954" y="9"/>
                    <a:pt x="954" y="19"/>
                  </a:cubicBezTo>
                  <a:lnTo>
                    <a:pt x="954" y="64"/>
                  </a:lnTo>
                  <a:close/>
                </a:path>
              </a:pathLst>
            </a:custGeom>
            <a:solidFill>
              <a:srgbClr val="FF9D66"/>
            </a:solidFill>
            <a:ln w="9525">
              <a:noFill/>
              <a:round/>
              <a:headEnd/>
              <a:tailEnd/>
            </a:ln>
          </p:spPr>
          <p:txBody>
            <a:bodyPr/>
            <a:lstStyle/>
            <a:p>
              <a:endParaRPr lang="en-US" sz="1600" dirty="0"/>
            </a:p>
          </p:txBody>
        </p:sp>
        <p:sp>
          <p:nvSpPr>
            <p:cNvPr id="94" name="Freeform 162"/>
            <p:cNvSpPr>
              <a:spLocks/>
            </p:cNvSpPr>
            <p:nvPr/>
          </p:nvSpPr>
          <p:spPr bwMode="auto">
            <a:xfrm>
              <a:off x="1214453" y="720716"/>
              <a:ext cx="6301138" cy="456703"/>
            </a:xfrm>
            <a:custGeom>
              <a:avLst/>
              <a:gdLst>
                <a:gd name="T0" fmla="*/ 6479549 w 963"/>
                <a:gd name="T1" fmla="*/ 460192 h 72"/>
                <a:gd name="T2" fmla="*/ 6479549 w 963"/>
                <a:gd name="T3" fmla="*/ 426354 h 72"/>
                <a:gd name="T4" fmla="*/ 60809 w 963"/>
                <a:gd name="T5" fmla="*/ 426354 h 72"/>
                <a:gd name="T6" fmla="*/ 60809 w 963"/>
                <a:gd name="T7" fmla="*/ 155653 h 72"/>
                <a:gd name="T8" fmla="*/ 94592 w 963"/>
                <a:gd name="T9" fmla="*/ 87978 h 72"/>
                <a:gd name="T10" fmla="*/ 162158 w 963"/>
                <a:gd name="T11" fmla="*/ 60908 h 72"/>
                <a:gd name="T12" fmla="*/ 6344417 w 963"/>
                <a:gd name="T13" fmla="*/ 60908 h 72"/>
                <a:gd name="T14" fmla="*/ 6418740 w 963"/>
                <a:gd name="T15" fmla="*/ 87978 h 72"/>
                <a:gd name="T16" fmla="*/ 6445766 w 963"/>
                <a:gd name="T17" fmla="*/ 155653 h 72"/>
                <a:gd name="T18" fmla="*/ 6445766 w 963"/>
                <a:gd name="T19" fmla="*/ 460192 h 72"/>
                <a:gd name="T20" fmla="*/ 6479549 w 963"/>
                <a:gd name="T21" fmla="*/ 460192 h 72"/>
                <a:gd name="T22" fmla="*/ 6479549 w 963"/>
                <a:gd name="T23" fmla="*/ 426354 h 72"/>
                <a:gd name="T24" fmla="*/ 6479549 w 963"/>
                <a:gd name="T25" fmla="*/ 460192 h 72"/>
                <a:gd name="T26" fmla="*/ 6506575 w 963"/>
                <a:gd name="T27" fmla="*/ 460192 h 72"/>
                <a:gd name="T28" fmla="*/ 6506575 w 963"/>
                <a:gd name="T29" fmla="*/ 155653 h 72"/>
                <a:gd name="T30" fmla="*/ 6459279 w 963"/>
                <a:gd name="T31" fmla="*/ 47373 h 72"/>
                <a:gd name="T32" fmla="*/ 6344417 w 963"/>
                <a:gd name="T33" fmla="*/ 0 h 72"/>
                <a:gd name="T34" fmla="*/ 162158 w 963"/>
                <a:gd name="T35" fmla="*/ 0 h 72"/>
                <a:gd name="T36" fmla="*/ 47296 w 963"/>
                <a:gd name="T37" fmla="*/ 47373 h 72"/>
                <a:gd name="T38" fmla="*/ 0 w 963"/>
                <a:gd name="T39" fmla="*/ 155653 h 72"/>
                <a:gd name="T40" fmla="*/ 0 w 963"/>
                <a:gd name="T41" fmla="*/ 487262 h 72"/>
                <a:gd name="T42" fmla="*/ 6506575 w 963"/>
                <a:gd name="T43" fmla="*/ 487262 h 72"/>
                <a:gd name="T44" fmla="*/ 6506575 w 963"/>
                <a:gd name="T45" fmla="*/ 460192 h 72"/>
                <a:gd name="T46" fmla="*/ 6479549 w 963"/>
                <a:gd name="T47" fmla="*/ 460192 h 7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963" h="72">
                  <a:moveTo>
                    <a:pt x="959" y="68"/>
                  </a:moveTo>
                  <a:cubicBezTo>
                    <a:pt x="959" y="63"/>
                    <a:pt x="959" y="63"/>
                    <a:pt x="959" y="63"/>
                  </a:cubicBezTo>
                  <a:cubicBezTo>
                    <a:pt x="9" y="63"/>
                    <a:pt x="9" y="63"/>
                    <a:pt x="9" y="63"/>
                  </a:cubicBezTo>
                  <a:cubicBezTo>
                    <a:pt x="9" y="23"/>
                    <a:pt x="9" y="23"/>
                    <a:pt x="9" y="23"/>
                  </a:cubicBezTo>
                  <a:cubicBezTo>
                    <a:pt x="9" y="19"/>
                    <a:pt x="11" y="16"/>
                    <a:pt x="14" y="13"/>
                  </a:cubicBezTo>
                  <a:cubicBezTo>
                    <a:pt x="16" y="10"/>
                    <a:pt x="20" y="9"/>
                    <a:pt x="24" y="9"/>
                  </a:cubicBezTo>
                  <a:cubicBezTo>
                    <a:pt x="939" y="9"/>
                    <a:pt x="939" y="9"/>
                    <a:pt x="939" y="9"/>
                  </a:cubicBezTo>
                  <a:cubicBezTo>
                    <a:pt x="944" y="9"/>
                    <a:pt x="947" y="10"/>
                    <a:pt x="950" y="13"/>
                  </a:cubicBezTo>
                  <a:cubicBezTo>
                    <a:pt x="953" y="16"/>
                    <a:pt x="954" y="19"/>
                    <a:pt x="954" y="23"/>
                  </a:cubicBezTo>
                  <a:cubicBezTo>
                    <a:pt x="954" y="68"/>
                    <a:pt x="954" y="68"/>
                    <a:pt x="954" y="68"/>
                  </a:cubicBezTo>
                  <a:cubicBezTo>
                    <a:pt x="959" y="68"/>
                    <a:pt x="959" y="68"/>
                    <a:pt x="959" y="68"/>
                  </a:cubicBezTo>
                  <a:cubicBezTo>
                    <a:pt x="959" y="63"/>
                    <a:pt x="959" y="63"/>
                    <a:pt x="959" y="63"/>
                  </a:cubicBezTo>
                  <a:cubicBezTo>
                    <a:pt x="959" y="68"/>
                    <a:pt x="959" y="68"/>
                    <a:pt x="959" y="68"/>
                  </a:cubicBezTo>
                  <a:cubicBezTo>
                    <a:pt x="963" y="68"/>
                    <a:pt x="963" y="68"/>
                    <a:pt x="963" y="68"/>
                  </a:cubicBezTo>
                  <a:cubicBezTo>
                    <a:pt x="963" y="23"/>
                    <a:pt x="963" y="23"/>
                    <a:pt x="963" y="23"/>
                  </a:cubicBezTo>
                  <a:cubicBezTo>
                    <a:pt x="963" y="17"/>
                    <a:pt x="960" y="11"/>
                    <a:pt x="956" y="7"/>
                  </a:cubicBezTo>
                  <a:cubicBezTo>
                    <a:pt x="952" y="2"/>
                    <a:pt x="946" y="0"/>
                    <a:pt x="939" y="0"/>
                  </a:cubicBezTo>
                  <a:cubicBezTo>
                    <a:pt x="24" y="0"/>
                    <a:pt x="24" y="0"/>
                    <a:pt x="24" y="0"/>
                  </a:cubicBezTo>
                  <a:cubicBezTo>
                    <a:pt x="18" y="0"/>
                    <a:pt x="12" y="2"/>
                    <a:pt x="7" y="7"/>
                  </a:cubicBezTo>
                  <a:cubicBezTo>
                    <a:pt x="3" y="11"/>
                    <a:pt x="0" y="17"/>
                    <a:pt x="0" y="23"/>
                  </a:cubicBezTo>
                  <a:cubicBezTo>
                    <a:pt x="0" y="72"/>
                    <a:pt x="0" y="72"/>
                    <a:pt x="0" y="72"/>
                  </a:cubicBezTo>
                  <a:cubicBezTo>
                    <a:pt x="963" y="72"/>
                    <a:pt x="963" y="72"/>
                    <a:pt x="963" y="72"/>
                  </a:cubicBezTo>
                  <a:cubicBezTo>
                    <a:pt x="963" y="68"/>
                    <a:pt x="963" y="68"/>
                    <a:pt x="963" y="68"/>
                  </a:cubicBezTo>
                  <a:lnTo>
                    <a:pt x="959" y="68"/>
                  </a:lnTo>
                  <a:close/>
                </a:path>
              </a:pathLst>
            </a:custGeom>
            <a:solidFill>
              <a:srgbClr val="FF9D66"/>
            </a:solidFill>
            <a:ln w="9525">
              <a:noFill/>
              <a:round/>
              <a:headEnd/>
              <a:tailEnd/>
            </a:ln>
          </p:spPr>
          <p:txBody>
            <a:bodyPr/>
            <a:lstStyle/>
            <a:p>
              <a:endParaRPr lang="en-US" sz="1600" dirty="0"/>
            </a:p>
          </p:txBody>
        </p:sp>
        <p:sp>
          <p:nvSpPr>
            <p:cNvPr id="95" name="Freeform 163"/>
            <p:cNvSpPr>
              <a:spLocks/>
            </p:cNvSpPr>
            <p:nvPr/>
          </p:nvSpPr>
          <p:spPr bwMode="auto">
            <a:xfrm>
              <a:off x="1214453" y="1931648"/>
              <a:ext cx="6307287" cy="2311780"/>
            </a:xfrm>
            <a:custGeom>
              <a:avLst/>
              <a:gdLst>
                <a:gd name="T0" fmla="*/ 6479568 w 5788"/>
                <a:gd name="T1" fmla="*/ 2434060 h 2193"/>
                <a:gd name="T2" fmla="*/ 6479568 w 5788"/>
                <a:gd name="T3" fmla="*/ 2400300 h 2193"/>
                <a:gd name="T4" fmla="*/ 67519 w 5788"/>
                <a:gd name="T5" fmla="*/ 2400300 h 2193"/>
                <a:gd name="T6" fmla="*/ 67519 w 5788"/>
                <a:gd name="T7" fmla="*/ 74271 h 2193"/>
                <a:gd name="T8" fmla="*/ 6439056 w 5788"/>
                <a:gd name="T9" fmla="*/ 74271 h 2193"/>
                <a:gd name="T10" fmla="*/ 6439056 w 5788"/>
                <a:gd name="T11" fmla="*/ 2434060 h 2193"/>
                <a:gd name="T12" fmla="*/ 6479568 w 5788"/>
                <a:gd name="T13" fmla="*/ 2434060 h 2193"/>
                <a:gd name="T14" fmla="*/ 6479568 w 5788"/>
                <a:gd name="T15" fmla="*/ 2400300 h 2193"/>
                <a:gd name="T16" fmla="*/ 6479568 w 5788"/>
                <a:gd name="T17" fmla="*/ 2434060 h 2193"/>
                <a:gd name="T18" fmla="*/ 6513327 w 5788"/>
                <a:gd name="T19" fmla="*/ 2434060 h 2193"/>
                <a:gd name="T20" fmla="*/ 6513327 w 5788"/>
                <a:gd name="T21" fmla="*/ 0 h 2193"/>
                <a:gd name="T22" fmla="*/ 0 w 5788"/>
                <a:gd name="T23" fmla="*/ 0 h 2193"/>
                <a:gd name="T24" fmla="*/ 0 w 5788"/>
                <a:gd name="T25" fmla="*/ 2467819 h 2193"/>
                <a:gd name="T26" fmla="*/ 6513327 w 5788"/>
                <a:gd name="T27" fmla="*/ 2467819 h 2193"/>
                <a:gd name="T28" fmla="*/ 6513327 w 5788"/>
                <a:gd name="T29" fmla="*/ 2434060 h 2193"/>
                <a:gd name="T30" fmla="*/ 6479568 w 5788"/>
                <a:gd name="T31" fmla="*/ 2434060 h 219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788" h="2193">
                  <a:moveTo>
                    <a:pt x="5758" y="2163"/>
                  </a:moveTo>
                  <a:lnTo>
                    <a:pt x="5758" y="2133"/>
                  </a:lnTo>
                  <a:lnTo>
                    <a:pt x="60" y="2133"/>
                  </a:lnTo>
                  <a:lnTo>
                    <a:pt x="60" y="66"/>
                  </a:lnTo>
                  <a:lnTo>
                    <a:pt x="5722" y="66"/>
                  </a:lnTo>
                  <a:lnTo>
                    <a:pt x="5722" y="2163"/>
                  </a:lnTo>
                  <a:lnTo>
                    <a:pt x="5758" y="2163"/>
                  </a:lnTo>
                  <a:lnTo>
                    <a:pt x="5758" y="2133"/>
                  </a:lnTo>
                  <a:lnTo>
                    <a:pt x="5758" y="2163"/>
                  </a:lnTo>
                  <a:lnTo>
                    <a:pt x="5788" y="2163"/>
                  </a:lnTo>
                  <a:lnTo>
                    <a:pt x="5788" y="0"/>
                  </a:lnTo>
                  <a:lnTo>
                    <a:pt x="0" y="0"/>
                  </a:lnTo>
                  <a:lnTo>
                    <a:pt x="0" y="2193"/>
                  </a:lnTo>
                  <a:lnTo>
                    <a:pt x="5788" y="2193"/>
                  </a:lnTo>
                  <a:lnTo>
                    <a:pt x="5788" y="2163"/>
                  </a:lnTo>
                  <a:lnTo>
                    <a:pt x="5758" y="2163"/>
                  </a:lnTo>
                  <a:close/>
                </a:path>
              </a:pathLst>
            </a:custGeom>
            <a:solidFill>
              <a:srgbClr val="FF6666"/>
            </a:solidFill>
            <a:ln w="9525">
              <a:noFill/>
              <a:round/>
              <a:headEnd/>
              <a:tailEnd/>
            </a:ln>
          </p:spPr>
          <p:txBody>
            <a:bodyPr/>
            <a:lstStyle/>
            <a:p>
              <a:endParaRPr lang="en-US" sz="1600" dirty="0"/>
            </a:p>
          </p:txBody>
        </p:sp>
        <p:sp>
          <p:nvSpPr>
            <p:cNvPr id="96" name="Rectangle 164"/>
            <p:cNvSpPr>
              <a:spLocks noChangeArrowheads="1"/>
            </p:cNvSpPr>
            <p:nvPr/>
          </p:nvSpPr>
          <p:spPr bwMode="auto">
            <a:xfrm>
              <a:off x="1269794" y="1580567"/>
              <a:ext cx="2434985" cy="189273"/>
            </a:xfrm>
            <a:prstGeom prst="rect">
              <a:avLst/>
            </a:prstGeom>
            <a:noFill/>
            <a:ln w="9525">
              <a:noFill/>
              <a:miter lim="800000"/>
              <a:headEnd/>
              <a:tailEnd/>
            </a:ln>
          </p:spPr>
          <p:txBody>
            <a:bodyPr lIns="0" tIns="0" rIns="0" bIns="0">
              <a:spAutoFit/>
            </a:bodyPr>
            <a:lstStyle/>
            <a:p>
              <a:pPr algn="ctr"/>
              <a:r>
                <a:rPr lang="en-US" sz="1050" dirty="0">
                  <a:solidFill>
                    <a:srgbClr val="FFFFFF"/>
                  </a:solidFill>
                  <a:latin typeface="Omnes Medium" charset="0"/>
                </a:rPr>
                <a:t>SERVICE APIS CATALOG</a:t>
              </a:r>
              <a:endParaRPr lang="en-US" sz="1050" dirty="0"/>
            </a:p>
          </p:txBody>
        </p:sp>
        <p:sp>
          <p:nvSpPr>
            <p:cNvPr id="97" name="Rectangle 172"/>
            <p:cNvSpPr>
              <a:spLocks noChangeArrowheads="1"/>
            </p:cNvSpPr>
            <p:nvPr/>
          </p:nvSpPr>
          <p:spPr bwMode="auto">
            <a:xfrm>
              <a:off x="3704778" y="1580567"/>
              <a:ext cx="2434985" cy="189273"/>
            </a:xfrm>
            <a:prstGeom prst="rect">
              <a:avLst/>
            </a:prstGeom>
            <a:noFill/>
            <a:ln w="9525">
              <a:noFill/>
              <a:miter lim="800000"/>
              <a:headEnd/>
              <a:tailEnd/>
            </a:ln>
          </p:spPr>
          <p:txBody>
            <a:bodyPr lIns="0" tIns="0" rIns="0" bIns="0">
              <a:spAutoFit/>
            </a:bodyPr>
            <a:lstStyle/>
            <a:p>
              <a:pPr algn="ctr"/>
              <a:r>
                <a:rPr lang="en-US" sz="1050" dirty="0">
                  <a:solidFill>
                    <a:srgbClr val="FFFFFF"/>
                  </a:solidFill>
                  <a:latin typeface="Omnes Medium" charset="0"/>
                </a:rPr>
                <a:t>APPS CATALOG</a:t>
              </a:r>
              <a:endParaRPr lang="en-US" sz="1050" dirty="0"/>
            </a:p>
          </p:txBody>
        </p:sp>
        <p:sp>
          <p:nvSpPr>
            <p:cNvPr id="98" name="Rectangle 178"/>
            <p:cNvSpPr>
              <a:spLocks noChangeArrowheads="1"/>
            </p:cNvSpPr>
            <p:nvPr/>
          </p:nvSpPr>
          <p:spPr bwMode="auto">
            <a:xfrm>
              <a:off x="1196006" y="815924"/>
              <a:ext cx="6345717" cy="324467"/>
            </a:xfrm>
            <a:prstGeom prst="rect">
              <a:avLst/>
            </a:prstGeom>
            <a:noFill/>
            <a:ln w="9525">
              <a:noFill/>
              <a:miter lim="800000"/>
              <a:headEnd/>
              <a:tailEnd/>
            </a:ln>
          </p:spPr>
          <p:txBody>
            <a:bodyPr lIns="0" tIns="0" rIns="0" bIns="0">
              <a:spAutoFit/>
            </a:bodyPr>
            <a:lstStyle/>
            <a:p>
              <a:pPr algn="ctr"/>
              <a:r>
                <a:rPr lang="en-US" dirty="0">
                  <a:solidFill>
                    <a:srgbClr val="FFFFFF"/>
                  </a:solidFill>
                  <a:latin typeface="Omnes Semibold" charset="0"/>
                </a:rPr>
                <a:t>CHANNELS / MARKETPLACE / STORE</a:t>
              </a:r>
              <a:endParaRPr lang="en-US" sz="1600" dirty="0"/>
            </a:p>
          </p:txBody>
        </p:sp>
        <p:sp>
          <p:nvSpPr>
            <p:cNvPr id="99" name="Rectangle 186"/>
            <p:cNvSpPr>
              <a:spLocks noChangeArrowheads="1"/>
            </p:cNvSpPr>
            <p:nvPr/>
          </p:nvSpPr>
          <p:spPr bwMode="auto">
            <a:xfrm>
              <a:off x="513473" y="1265189"/>
              <a:ext cx="72251" cy="3060058"/>
            </a:xfrm>
            <a:prstGeom prst="rect">
              <a:avLst/>
            </a:prstGeom>
            <a:solidFill>
              <a:srgbClr val="666666"/>
            </a:solidFill>
            <a:ln w="9525">
              <a:noFill/>
              <a:miter lim="800000"/>
              <a:headEnd/>
              <a:tailEnd/>
            </a:ln>
          </p:spPr>
          <p:txBody>
            <a:bodyPr/>
            <a:lstStyle/>
            <a:p>
              <a:endParaRPr lang="en-US" sz="1600" dirty="0"/>
            </a:p>
          </p:txBody>
        </p:sp>
        <p:sp>
          <p:nvSpPr>
            <p:cNvPr id="100" name="Rectangle 187"/>
            <p:cNvSpPr>
              <a:spLocks noChangeArrowheads="1"/>
            </p:cNvSpPr>
            <p:nvPr/>
          </p:nvSpPr>
          <p:spPr bwMode="auto">
            <a:xfrm>
              <a:off x="513473" y="1265189"/>
              <a:ext cx="72251" cy="3060058"/>
            </a:xfrm>
            <a:prstGeom prst="rect">
              <a:avLst/>
            </a:prstGeom>
            <a:noFill/>
            <a:ln w="9525">
              <a:noFill/>
              <a:miter lim="800000"/>
              <a:headEnd/>
              <a:tailEnd/>
            </a:ln>
          </p:spPr>
          <p:txBody>
            <a:bodyPr/>
            <a:lstStyle/>
            <a:p>
              <a:endParaRPr lang="en-US" sz="1600" dirty="0"/>
            </a:p>
          </p:txBody>
        </p:sp>
        <p:sp>
          <p:nvSpPr>
            <p:cNvPr id="101" name="Oval 188"/>
            <p:cNvSpPr>
              <a:spLocks noChangeArrowheads="1"/>
            </p:cNvSpPr>
            <p:nvPr/>
          </p:nvSpPr>
          <p:spPr bwMode="auto">
            <a:xfrm>
              <a:off x="7736953" y="588317"/>
              <a:ext cx="865464" cy="836049"/>
            </a:xfrm>
            <a:prstGeom prst="ellipse">
              <a:avLst/>
            </a:prstGeom>
            <a:solidFill>
              <a:srgbClr val="47BA8B"/>
            </a:solidFill>
            <a:ln w="9525">
              <a:noFill/>
              <a:round/>
              <a:headEnd/>
              <a:tailEnd/>
            </a:ln>
          </p:spPr>
          <p:txBody>
            <a:bodyPr/>
            <a:lstStyle/>
            <a:p>
              <a:endParaRPr lang="en-US" sz="1600" dirty="0"/>
            </a:p>
          </p:txBody>
        </p:sp>
        <p:sp>
          <p:nvSpPr>
            <p:cNvPr id="102" name="Freeform 189"/>
            <p:cNvSpPr>
              <a:spLocks/>
            </p:cNvSpPr>
            <p:nvPr/>
          </p:nvSpPr>
          <p:spPr bwMode="auto">
            <a:xfrm>
              <a:off x="7704671" y="555589"/>
              <a:ext cx="930029" cy="894067"/>
            </a:xfrm>
            <a:custGeom>
              <a:avLst/>
              <a:gdLst>
                <a:gd name="T0" fmla="*/ 926096 w 142"/>
                <a:gd name="T1" fmla="*/ 479951 h 141"/>
                <a:gd name="T2" fmla="*/ 892297 w 142"/>
                <a:gd name="T3" fmla="*/ 479951 h 141"/>
                <a:gd name="T4" fmla="*/ 770620 w 142"/>
                <a:gd name="T5" fmla="*/ 770626 h 141"/>
                <a:gd name="T6" fmla="*/ 479948 w 142"/>
                <a:gd name="T7" fmla="*/ 892304 h 141"/>
                <a:gd name="T8" fmla="*/ 182515 w 142"/>
                <a:gd name="T9" fmla="*/ 770626 h 141"/>
                <a:gd name="T10" fmla="*/ 67598 w 142"/>
                <a:gd name="T11" fmla="*/ 479951 h 141"/>
                <a:gd name="T12" fmla="*/ 182515 w 142"/>
                <a:gd name="T13" fmla="*/ 182517 h 141"/>
                <a:gd name="T14" fmla="*/ 479948 w 142"/>
                <a:gd name="T15" fmla="*/ 60839 h 141"/>
                <a:gd name="T16" fmla="*/ 770620 w 142"/>
                <a:gd name="T17" fmla="*/ 182517 h 141"/>
                <a:gd name="T18" fmla="*/ 892297 w 142"/>
                <a:gd name="T19" fmla="*/ 479951 h 141"/>
                <a:gd name="T20" fmla="*/ 926096 w 142"/>
                <a:gd name="T21" fmla="*/ 479951 h 141"/>
                <a:gd name="T22" fmla="*/ 959895 w 142"/>
                <a:gd name="T23" fmla="*/ 479951 h 141"/>
                <a:gd name="T24" fmla="*/ 817939 w 142"/>
                <a:gd name="T25" fmla="*/ 141957 h 141"/>
                <a:gd name="T26" fmla="*/ 479948 w 142"/>
                <a:gd name="T27" fmla="*/ 0 h 141"/>
                <a:gd name="T28" fmla="*/ 141956 w 142"/>
                <a:gd name="T29" fmla="*/ 141957 h 141"/>
                <a:gd name="T30" fmla="*/ 0 w 142"/>
                <a:gd name="T31" fmla="*/ 479951 h 141"/>
                <a:gd name="T32" fmla="*/ 141956 w 142"/>
                <a:gd name="T33" fmla="*/ 817945 h 141"/>
                <a:gd name="T34" fmla="*/ 479948 w 142"/>
                <a:gd name="T35" fmla="*/ 953143 h 141"/>
                <a:gd name="T36" fmla="*/ 817939 w 142"/>
                <a:gd name="T37" fmla="*/ 817945 h 141"/>
                <a:gd name="T38" fmla="*/ 959895 w 142"/>
                <a:gd name="T39" fmla="*/ 479951 h 141"/>
                <a:gd name="T40" fmla="*/ 926096 w 142"/>
                <a:gd name="T41" fmla="*/ 479951 h 14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42" h="141">
                  <a:moveTo>
                    <a:pt x="137" y="71"/>
                  </a:moveTo>
                  <a:cubicBezTo>
                    <a:pt x="132" y="71"/>
                    <a:pt x="132" y="71"/>
                    <a:pt x="132" y="71"/>
                  </a:cubicBezTo>
                  <a:cubicBezTo>
                    <a:pt x="132" y="88"/>
                    <a:pt x="125" y="103"/>
                    <a:pt x="114" y="114"/>
                  </a:cubicBezTo>
                  <a:cubicBezTo>
                    <a:pt x="103" y="125"/>
                    <a:pt x="88" y="132"/>
                    <a:pt x="71" y="132"/>
                  </a:cubicBezTo>
                  <a:cubicBezTo>
                    <a:pt x="54" y="132"/>
                    <a:pt x="39" y="125"/>
                    <a:pt x="27" y="114"/>
                  </a:cubicBezTo>
                  <a:cubicBezTo>
                    <a:pt x="16" y="103"/>
                    <a:pt x="10" y="88"/>
                    <a:pt x="10" y="71"/>
                  </a:cubicBezTo>
                  <a:cubicBezTo>
                    <a:pt x="10" y="54"/>
                    <a:pt x="16" y="39"/>
                    <a:pt x="27" y="27"/>
                  </a:cubicBezTo>
                  <a:cubicBezTo>
                    <a:pt x="39" y="16"/>
                    <a:pt x="54" y="9"/>
                    <a:pt x="71" y="9"/>
                  </a:cubicBezTo>
                  <a:cubicBezTo>
                    <a:pt x="88" y="9"/>
                    <a:pt x="103" y="16"/>
                    <a:pt x="114" y="27"/>
                  </a:cubicBezTo>
                  <a:cubicBezTo>
                    <a:pt x="125" y="39"/>
                    <a:pt x="132" y="54"/>
                    <a:pt x="132" y="71"/>
                  </a:cubicBezTo>
                  <a:cubicBezTo>
                    <a:pt x="137" y="71"/>
                    <a:pt x="137" y="71"/>
                    <a:pt x="137" y="71"/>
                  </a:cubicBezTo>
                  <a:cubicBezTo>
                    <a:pt x="142" y="71"/>
                    <a:pt x="142" y="71"/>
                    <a:pt x="142" y="71"/>
                  </a:cubicBezTo>
                  <a:cubicBezTo>
                    <a:pt x="142" y="51"/>
                    <a:pt x="134" y="34"/>
                    <a:pt x="121" y="21"/>
                  </a:cubicBezTo>
                  <a:cubicBezTo>
                    <a:pt x="108" y="8"/>
                    <a:pt x="90" y="0"/>
                    <a:pt x="71" y="0"/>
                  </a:cubicBezTo>
                  <a:cubicBezTo>
                    <a:pt x="51" y="0"/>
                    <a:pt x="34" y="8"/>
                    <a:pt x="21" y="21"/>
                  </a:cubicBezTo>
                  <a:cubicBezTo>
                    <a:pt x="8" y="34"/>
                    <a:pt x="0" y="51"/>
                    <a:pt x="0" y="71"/>
                  </a:cubicBezTo>
                  <a:cubicBezTo>
                    <a:pt x="0" y="90"/>
                    <a:pt x="8" y="108"/>
                    <a:pt x="21" y="121"/>
                  </a:cubicBezTo>
                  <a:cubicBezTo>
                    <a:pt x="34" y="134"/>
                    <a:pt x="51" y="141"/>
                    <a:pt x="71" y="141"/>
                  </a:cubicBezTo>
                  <a:cubicBezTo>
                    <a:pt x="90" y="141"/>
                    <a:pt x="108" y="134"/>
                    <a:pt x="121" y="121"/>
                  </a:cubicBezTo>
                  <a:cubicBezTo>
                    <a:pt x="134" y="108"/>
                    <a:pt x="142" y="90"/>
                    <a:pt x="142" y="71"/>
                  </a:cubicBezTo>
                  <a:lnTo>
                    <a:pt x="137" y="71"/>
                  </a:lnTo>
                  <a:close/>
                </a:path>
              </a:pathLst>
            </a:custGeom>
            <a:solidFill>
              <a:srgbClr val="FFFFFF"/>
            </a:solidFill>
            <a:ln w="9525">
              <a:noFill/>
              <a:round/>
              <a:headEnd/>
              <a:tailEnd/>
            </a:ln>
          </p:spPr>
          <p:txBody>
            <a:bodyPr/>
            <a:lstStyle/>
            <a:p>
              <a:endParaRPr lang="en-US" sz="1600" dirty="0"/>
            </a:p>
          </p:txBody>
        </p:sp>
        <p:sp>
          <p:nvSpPr>
            <p:cNvPr id="103" name="Freeform 190"/>
            <p:cNvSpPr>
              <a:spLocks noEditPoints="1"/>
            </p:cNvSpPr>
            <p:nvPr/>
          </p:nvSpPr>
          <p:spPr bwMode="auto">
            <a:xfrm>
              <a:off x="7967539" y="751956"/>
              <a:ext cx="399682" cy="336205"/>
            </a:xfrm>
            <a:custGeom>
              <a:avLst/>
              <a:gdLst>
                <a:gd name="T0" fmla="*/ 13504 w 61"/>
                <a:gd name="T1" fmla="*/ 47412 h 53"/>
                <a:gd name="T2" fmla="*/ 128286 w 61"/>
                <a:gd name="T3" fmla="*/ 47412 h 53"/>
                <a:gd name="T4" fmla="*/ 128286 w 61"/>
                <a:gd name="T5" fmla="*/ 60958 h 53"/>
                <a:gd name="T6" fmla="*/ 13504 w 61"/>
                <a:gd name="T7" fmla="*/ 60958 h 53"/>
                <a:gd name="T8" fmla="*/ 13504 w 61"/>
                <a:gd name="T9" fmla="*/ 264152 h 53"/>
                <a:gd name="T10" fmla="*/ 398362 w 61"/>
                <a:gd name="T11" fmla="*/ 264152 h 53"/>
                <a:gd name="T12" fmla="*/ 398362 w 61"/>
                <a:gd name="T13" fmla="*/ 60958 h 53"/>
                <a:gd name="T14" fmla="*/ 283580 w 61"/>
                <a:gd name="T15" fmla="*/ 60958 h 53"/>
                <a:gd name="T16" fmla="*/ 283580 w 61"/>
                <a:gd name="T17" fmla="*/ 47412 h 53"/>
                <a:gd name="T18" fmla="*/ 398362 w 61"/>
                <a:gd name="T19" fmla="*/ 47412 h 53"/>
                <a:gd name="T20" fmla="*/ 411866 w 61"/>
                <a:gd name="T21" fmla="*/ 54185 h 53"/>
                <a:gd name="T22" fmla="*/ 411866 w 61"/>
                <a:gd name="T23" fmla="*/ 291245 h 53"/>
                <a:gd name="T24" fmla="*/ 398362 w 61"/>
                <a:gd name="T25" fmla="*/ 304791 h 53"/>
                <a:gd name="T26" fmla="*/ 243068 w 61"/>
                <a:gd name="T27" fmla="*/ 304791 h 53"/>
                <a:gd name="T28" fmla="*/ 243068 w 61"/>
                <a:gd name="T29" fmla="*/ 331883 h 53"/>
                <a:gd name="T30" fmla="*/ 276828 w 61"/>
                <a:gd name="T31" fmla="*/ 331883 h 53"/>
                <a:gd name="T32" fmla="*/ 290332 w 61"/>
                <a:gd name="T33" fmla="*/ 345430 h 53"/>
                <a:gd name="T34" fmla="*/ 276828 w 61"/>
                <a:gd name="T35" fmla="*/ 358976 h 53"/>
                <a:gd name="T36" fmla="*/ 135038 w 61"/>
                <a:gd name="T37" fmla="*/ 358976 h 53"/>
                <a:gd name="T38" fmla="*/ 121534 w 61"/>
                <a:gd name="T39" fmla="*/ 345430 h 53"/>
                <a:gd name="T40" fmla="*/ 135038 w 61"/>
                <a:gd name="T41" fmla="*/ 331883 h 53"/>
                <a:gd name="T42" fmla="*/ 168798 w 61"/>
                <a:gd name="T43" fmla="*/ 331883 h 53"/>
                <a:gd name="T44" fmla="*/ 168798 w 61"/>
                <a:gd name="T45" fmla="*/ 304791 h 53"/>
                <a:gd name="T46" fmla="*/ 13504 w 61"/>
                <a:gd name="T47" fmla="*/ 304791 h 53"/>
                <a:gd name="T48" fmla="*/ 0 w 61"/>
                <a:gd name="T49" fmla="*/ 291245 h 53"/>
                <a:gd name="T50" fmla="*/ 0 w 61"/>
                <a:gd name="T51" fmla="*/ 54185 h 53"/>
                <a:gd name="T52" fmla="*/ 13504 w 61"/>
                <a:gd name="T53" fmla="*/ 47412 h 53"/>
                <a:gd name="T54" fmla="*/ 108030 w 61"/>
                <a:gd name="T55" fmla="*/ 142236 h 53"/>
                <a:gd name="T56" fmla="*/ 195805 w 61"/>
                <a:gd name="T57" fmla="*/ 230286 h 53"/>
                <a:gd name="T58" fmla="*/ 216061 w 61"/>
                <a:gd name="T59" fmla="*/ 230286 h 53"/>
                <a:gd name="T60" fmla="*/ 310587 w 61"/>
                <a:gd name="T61" fmla="*/ 142236 h 53"/>
                <a:gd name="T62" fmla="*/ 310587 w 61"/>
                <a:gd name="T63" fmla="*/ 121916 h 53"/>
                <a:gd name="T64" fmla="*/ 297084 w 61"/>
                <a:gd name="T65" fmla="*/ 121916 h 53"/>
                <a:gd name="T66" fmla="*/ 270076 w 61"/>
                <a:gd name="T67" fmla="*/ 121916 h 53"/>
                <a:gd name="T68" fmla="*/ 270076 w 61"/>
                <a:gd name="T69" fmla="*/ 13546 h 53"/>
                <a:gd name="T70" fmla="*/ 256572 w 61"/>
                <a:gd name="T71" fmla="*/ 0 h 53"/>
                <a:gd name="T72" fmla="*/ 155294 w 61"/>
                <a:gd name="T73" fmla="*/ 0 h 53"/>
                <a:gd name="T74" fmla="*/ 148542 w 61"/>
                <a:gd name="T75" fmla="*/ 13546 h 53"/>
                <a:gd name="T76" fmla="*/ 148542 w 61"/>
                <a:gd name="T77" fmla="*/ 121916 h 53"/>
                <a:gd name="T78" fmla="*/ 114782 w 61"/>
                <a:gd name="T79" fmla="*/ 121916 h 53"/>
                <a:gd name="T80" fmla="*/ 101279 w 61"/>
                <a:gd name="T81" fmla="*/ 128690 h 53"/>
                <a:gd name="T82" fmla="*/ 108030 w 61"/>
                <a:gd name="T83" fmla="*/ 142236 h 5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1" h="53">
                  <a:moveTo>
                    <a:pt x="2" y="7"/>
                  </a:moveTo>
                  <a:cubicBezTo>
                    <a:pt x="19" y="7"/>
                    <a:pt x="19" y="7"/>
                    <a:pt x="19" y="7"/>
                  </a:cubicBezTo>
                  <a:cubicBezTo>
                    <a:pt x="19" y="9"/>
                    <a:pt x="19" y="9"/>
                    <a:pt x="19" y="9"/>
                  </a:cubicBezTo>
                  <a:cubicBezTo>
                    <a:pt x="2" y="9"/>
                    <a:pt x="2" y="9"/>
                    <a:pt x="2" y="9"/>
                  </a:cubicBezTo>
                  <a:cubicBezTo>
                    <a:pt x="2" y="39"/>
                    <a:pt x="2" y="39"/>
                    <a:pt x="2" y="39"/>
                  </a:cubicBezTo>
                  <a:cubicBezTo>
                    <a:pt x="59" y="39"/>
                    <a:pt x="59" y="39"/>
                    <a:pt x="59" y="39"/>
                  </a:cubicBezTo>
                  <a:cubicBezTo>
                    <a:pt x="59" y="9"/>
                    <a:pt x="59" y="9"/>
                    <a:pt x="59" y="9"/>
                  </a:cubicBezTo>
                  <a:cubicBezTo>
                    <a:pt x="42" y="9"/>
                    <a:pt x="42" y="9"/>
                    <a:pt x="42" y="9"/>
                  </a:cubicBezTo>
                  <a:cubicBezTo>
                    <a:pt x="42" y="7"/>
                    <a:pt x="42" y="7"/>
                    <a:pt x="42" y="7"/>
                  </a:cubicBezTo>
                  <a:cubicBezTo>
                    <a:pt x="59" y="7"/>
                    <a:pt x="59" y="7"/>
                    <a:pt x="59" y="7"/>
                  </a:cubicBezTo>
                  <a:cubicBezTo>
                    <a:pt x="60" y="7"/>
                    <a:pt x="61" y="7"/>
                    <a:pt x="61" y="8"/>
                  </a:cubicBezTo>
                  <a:cubicBezTo>
                    <a:pt x="61" y="43"/>
                    <a:pt x="61" y="43"/>
                    <a:pt x="61" y="43"/>
                  </a:cubicBezTo>
                  <a:cubicBezTo>
                    <a:pt x="61" y="44"/>
                    <a:pt x="60" y="45"/>
                    <a:pt x="59" y="45"/>
                  </a:cubicBezTo>
                  <a:cubicBezTo>
                    <a:pt x="36" y="45"/>
                    <a:pt x="36" y="45"/>
                    <a:pt x="36" y="45"/>
                  </a:cubicBezTo>
                  <a:cubicBezTo>
                    <a:pt x="36" y="49"/>
                    <a:pt x="36" y="49"/>
                    <a:pt x="36" y="49"/>
                  </a:cubicBezTo>
                  <a:cubicBezTo>
                    <a:pt x="41" y="49"/>
                    <a:pt x="41" y="49"/>
                    <a:pt x="41" y="49"/>
                  </a:cubicBezTo>
                  <a:cubicBezTo>
                    <a:pt x="42" y="49"/>
                    <a:pt x="43" y="50"/>
                    <a:pt x="43" y="51"/>
                  </a:cubicBezTo>
                  <a:cubicBezTo>
                    <a:pt x="43" y="52"/>
                    <a:pt x="42" y="53"/>
                    <a:pt x="41" y="53"/>
                  </a:cubicBezTo>
                  <a:cubicBezTo>
                    <a:pt x="20" y="53"/>
                    <a:pt x="20" y="53"/>
                    <a:pt x="20" y="53"/>
                  </a:cubicBezTo>
                  <a:cubicBezTo>
                    <a:pt x="19" y="53"/>
                    <a:pt x="18" y="52"/>
                    <a:pt x="18" y="51"/>
                  </a:cubicBezTo>
                  <a:cubicBezTo>
                    <a:pt x="18" y="50"/>
                    <a:pt x="19" y="49"/>
                    <a:pt x="20" y="49"/>
                  </a:cubicBezTo>
                  <a:cubicBezTo>
                    <a:pt x="25" y="49"/>
                    <a:pt x="25" y="49"/>
                    <a:pt x="25" y="49"/>
                  </a:cubicBezTo>
                  <a:cubicBezTo>
                    <a:pt x="25" y="45"/>
                    <a:pt x="25" y="45"/>
                    <a:pt x="25" y="45"/>
                  </a:cubicBezTo>
                  <a:cubicBezTo>
                    <a:pt x="2" y="45"/>
                    <a:pt x="2" y="45"/>
                    <a:pt x="2" y="45"/>
                  </a:cubicBezTo>
                  <a:cubicBezTo>
                    <a:pt x="1" y="45"/>
                    <a:pt x="0" y="44"/>
                    <a:pt x="0" y="43"/>
                  </a:cubicBezTo>
                  <a:cubicBezTo>
                    <a:pt x="0" y="8"/>
                    <a:pt x="0" y="8"/>
                    <a:pt x="0" y="8"/>
                  </a:cubicBezTo>
                  <a:cubicBezTo>
                    <a:pt x="0" y="7"/>
                    <a:pt x="1" y="7"/>
                    <a:pt x="2" y="7"/>
                  </a:cubicBezTo>
                  <a:close/>
                  <a:moveTo>
                    <a:pt x="16" y="21"/>
                  </a:moveTo>
                  <a:cubicBezTo>
                    <a:pt x="29" y="34"/>
                    <a:pt x="29" y="34"/>
                    <a:pt x="29" y="34"/>
                  </a:cubicBezTo>
                  <a:cubicBezTo>
                    <a:pt x="30" y="35"/>
                    <a:pt x="31" y="35"/>
                    <a:pt x="32" y="34"/>
                  </a:cubicBezTo>
                  <a:cubicBezTo>
                    <a:pt x="46" y="21"/>
                    <a:pt x="46" y="21"/>
                    <a:pt x="46" y="21"/>
                  </a:cubicBezTo>
                  <a:cubicBezTo>
                    <a:pt x="46" y="20"/>
                    <a:pt x="46" y="19"/>
                    <a:pt x="46" y="18"/>
                  </a:cubicBezTo>
                  <a:cubicBezTo>
                    <a:pt x="45" y="18"/>
                    <a:pt x="45" y="18"/>
                    <a:pt x="44" y="18"/>
                  </a:cubicBezTo>
                  <a:cubicBezTo>
                    <a:pt x="40" y="18"/>
                    <a:pt x="40" y="18"/>
                    <a:pt x="40" y="18"/>
                  </a:cubicBezTo>
                  <a:cubicBezTo>
                    <a:pt x="40" y="2"/>
                    <a:pt x="40" y="2"/>
                    <a:pt x="40" y="2"/>
                  </a:cubicBezTo>
                  <a:cubicBezTo>
                    <a:pt x="40" y="1"/>
                    <a:pt x="39" y="0"/>
                    <a:pt x="38" y="0"/>
                  </a:cubicBezTo>
                  <a:cubicBezTo>
                    <a:pt x="23" y="0"/>
                    <a:pt x="23" y="0"/>
                    <a:pt x="23" y="0"/>
                  </a:cubicBezTo>
                  <a:cubicBezTo>
                    <a:pt x="22" y="0"/>
                    <a:pt x="22" y="1"/>
                    <a:pt x="22" y="2"/>
                  </a:cubicBezTo>
                  <a:cubicBezTo>
                    <a:pt x="22" y="18"/>
                    <a:pt x="22" y="18"/>
                    <a:pt x="22" y="18"/>
                  </a:cubicBezTo>
                  <a:cubicBezTo>
                    <a:pt x="17" y="18"/>
                    <a:pt x="17" y="18"/>
                    <a:pt x="17" y="18"/>
                  </a:cubicBezTo>
                  <a:cubicBezTo>
                    <a:pt x="16" y="18"/>
                    <a:pt x="15" y="18"/>
                    <a:pt x="15" y="19"/>
                  </a:cubicBezTo>
                  <a:cubicBezTo>
                    <a:pt x="15" y="20"/>
                    <a:pt x="15" y="21"/>
                    <a:pt x="16" y="21"/>
                  </a:cubicBezTo>
                  <a:close/>
                </a:path>
              </a:pathLst>
            </a:custGeom>
            <a:solidFill>
              <a:srgbClr val="FFFCFA"/>
            </a:solidFill>
            <a:ln w="9525">
              <a:noFill/>
              <a:round/>
              <a:headEnd/>
              <a:tailEnd/>
            </a:ln>
          </p:spPr>
          <p:txBody>
            <a:bodyPr/>
            <a:lstStyle/>
            <a:p>
              <a:endParaRPr lang="en-US" sz="1600" dirty="0"/>
            </a:p>
          </p:txBody>
        </p:sp>
        <p:sp>
          <p:nvSpPr>
            <p:cNvPr id="104" name="Oval 201"/>
            <p:cNvSpPr>
              <a:spLocks noChangeArrowheads="1"/>
            </p:cNvSpPr>
            <p:nvPr/>
          </p:nvSpPr>
          <p:spPr bwMode="auto">
            <a:xfrm>
              <a:off x="121477" y="588317"/>
              <a:ext cx="863928" cy="836049"/>
            </a:xfrm>
            <a:prstGeom prst="ellipse">
              <a:avLst/>
            </a:prstGeom>
            <a:solidFill>
              <a:srgbClr val="60BFF4"/>
            </a:solidFill>
            <a:ln w="9525">
              <a:noFill/>
              <a:round/>
              <a:headEnd/>
              <a:tailEnd/>
            </a:ln>
          </p:spPr>
          <p:txBody>
            <a:bodyPr/>
            <a:lstStyle/>
            <a:p>
              <a:endParaRPr lang="en-US" sz="1600" dirty="0"/>
            </a:p>
          </p:txBody>
        </p:sp>
        <p:sp>
          <p:nvSpPr>
            <p:cNvPr id="105" name="Freeform 202"/>
            <p:cNvSpPr>
              <a:spLocks/>
            </p:cNvSpPr>
            <p:nvPr/>
          </p:nvSpPr>
          <p:spPr bwMode="auto">
            <a:xfrm>
              <a:off x="89195" y="555589"/>
              <a:ext cx="930029" cy="894067"/>
            </a:xfrm>
            <a:custGeom>
              <a:avLst/>
              <a:gdLst>
                <a:gd name="T0" fmla="*/ 926096 w 142"/>
                <a:gd name="T1" fmla="*/ 479951 h 141"/>
                <a:gd name="T2" fmla="*/ 892297 w 142"/>
                <a:gd name="T3" fmla="*/ 479951 h 141"/>
                <a:gd name="T4" fmla="*/ 770620 w 142"/>
                <a:gd name="T5" fmla="*/ 770626 h 141"/>
                <a:gd name="T6" fmla="*/ 479948 w 142"/>
                <a:gd name="T7" fmla="*/ 892304 h 141"/>
                <a:gd name="T8" fmla="*/ 189275 w 142"/>
                <a:gd name="T9" fmla="*/ 770626 h 141"/>
                <a:gd name="T10" fmla="*/ 67598 w 142"/>
                <a:gd name="T11" fmla="*/ 479951 h 141"/>
                <a:gd name="T12" fmla="*/ 189275 w 142"/>
                <a:gd name="T13" fmla="*/ 182517 h 141"/>
                <a:gd name="T14" fmla="*/ 479948 w 142"/>
                <a:gd name="T15" fmla="*/ 60839 h 141"/>
                <a:gd name="T16" fmla="*/ 770620 w 142"/>
                <a:gd name="T17" fmla="*/ 182517 h 141"/>
                <a:gd name="T18" fmla="*/ 892297 w 142"/>
                <a:gd name="T19" fmla="*/ 479951 h 141"/>
                <a:gd name="T20" fmla="*/ 926096 w 142"/>
                <a:gd name="T21" fmla="*/ 479951 h 141"/>
                <a:gd name="T22" fmla="*/ 959895 w 142"/>
                <a:gd name="T23" fmla="*/ 479951 h 141"/>
                <a:gd name="T24" fmla="*/ 817939 w 142"/>
                <a:gd name="T25" fmla="*/ 141957 h 141"/>
                <a:gd name="T26" fmla="*/ 479948 w 142"/>
                <a:gd name="T27" fmla="*/ 0 h 141"/>
                <a:gd name="T28" fmla="*/ 141956 w 142"/>
                <a:gd name="T29" fmla="*/ 141957 h 141"/>
                <a:gd name="T30" fmla="*/ 0 w 142"/>
                <a:gd name="T31" fmla="*/ 479951 h 141"/>
                <a:gd name="T32" fmla="*/ 141956 w 142"/>
                <a:gd name="T33" fmla="*/ 817945 h 141"/>
                <a:gd name="T34" fmla="*/ 479948 w 142"/>
                <a:gd name="T35" fmla="*/ 953143 h 141"/>
                <a:gd name="T36" fmla="*/ 817939 w 142"/>
                <a:gd name="T37" fmla="*/ 817945 h 141"/>
                <a:gd name="T38" fmla="*/ 959895 w 142"/>
                <a:gd name="T39" fmla="*/ 479951 h 141"/>
                <a:gd name="T40" fmla="*/ 926096 w 142"/>
                <a:gd name="T41" fmla="*/ 479951 h 14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42" h="141">
                  <a:moveTo>
                    <a:pt x="137" y="71"/>
                  </a:moveTo>
                  <a:cubicBezTo>
                    <a:pt x="132" y="71"/>
                    <a:pt x="132" y="71"/>
                    <a:pt x="132" y="71"/>
                  </a:cubicBezTo>
                  <a:cubicBezTo>
                    <a:pt x="132" y="88"/>
                    <a:pt x="126" y="103"/>
                    <a:pt x="114" y="114"/>
                  </a:cubicBezTo>
                  <a:cubicBezTo>
                    <a:pt x="103" y="125"/>
                    <a:pt x="88" y="132"/>
                    <a:pt x="71" y="132"/>
                  </a:cubicBezTo>
                  <a:cubicBezTo>
                    <a:pt x="54" y="132"/>
                    <a:pt x="39" y="125"/>
                    <a:pt x="28" y="114"/>
                  </a:cubicBezTo>
                  <a:cubicBezTo>
                    <a:pt x="17" y="103"/>
                    <a:pt x="10" y="88"/>
                    <a:pt x="10" y="71"/>
                  </a:cubicBezTo>
                  <a:cubicBezTo>
                    <a:pt x="10" y="54"/>
                    <a:pt x="17" y="39"/>
                    <a:pt x="28" y="27"/>
                  </a:cubicBezTo>
                  <a:cubicBezTo>
                    <a:pt x="39" y="16"/>
                    <a:pt x="54" y="9"/>
                    <a:pt x="71" y="9"/>
                  </a:cubicBezTo>
                  <a:cubicBezTo>
                    <a:pt x="88" y="9"/>
                    <a:pt x="103" y="16"/>
                    <a:pt x="114" y="27"/>
                  </a:cubicBezTo>
                  <a:cubicBezTo>
                    <a:pt x="126" y="39"/>
                    <a:pt x="132" y="54"/>
                    <a:pt x="132" y="71"/>
                  </a:cubicBezTo>
                  <a:cubicBezTo>
                    <a:pt x="137" y="71"/>
                    <a:pt x="137" y="71"/>
                    <a:pt x="137" y="71"/>
                  </a:cubicBezTo>
                  <a:cubicBezTo>
                    <a:pt x="142" y="71"/>
                    <a:pt x="142" y="71"/>
                    <a:pt x="142" y="71"/>
                  </a:cubicBezTo>
                  <a:cubicBezTo>
                    <a:pt x="142" y="51"/>
                    <a:pt x="134" y="34"/>
                    <a:pt x="121" y="21"/>
                  </a:cubicBezTo>
                  <a:cubicBezTo>
                    <a:pt x="108" y="8"/>
                    <a:pt x="91" y="0"/>
                    <a:pt x="71" y="0"/>
                  </a:cubicBezTo>
                  <a:cubicBezTo>
                    <a:pt x="52" y="0"/>
                    <a:pt x="34" y="8"/>
                    <a:pt x="21" y="21"/>
                  </a:cubicBezTo>
                  <a:cubicBezTo>
                    <a:pt x="8" y="34"/>
                    <a:pt x="0" y="51"/>
                    <a:pt x="0" y="71"/>
                  </a:cubicBezTo>
                  <a:cubicBezTo>
                    <a:pt x="0" y="90"/>
                    <a:pt x="8" y="108"/>
                    <a:pt x="21" y="121"/>
                  </a:cubicBezTo>
                  <a:cubicBezTo>
                    <a:pt x="34" y="134"/>
                    <a:pt x="52" y="141"/>
                    <a:pt x="71" y="141"/>
                  </a:cubicBezTo>
                  <a:cubicBezTo>
                    <a:pt x="91" y="141"/>
                    <a:pt x="108" y="134"/>
                    <a:pt x="121" y="121"/>
                  </a:cubicBezTo>
                  <a:cubicBezTo>
                    <a:pt x="134" y="108"/>
                    <a:pt x="142" y="90"/>
                    <a:pt x="142" y="71"/>
                  </a:cubicBezTo>
                  <a:lnTo>
                    <a:pt x="137" y="71"/>
                  </a:lnTo>
                  <a:close/>
                </a:path>
              </a:pathLst>
            </a:custGeom>
            <a:solidFill>
              <a:srgbClr val="FFFFFF"/>
            </a:solidFill>
            <a:ln w="9525">
              <a:noFill/>
              <a:round/>
              <a:headEnd/>
              <a:tailEnd/>
            </a:ln>
          </p:spPr>
          <p:txBody>
            <a:bodyPr/>
            <a:lstStyle/>
            <a:p>
              <a:endParaRPr lang="en-US" sz="1600" dirty="0"/>
            </a:p>
          </p:txBody>
        </p:sp>
        <p:sp>
          <p:nvSpPr>
            <p:cNvPr id="106" name="Rectangle 203"/>
            <p:cNvSpPr>
              <a:spLocks noChangeArrowheads="1"/>
            </p:cNvSpPr>
            <p:nvPr/>
          </p:nvSpPr>
          <p:spPr bwMode="auto">
            <a:xfrm>
              <a:off x="310557" y="1172956"/>
              <a:ext cx="587915" cy="90129"/>
            </a:xfrm>
            <a:prstGeom prst="rect">
              <a:avLst/>
            </a:prstGeom>
            <a:noFill/>
            <a:ln w="9525">
              <a:noFill/>
              <a:miter lim="800000"/>
              <a:headEnd/>
              <a:tailEnd/>
            </a:ln>
          </p:spPr>
          <p:txBody>
            <a:bodyPr wrap="none" lIns="0" tIns="0" rIns="0" bIns="0">
              <a:spAutoFit/>
            </a:bodyPr>
            <a:lstStyle/>
            <a:p>
              <a:r>
                <a:rPr lang="en-US" sz="500" dirty="0">
                  <a:solidFill>
                    <a:srgbClr val="FFFFFF"/>
                  </a:solidFill>
                  <a:latin typeface="Omnes Semibold" charset="0"/>
                </a:rPr>
                <a:t>DEVELOPMENT</a:t>
              </a:r>
              <a:endParaRPr lang="en-US" sz="500" dirty="0"/>
            </a:p>
          </p:txBody>
        </p:sp>
        <p:sp>
          <p:nvSpPr>
            <p:cNvPr id="107" name="Freeform 209"/>
            <p:cNvSpPr>
              <a:spLocks noEditPoints="1"/>
            </p:cNvSpPr>
            <p:nvPr/>
          </p:nvSpPr>
          <p:spPr bwMode="auto">
            <a:xfrm>
              <a:off x="370510" y="732617"/>
              <a:ext cx="418129" cy="337692"/>
            </a:xfrm>
            <a:custGeom>
              <a:avLst/>
              <a:gdLst>
                <a:gd name="T0" fmla="*/ 310587 w 64"/>
                <a:gd name="T1" fmla="*/ 196421 h 53"/>
                <a:gd name="T2" fmla="*/ 317339 w 64"/>
                <a:gd name="T3" fmla="*/ 196421 h 53"/>
                <a:gd name="T4" fmla="*/ 168797 w 64"/>
                <a:gd name="T5" fmla="*/ 81278 h 53"/>
                <a:gd name="T6" fmla="*/ 135038 w 64"/>
                <a:gd name="T7" fmla="*/ 13546 h 53"/>
                <a:gd name="T8" fmla="*/ 54015 w 64"/>
                <a:gd name="T9" fmla="*/ 0 h 53"/>
                <a:gd name="T10" fmla="*/ 47263 w 64"/>
                <a:gd name="T11" fmla="*/ 6773 h 53"/>
                <a:gd name="T12" fmla="*/ 87775 w 64"/>
                <a:gd name="T13" fmla="*/ 40639 h 53"/>
                <a:gd name="T14" fmla="*/ 94526 w 64"/>
                <a:gd name="T15" fmla="*/ 88051 h 53"/>
                <a:gd name="T16" fmla="*/ 47263 w 64"/>
                <a:gd name="T17" fmla="*/ 88051 h 53"/>
                <a:gd name="T18" fmla="*/ 6752 w 64"/>
                <a:gd name="T19" fmla="*/ 54185 h 53"/>
                <a:gd name="T20" fmla="*/ 0 w 64"/>
                <a:gd name="T21" fmla="*/ 60958 h 53"/>
                <a:gd name="T22" fmla="*/ 27008 w 64"/>
                <a:gd name="T23" fmla="*/ 142236 h 53"/>
                <a:gd name="T24" fmla="*/ 101278 w 64"/>
                <a:gd name="T25" fmla="*/ 149009 h 53"/>
                <a:gd name="T26" fmla="*/ 108030 w 64"/>
                <a:gd name="T27" fmla="*/ 149009 h 53"/>
                <a:gd name="T28" fmla="*/ 256572 w 64"/>
                <a:gd name="T29" fmla="*/ 264152 h 53"/>
                <a:gd name="T30" fmla="*/ 256572 w 64"/>
                <a:gd name="T31" fmla="*/ 264152 h 53"/>
                <a:gd name="T32" fmla="*/ 283579 w 64"/>
                <a:gd name="T33" fmla="*/ 331883 h 53"/>
                <a:gd name="T34" fmla="*/ 398362 w 64"/>
                <a:gd name="T35" fmla="*/ 325110 h 53"/>
                <a:gd name="T36" fmla="*/ 391610 w 64"/>
                <a:gd name="T37" fmla="*/ 216740 h 53"/>
                <a:gd name="T38" fmla="*/ 310587 w 64"/>
                <a:gd name="T39" fmla="*/ 196421 h 53"/>
                <a:gd name="T40" fmla="*/ 384858 w 64"/>
                <a:gd name="T41" fmla="*/ 284472 h 53"/>
                <a:gd name="T42" fmla="*/ 351098 w 64"/>
                <a:gd name="T43" fmla="*/ 318337 h 53"/>
                <a:gd name="T44" fmla="*/ 303835 w 64"/>
                <a:gd name="T45" fmla="*/ 311564 h 53"/>
                <a:gd name="T46" fmla="*/ 290331 w 64"/>
                <a:gd name="T47" fmla="*/ 264152 h 53"/>
                <a:gd name="T48" fmla="*/ 317339 w 64"/>
                <a:gd name="T49" fmla="*/ 230286 h 53"/>
                <a:gd name="T50" fmla="*/ 371354 w 64"/>
                <a:gd name="T51" fmla="*/ 237060 h 53"/>
                <a:gd name="T52" fmla="*/ 384858 w 64"/>
                <a:gd name="T53" fmla="*/ 284472 h 5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64" h="53">
                  <a:moveTo>
                    <a:pt x="46" y="29"/>
                  </a:moveTo>
                  <a:cubicBezTo>
                    <a:pt x="47" y="29"/>
                    <a:pt x="47" y="29"/>
                    <a:pt x="47" y="29"/>
                  </a:cubicBezTo>
                  <a:cubicBezTo>
                    <a:pt x="25" y="12"/>
                    <a:pt x="25" y="12"/>
                    <a:pt x="25" y="12"/>
                  </a:cubicBezTo>
                  <a:cubicBezTo>
                    <a:pt x="20" y="2"/>
                    <a:pt x="20" y="2"/>
                    <a:pt x="20" y="2"/>
                  </a:cubicBezTo>
                  <a:cubicBezTo>
                    <a:pt x="8" y="0"/>
                    <a:pt x="8" y="0"/>
                    <a:pt x="8" y="0"/>
                  </a:cubicBezTo>
                  <a:cubicBezTo>
                    <a:pt x="7" y="1"/>
                    <a:pt x="7" y="1"/>
                    <a:pt x="7" y="1"/>
                  </a:cubicBezTo>
                  <a:cubicBezTo>
                    <a:pt x="13" y="6"/>
                    <a:pt x="13" y="6"/>
                    <a:pt x="13" y="6"/>
                  </a:cubicBezTo>
                  <a:cubicBezTo>
                    <a:pt x="15" y="8"/>
                    <a:pt x="16" y="11"/>
                    <a:pt x="14" y="13"/>
                  </a:cubicBezTo>
                  <a:cubicBezTo>
                    <a:pt x="12" y="15"/>
                    <a:pt x="9" y="15"/>
                    <a:pt x="7" y="13"/>
                  </a:cubicBezTo>
                  <a:cubicBezTo>
                    <a:pt x="1" y="8"/>
                    <a:pt x="1" y="8"/>
                    <a:pt x="1" y="8"/>
                  </a:cubicBezTo>
                  <a:cubicBezTo>
                    <a:pt x="0" y="9"/>
                    <a:pt x="0" y="9"/>
                    <a:pt x="0" y="9"/>
                  </a:cubicBezTo>
                  <a:cubicBezTo>
                    <a:pt x="4" y="21"/>
                    <a:pt x="4" y="21"/>
                    <a:pt x="4" y="21"/>
                  </a:cubicBezTo>
                  <a:cubicBezTo>
                    <a:pt x="15" y="22"/>
                    <a:pt x="15" y="22"/>
                    <a:pt x="15" y="22"/>
                  </a:cubicBezTo>
                  <a:cubicBezTo>
                    <a:pt x="16" y="22"/>
                    <a:pt x="16" y="22"/>
                    <a:pt x="16" y="22"/>
                  </a:cubicBezTo>
                  <a:cubicBezTo>
                    <a:pt x="38" y="39"/>
                    <a:pt x="38" y="39"/>
                    <a:pt x="38" y="39"/>
                  </a:cubicBezTo>
                  <a:cubicBezTo>
                    <a:pt x="38" y="39"/>
                    <a:pt x="38" y="39"/>
                    <a:pt x="38" y="39"/>
                  </a:cubicBezTo>
                  <a:cubicBezTo>
                    <a:pt x="37" y="43"/>
                    <a:pt x="39" y="46"/>
                    <a:pt x="42" y="49"/>
                  </a:cubicBezTo>
                  <a:cubicBezTo>
                    <a:pt x="47" y="53"/>
                    <a:pt x="55" y="53"/>
                    <a:pt x="59" y="48"/>
                  </a:cubicBezTo>
                  <a:cubicBezTo>
                    <a:pt x="64" y="43"/>
                    <a:pt x="63" y="36"/>
                    <a:pt x="58" y="32"/>
                  </a:cubicBezTo>
                  <a:cubicBezTo>
                    <a:pt x="55" y="29"/>
                    <a:pt x="50" y="28"/>
                    <a:pt x="46" y="29"/>
                  </a:cubicBezTo>
                  <a:close/>
                  <a:moveTo>
                    <a:pt x="57" y="42"/>
                  </a:moveTo>
                  <a:cubicBezTo>
                    <a:pt x="52" y="47"/>
                    <a:pt x="52" y="47"/>
                    <a:pt x="52" y="47"/>
                  </a:cubicBezTo>
                  <a:cubicBezTo>
                    <a:pt x="45" y="46"/>
                    <a:pt x="45" y="46"/>
                    <a:pt x="45" y="46"/>
                  </a:cubicBezTo>
                  <a:cubicBezTo>
                    <a:pt x="43" y="39"/>
                    <a:pt x="43" y="39"/>
                    <a:pt x="43" y="39"/>
                  </a:cubicBezTo>
                  <a:cubicBezTo>
                    <a:pt x="47" y="34"/>
                    <a:pt x="47" y="34"/>
                    <a:pt x="47" y="34"/>
                  </a:cubicBezTo>
                  <a:cubicBezTo>
                    <a:pt x="55" y="35"/>
                    <a:pt x="55" y="35"/>
                    <a:pt x="55" y="35"/>
                  </a:cubicBezTo>
                  <a:lnTo>
                    <a:pt x="57" y="42"/>
                  </a:lnTo>
                  <a:close/>
                </a:path>
              </a:pathLst>
            </a:custGeom>
            <a:solidFill>
              <a:srgbClr val="FFFFFF"/>
            </a:solidFill>
            <a:ln w="9525">
              <a:noFill/>
              <a:round/>
              <a:headEnd/>
              <a:tailEnd/>
            </a:ln>
          </p:spPr>
          <p:txBody>
            <a:bodyPr/>
            <a:lstStyle/>
            <a:p>
              <a:endParaRPr lang="en-US" sz="1600" dirty="0"/>
            </a:p>
          </p:txBody>
        </p:sp>
        <p:sp>
          <p:nvSpPr>
            <p:cNvPr id="108" name="Freeform 210"/>
            <p:cNvSpPr>
              <a:spLocks noEditPoints="1"/>
            </p:cNvSpPr>
            <p:nvPr/>
          </p:nvSpPr>
          <p:spPr bwMode="auto">
            <a:xfrm>
              <a:off x="364361" y="732617"/>
              <a:ext cx="418129" cy="330254"/>
            </a:xfrm>
            <a:custGeom>
              <a:avLst/>
              <a:gdLst>
                <a:gd name="T0" fmla="*/ 344346 w 64"/>
                <a:gd name="T1" fmla="*/ 352224 h 52"/>
                <a:gd name="T2" fmla="*/ 256572 w 64"/>
                <a:gd name="T3" fmla="*/ 264168 h 52"/>
                <a:gd name="T4" fmla="*/ 114782 w 64"/>
                <a:gd name="T5" fmla="*/ 149018 h 52"/>
                <a:gd name="T6" fmla="*/ 33759 w 64"/>
                <a:gd name="T7" fmla="*/ 142244 h 52"/>
                <a:gd name="T8" fmla="*/ 13504 w 64"/>
                <a:gd name="T9" fmla="*/ 54188 h 52"/>
                <a:gd name="T10" fmla="*/ 81023 w 64"/>
                <a:gd name="T11" fmla="*/ 94830 h 52"/>
                <a:gd name="T12" fmla="*/ 108030 w 64"/>
                <a:gd name="T13" fmla="*/ 67735 h 52"/>
                <a:gd name="T14" fmla="*/ 47263 w 64"/>
                <a:gd name="T15" fmla="*/ 13547 h 52"/>
                <a:gd name="T16" fmla="*/ 148542 w 64"/>
                <a:gd name="T17" fmla="*/ 13547 h 52"/>
                <a:gd name="T18" fmla="*/ 324091 w 64"/>
                <a:gd name="T19" fmla="*/ 196433 h 52"/>
                <a:gd name="T20" fmla="*/ 398362 w 64"/>
                <a:gd name="T21" fmla="*/ 209980 h 52"/>
                <a:gd name="T22" fmla="*/ 411865 w 64"/>
                <a:gd name="T23" fmla="*/ 325130 h 52"/>
                <a:gd name="T24" fmla="*/ 263324 w 64"/>
                <a:gd name="T25" fmla="*/ 257394 h 52"/>
                <a:gd name="T26" fmla="*/ 290331 w 64"/>
                <a:gd name="T27" fmla="*/ 331903 h 52"/>
                <a:gd name="T28" fmla="*/ 344346 w 64"/>
                <a:gd name="T29" fmla="*/ 345450 h 52"/>
                <a:gd name="T30" fmla="*/ 425369 w 64"/>
                <a:gd name="T31" fmla="*/ 270942 h 52"/>
                <a:gd name="T32" fmla="*/ 317339 w 64"/>
                <a:gd name="T33" fmla="*/ 203206 h 52"/>
                <a:gd name="T34" fmla="*/ 317339 w 64"/>
                <a:gd name="T35" fmla="*/ 196433 h 52"/>
                <a:gd name="T36" fmla="*/ 141790 w 64"/>
                <a:gd name="T37" fmla="*/ 13547 h 52"/>
                <a:gd name="T38" fmla="*/ 54015 w 64"/>
                <a:gd name="T39" fmla="*/ 6774 h 52"/>
                <a:gd name="T40" fmla="*/ 108030 w 64"/>
                <a:gd name="T41" fmla="*/ 67735 h 52"/>
                <a:gd name="T42" fmla="*/ 81023 w 64"/>
                <a:gd name="T43" fmla="*/ 101603 h 52"/>
                <a:gd name="T44" fmla="*/ 13504 w 64"/>
                <a:gd name="T45" fmla="*/ 60962 h 52"/>
                <a:gd name="T46" fmla="*/ 40511 w 64"/>
                <a:gd name="T47" fmla="*/ 135471 h 52"/>
                <a:gd name="T48" fmla="*/ 114782 w 64"/>
                <a:gd name="T49" fmla="*/ 142244 h 52"/>
                <a:gd name="T50" fmla="*/ 263324 w 64"/>
                <a:gd name="T51" fmla="*/ 257394 h 52"/>
                <a:gd name="T52" fmla="*/ 310587 w 64"/>
                <a:gd name="T53" fmla="*/ 311583 h 52"/>
                <a:gd name="T54" fmla="*/ 324091 w 64"/>
                <a:gd name="T55" fmla="*/ 230300 h 52"/>
                <a:gd name="T56" fmla="*/ 398362 w 64"/>
                <a:gd name="T57" fmla="*/ 284489 h 52"/>
                <a:gd name="T58" fmla="*/ 310587 w 64"/>
                <a:gd name="T59" fmla="*/ 304809 h 52"/>
                <a:gd name="T60" fmla="*/ 391610 w 64"/>
                <a:gd name="T61" fmla="*/ 277715 h 52"/>
                <a:gd name="T62" fmla="*/ 330843 w 64"/>
                <a:gd name="T63" fmla="*/ 230300 h 52"/>
                <a:gd name="T64" fmla="*/ 310587 w 64"/>
                <a:gd name="T65" fmla="*/ 304809 h 5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4" h="52">
                  <a:moveTo>
                    <a:pt x="51" y="52"/>
                  </a:moveTo>
                  <a:cubicBezTo>
                    <a:pt x="51" y="52"/>
                    <a:pt x="51" y="52"/>
                    <a:pt x="51" y="52"/>
                  </a:cubicBezTo>
                  <a:cubicBezTo>
                    <a:pt x="48" y="52"/>
                    <a:pt x="45" y="51"/>
                    <a:pt x="43" y="49"/>
                  </a:cubicBezTo>
                  <a:cubicBezTo>
                    <a:pt x="40" y="47"/>
                    <a:pt x="38" y="43"/>
                    <a:pt x="38" y="39"/>
                  </a:cubicBezTo>
                  <a:cubicBezTo>
                    <a:pt x="38" y="39"/>
                    <a:pt x="38" y="39"/>
                    <a:pt x="38" y="39"/>
                  </a:cubicBezTo>
                  <a:cubicBezTo>
                    <a:pt x="17" y="22"/>
                    <a:pt x="17" y="22"/>
                    <a:pt x="17" y="22"/>
                  </a:cubicBezTo>
                  <a:cubicBezTo>
                    <a:pt x="17" y="22"/>
                    <a:pt x="17" y="22"/>
                    <a:pt x="17" y="22"/>
                  </a:cubicBezTo>
                  <a:cubicBezTo>
                    <a:pt x="5" y="21"/>
                    <a:pt x="5" y="21"/>
                    <a:pt x="5" y="21"/>
                  </a:cubicBezTo>
                  <a:cubicBezTo>
                    <a:pt x="0" y="9"/>
                    <a:pt x="0" y="9"/>
                    <a:pt x="0" y="9"/>
                  </a:cubicBezTo>
                  <a:cubicBezTo>
                    <a:pt x="2" y="8"/>
                    <a:pt x="2" y="8"/>
                    <a:pt x="2" y="8"/>
                  </a:cubicBezTo>
                  <a:cubicBezTo>
                    <a:pt x="8" y="13"/>
                    <a:pt x="8" y="13"/>
                    <a:pt x="8" y="13"/>
                  </a:cubicBezTo>
                  <a:cubicBezTo>
                    <a:pt x="9" y="14"/>
                    <a:pt x="10" y="14"/>
                    <a:pt x="12" y="14"/>
                  </a:cubicBezTo>
                  <a:cubicBezTo>
                    <a:pt x="13" y="14"/>
                    <a:pt x="14" y="14"/>
                    <a:pt x="15" y="13"/>
                  </a:cubicBezTo>
                  <a:cubicBezTo>
                    <a:pt x="15" y="12"/>
                    <a:pt x="16" y="11"/>
                    <a:pt x="16" y="10"/>
                  </a:cubicBezTo>
                  <a:cubicBezTo>
                    <a:pt x="16" y="9"/>
                    <a:pt x="15" y="8"/>
                    <a:pt x="14" y="7"/>
                  </a:cubicBezTo>
                  <a:cubicBezTo>
                    <a:pt x="7" y="2"/>
                    <a:pt x="7" y="2"/>
                    <a:pt x="7" y="2"/>
                  </a:cubicBezTo>
                  <a:cubicBezTo>
                    <a:pt x="9" y="0"/>
                    <a:pt x="9" y="0"/>
                    <a:pt x="9" y="0"/>
                  </a:cubicBezTo>
                  <a:cubicBezTo>
                    <a:pt x="22" y="2"/>
                    <a:pt x="22" y="2"/>
                    <a:pt x="22" y="2"/>
                  </a:cubicBezTo>
                  <a:cubicBezTo>
                    <a:pt x="26" y="12"/>
                    <a:pt x="26" y="12"/>
                    <a:pt x="26" y="12"/>
                  </a:cubicBezTo>
                  <a:cubicBezTo>
                    <a:pt x="48" y="29"/>
                    <a:pt x="48" y="29"/>
                    <a:pt x="48" y="29"/>
                  </a:cubicBezTo>
                  <a:cubicBezTo>
                    <a:pt x="49" y="29"/>
                    <a:pt x="50" y="29"/>
                    <a:pt x="51" y="29"/>
                  </a:cubicBezTo>
                  <a:cubicBezTo>
                    <a:pt x="54" y="29"/>
                    <a:pt x="57" y="30"/>
                    <a:pt x="59" y="31"/>
                  </a:cubicBezTo>
                  <a:cubicBezTo>
                    <a:pt x="62" y="33"/>
                    <a:pt x="63" y="36"/>
                    <a:pt x="64" y="39"/>
                  </a:cubicBezTo>
                  <a:cubicBezTo>
                    <a:pt x="64" y="43"/>
                    <a:pt x="63" y="46"/>
                    <a:pt x="61" y="48"/>
                  </a:cubicBezTo>
                  <a:cubicBezTo>
                    <a:pt x="58" y="51"/>
                    <a:pt x="55" y="52"/>
                    <a:pt x="51" y="52"/>
                  </a:cubicBezTo>
                  <a:close/>
                  <a:moveTo>
                    <a:pt x="39" y="38"/>
                  </a:moveTo>
                  <a:cubicBezTo>
                    <a:pt x="39" y="39"/>
                    <a:pt x="39" y="39"/>
                    <a:pt x="39" y="39"/>
                  </a:cubicBezTo>
                  <a:cubicBezTo>
                    <a:pt x="39" y="43"/>
                    <a:pt x="40" y="46"/>
                    <a:pt x="43" y="49"/>
                  </a:cubicBezTo>
                  <a:cubicBezTo>
                    <a:pt x="45" y="51"/>
                    <a:pt x="48" y="51"/>
                    <a:pt x="51" y="51"/>
                  </a:cubicBezTo>
                  <a:cubicBezTo>
                    <a:pt x="51" y="51"/>
                    <a:pt x="51" y="51"/>
                    <a:pt x="51" y="51"/>
                  </a:cubicBezTo>
                  <a:cubicBezTo>
                    <a:pt x="54" y="51"/>
                    <a:pt x="58" y="50"/>
                    <a:pt x="60" y="48"/>
                  </a:cubicBezTo>
                  <a:cubicBezTo>
                    <a:pt x="62" y="45"/>
                    <a:pt x="63" y="42"/>
                    <a:pt x="63" y="40"/>
                  </a:cubicBezTo>
                  <a:cubicBezTo>
                    <a:pt x="63" y="37"/>
                    <a:pt x="61" y="34"/>
                    <a:pt x="59" y="32"/>
                  </a:cubicBezTo>
                  <a:cubicBezTo>
                    <a:pt x="56" y="30"/>
                    <a:pt x="51" y="29"/>
                    <a:pt x="47" y="30"/>
                  </a:cubicBezTo>
                  <a:cubicBezTo>
                    <a:pt x="46" y="30"/>
                    <a:pt x="46" y="30"/>
                    <a:pt x="46" y="30"/>
                  </a:cubicBezTo>
                  <a:cubicBezTo>
                    <a:pt x="47" y="29"/>
                    <a:pt x="47" y="29"/>
                    <a:pt x="47" y="29"/>
                  </a:cubicBezTo>
                  <a:cubicBezTo>
                    <a:pt x="25" y="12"/>
                    <a:pt x="25" y="12"/>
                    <a:pt x="25" y="12"/>
                  </a:cubicBezTo>
                  <a:cubicBezTo>
                    <a:pt x="21" y="2"/>
                    <a:pt x="21" y="2"/>
                    <a:pt x="21" y="2"/>
                  </a:cubicBezTo>
                  <a:cubicBezTo>
                    <a:pt x="9" y="0"/>
                    <a:pt x="9" y="0"/>
                    <a:pt x="9" y="0"/>
                  </a:cubicBezTo>
                  <a:cubicBezTo>
                    <a:pt x="8" y="1"/>
                    <a:pt x="8" y="1"/>
                    <a:pt x="8" y="1"/>
                  </a:cubicBezTo>
                  <a:cubicBezTo>
                    <a:pt x="14" y="6"/>
                    <a:pt x="14" y="6"/>
                    <a:pt x="14" y="6"/>
                  </a:cubicBezTo>
                  <a:cubicBezTo>
                    <a:pt x="15" y="7"/>
                    <a:pt x="16" y="9"/>
                    <a:pt x="16" y="10"/>
                  </a:cubicBezTo>
                  <a:cubicBezTo>
                    <a:pt x="16" y="11"/>
                    <a:pt x="16" y="12"/>
                    <a:pt x="15" y="13"/>
                  </a:cubicBezTo>
                  <a:cubicBezTo>
                    <a:pt x="14" y="14"/>
                    <a:pt x="13" y="15"/>
                    <a:pt x="12" y="15"/>
                  </a:cubicBezTo>
                  <a:cubicBezTo>
                    <a:pt x="10" y="15"/>
                    <a:pt x="9" y="14"/>
                    <a:pt x="8" y="13"/>
                  </a:cubicBezTo>
                  <a:cubicBezTo>
                    <a:pt x="2" y="9"/>
                    <a:pt x="2" y="9"/>
                    <a:pt x="2" y="9"/>
                  </a:cubicBezTo>
                  <a:cubicBezTo>
                    <a:pt x="1" y="9"/>
                    <a:pt x="1" y="9"/>
                    <a:pt x="1" y="9"/>
                  </a:cubicBezTo>
                  <a:cubicBezTo>
                    <a:pt x="6" y="20"/>
                    <a:pt x="6" y="20"/>
                    <a:pt x="6" y="20"/>
                  </a:cubicBezTo>
                  <a:cubicBezTo>
                    <a:pt x="16" y="22"/>
                    <a:pt x="16" y="22"/>
                    <a:pt x="16" y="22"/>
                  </a:cubicBezTo>
                  <a:cubicBezTo>
                    <a:pt x="17" y="21"/>
                    <a:pt x="17" y="21"/>
                    <a:pt x="17" y="21"/>
                  </a:cubicBezTo>
                  <a:cubicBezTo>
                    <a:pt x="39" y="39"/>
                    <a:pt x="39" y="39"/>
                    <a:pt x="39" y="39"/>
                  </a:cubicBezTo>
                  <a:lnTo>
                    <a:pt x="39" y="38"/>
                  </a:lnTo>
                  <a:close/>
                  <a:moveTo>
                    <a:pt x="54" y="47"/>
                  </a:moveTo>
                  <a:cubicBezTo>
                    <a:pt x="46" y="46"/>
                    <a:pt x="46" y="46"/>
                    <a:pt x="46" y="46"/>
                  </a:cubicBezTo>
                  <a:cubicBezTo>
                    <a:pt x="43" y="39"/>
                    <a:pt x="43" y="39"/>
                    <a:pt x="43" y="39"/>
                  </a:cubicBezTo>
                  <a:cubicBezTo>
                    <a:pt x="48" y="34"/>
                    <a:pt x="48" y="34"/>
                    <a:pt x="48" y="34"/>
                  </a:cubicBezTo>
                  <a:cubicBezTo>
                    <a:pt x="56" y="35"/>
                    <a:pt x="56" y="35"/>
                    <a:pt x="56" y="35"/>
                  </a:cubicBezTo>
                  <a:cubicBezTo>
                    <a:pt x="59" y="42"/>
                    <a:pt x="59" y="42"/>
                    <a:pt x="59" y="42"/>
                  </a:cubicBezTo>
                  <a:lnTo>
                    <a:pt x="54" y="47"/>
                  </a:lnTo>
                  <a:close/>
                  <a:moveTo>
                    <a:pt x="46" y="45"/>
                  </a:moveTo>
                  <a:cubicBezTo>
                    <a:pt x="53" y="46"/>
                    <a:pt x="53" y="46"/>
                    <a:pt x="53" y="46"/>
                  </a:cubicBezTo>
                  <a:cubicBezTo>
                    <a:pt x="58" y="41"/>
                    <a:pt x="58" y="41"/>
                    <a:pt x="58" y="41"/>
                  </a:cubicBezTo>
                  <a:cubicBezTo>
                    <a:pt x="55" y="35"/>
                    <a:pt x="55" y="35"/>
                    <a:pt x="55" y="35"/>
                  </a:cubicBezTo>
                  <a:cubicBezTo>
                    <a:pt x="49" y="34"/>
                    <a:pt x="49" y="34"/>
                    <a:pt x="49" y="34"/>
                  </a:cubicBezTo>
                  <a:cubicBezTo>
                    <a:pt x="44" y="39"/>
                    <a:pt x="44" y="39"/>
                    <a:pt x="44" y="39"/>
                  </a:cubicBezTo>
                  <a:lnTo>
                    <a:pt x="46" y="45"/>
                  </a:lnTo>
                  <a:close/>
                </a:path>
              </a:pathLst>
            </a:custGeom>
            <a:solidFill>
              <a:srgbClr val="FFFFFF"/>
            </a:solidFill>
            <a:ln w="9525">
              <a:noFill/>
              <a:round/>
              <a:headEnd/>
              <a:tailEnd/>
            </a:ln>
          </p:spPr>
          <p:txBody>
            <a:bodyPr/>
            <a:lstStyle/>
            <a:p>
              <a:endParaRPr lang="en-US" sz="1600" dirty="0"/>
            </a:p>
          </p:txBody>
        </p:sp>
        <p:sp>
          <p:nvSpPr>
            <p:cNvPr id="109" name="Freeform 211"/>
            <p:cNvSpPr>
              <a:spLocks/>
            </p:cNvSpPr>
            <p:nvPr/>
          </p:nvSpPr>
          <p:spPr bwMode="auto">
            <a:xfrm>
              <a:off x="324393" y="942372"/>
              <a:ext cx="215213" cy="203805"/>
            </a:xfrm>
            <a:custGeom>
              <a:avLst/>
              <a:gdLst>
                <a:gd name="T0" fmla="*/ 94526 w 33"/>
                <a:gd name="T1" fmla="*/ 196825 h 32"/>
                <a:gd name="T2" fmla="*/ 27008 w 33"/>
                <a:gd name="T3" fmla="*/ 196825 h 32"/>
                <a:gd name="T4" fmla="*/ 13504 w 33"/>
                <a:gd name="T5" fmla="*/ 135741 h 32"/>
                <a:gd name="T6" fmla="*/ 128286 w 33"/>
                <a:gd name="T7" fmla="*/ 13574 h 32"/>
                <a:gd name="T8" fmla="*/ 195804 w 33"/>
                <a:gd name="T9" fmla="*/ 20361 h 32"/>
                <a:gd name="T10" fmla="*/ 209308 w 33"/>
                <a:gd name="T11" fmla="*/ 81445 h 32"/>
                <a:gd name="T12" fmla="*/ 94526 w 33"/>
                <a:gd name="T13" fmla="*/ 196825 h 3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3" h="32">
                  <a:moveTo>
                    <a:pt x="14" y="29"/>
                  </a:moveTo>
                  <a:cubicBezTo>
                    <a:pt x="11" y="32"/>
                    <a:pt x="7" y="32"/>
                    <a:pt x="4" y="29"/>
                  </a:cubicBezTo>
                  <a:cubicBezTo>
                    <a:pt x="1" y="26"/>
                    <a:pt x="0" y="22"/>
                    <a:pt x="2" y="20"/>
                  </a:cubicBezTo>
                  <a:cubicBezTo>
                    <a:pt x="19" y="2"/>
                    <a:pt x="19" y="2"/>
                    <a:pt x="19" y="2"/>
                  </a:cubicBezTo>
                  <a:cubicBezTo>
                    <a:pt x="22" y="0"/>
                    <a:pt x="26" y="0"/>
                    <a:pt x="29" y="3"/>
                  </a:cubicBezTo>
                  <a:cubicBezTo>
                    <a:pt x="33" y="6"/>
                    <a:pt x="33" y="10"/>
                    <a:pt x="31" y="12"/>
                  </a:cubicBezTo>
                  <a:lnTo>
                    <a:pt x="14" y="29"/>
                  </a:lnTo>
                  <a:close/>
                </a:path>
              </a:pathLst>
            </a:custGeom>
            <a:solidFill>
              <a:srgbClr val="FFFFFF"/>
            </a:solidFill>
            <a:ln w="9525">
              <a:noFill/>
              <a:round/>
              <a:headEnd/>
              <a:tailEnd/>
            </a:ln>
          </p:spPr>
          <p:txBody>
            <a:bodyPr/>
            <a:lstStyle/>
            <a:p>
              <a:endParaRPr lang="en-US" sz="1600" dirty="0"/>
            </a:p>
          </p:txBody>
        </p:sp>
        <p:sp>
          <p:nvSpPr>
            <p:cNvPr id="110" name="Freeform 212"/>
            <p:cNvSpPr>
              <a:spLocks noEditPoints="1"/>
            </p:cNvSpPr>
            <p:nvPr/>
          </p:nvSpPr>
          <p:spPr bwMode="auto">
            <a:xfrm>
              <a:off x="330542" y="942372"/>
              <a:ext cx="209064" cy="196367"/>
            </a:xfrm>
            <a:custGeom>
              <a:avLst/>
              <a:gdLst>
                <a:gd name="T0" fmla="*/ 54015 w 32"/>
                <a:gd name="T1" fmla="*/ 210434 h 31"/>
                <a:gd name="T2" fmla="*/ 20256 w 32"/>
                <a:gd name="T3" fmla="*/ 196858 h 31"/>
                <a:gd name="T4" fmla="*/ 0 w 32"/>
                <a:gd name="T5" fmla="*/ 156128 h 31"/>
                <a:gd name="T6" fmla="*/ 6752 w 32"/>
                <a:gd name="T7" fmla="*/ 128976 h 31"/>
                <a:gd name="T8" fmla="*/ 121534 w 32"/>
                <a:gd name="T9" fmla="*/ 13576 h 31"/>
                <a:gd name="T10" fmla="*/ 155294 w 32"/>
                <a:gd name="T11" fmla="*/ 0 h 31"/>
                <a:gd name="T12" fmla="*/ 195805 w 32"/>
                <a:gd name="T13" fmla="*/ 20365 h 31"/>
                <a:gd name="T14" fmla="*/ 216061 w 32"/>
                <a:gd name="T15" fmla="*/ 54306 h 31"/>
                <a:gd name="T16" fmla="*/ 202557 w 32"/>
                <a:gd name="T17" fmla="*/ 88247 h 31"/>
                <a:gd name="T18" fmla="*/ 87775 w 32"/>
                <a:gd name="T19" fmla="*/ 203646 h 31"/>
                <a:gd name="T20" fmla="*/ 54015 w 32"/>
                <a:gd name="T21" fmla="*/ 210434 h 31"/>
                <a:gd name="T22" fmla="*/ 155294 w 32"/>
                <a:gd name="T23" fmla="*/ 6788 h 31"/>
                <a:gd name="T24" fmla="*/ 128286 w 32"/>
                <a:gd name="T25" fmla="*/ 20365 h 31"/>
                <a:gd name="T26" fmla="*/ 13504 w 32"/>
                <a:gd name="T27" fmla="*/ 135764 h 31"/>
                <a:gd name="T28" fmla="*/ 0 w 32"/>
                <a:gd name="T29" fmla="*/ 156128 h 31"/>
                <a:gd name="T30" fmla="*/ 20256 w 32"/>
                <a:gd name="T31" fmla="*/ 196858 h 31"/>
                <a:gd name="T32" fmla="*/ 54015 w 32"/>
                <a:gd name="T33" fmla="*/ 210434 h 31"/>
                <a:gd name="T34" fmla="*/ 81023 w 32"/>
                <a:gd name="T35" fmla="*/ 196858 h 31"/>
                <a:gd name="T36" fmla="*/ 202557 w 32"/>
                <a:gd name="T37" fmla="*/ 81458 h 31"/>
                <a:gd name="T38" fmla="*/ 209309 w 32"/>
                <a:gd name="T39" fmla="*/ 61094 h 31"/>
                <a:gd name="T40" fmla="*/ 189053 w 32"/>
                <a:gd name="T41" fmla="*/ 20365 h 31"/>
                <a:gd name="T42" fmla="*/ 155294 w 32"/>
                <a:gd name="T43" fmla="*/ 6788 h 3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2" h="31">
                  <a:moveTo>
                    <a:pt x="8" y="31"/>
                  </a:moveTo>
                  <a:cubicBezTo>
                    <a:pt x="6" y="31"/>
                    <a:pt x="4" y="31"/>
                    <a:pt x="3" y="29"/>
                  </a:cubicBezTo>
                  <a:cubicBezTo>
                    <a:pt x="1" y="28"/>
                    <a:pt x="0" y="26"/>
                    <a:pt x="0" y="23"/>
                  </a:cubicBezTo>
                  <a:cubicBezTo>
                    <a:pt x="0" y="22"/>
                    <a:pt x="0" y="20"/>
                    <a:pt x="1" y="19"/>
                  </a:cubicBezTo>
                  <a:cubicBezTo>
                    <a:pt x="18" y="2"/>
                    <a:pt x="18" y="2"/>
                    <a:pt x="18" y="2"/>
                  </a:cubicBezTo>
                  <a:cubicBezTo>
                    <a:pt x="19" y="1"/>
                    <a:pt x="21" y="0"/>
                    <a:pt x="23" y="0"/>
                  </a:cubicBezTo>
                  <a:cubicBezTo>
                    <a:pt x="25" y="0"/>
                    <a:pt x="27" y="1"/>
                    <a:pt x="29" y="3"/>
                  </a:cubicBezTo>
                  <a:cubicBezTo>
                    <a:pt x="31" y="4"/>
                    <a:pt x="32" y="6"/>
                    <a:pt x="32" y="8"/>
                  </a:cubicBezTo>
                  <a:cubicBezTo>
                    <a:pt x="32" y="10"/>
                    <a:pt x="31" y="12"/>
                    <a:pt x="30" y="13"/>
                  </a:cubicBezTo>
                  <a:cubicBezTo>
                    <a:pt x="13" y="30"/>
                    <a:pt x="13" y="30"/>
                    <a:pt x="13" y="30"/>
                  </a:cubicBezTo>
                  <a:cubicBezTo>
                    <a:pt x="12" y="31"/>
                    <a:pt x="10" y="31"/>
                    <a:pt x="8" y="31"/>
                  </a:cubicBezTo>
                  <a:close/>
                  <a:moveTo>
                    <a:pt x="23" y="1"/>
                  </a:moveTo>
                  <a:cubicBezTo>
                    <a:pt x="21" y="1"/>
                    <a:pt x="20" y="2"/>
                    <a:pt x="19" y="3"/>
                  </a:cubicBezTo>
                  <a:cubicBezTo>
                    <a:pt x="2" y="20"/>
                    <a:pt x="2" y="20"/>
                    <a:pt x="2" y="20"/>
                  </a:cubicBezTo>
                  <a:cubicBezTo>
                    <a:pt x="1" y="21"/>
                    <a:pt x="0" y="22"/>
                    <a:pt x="0" y="23"/>
                  </a:cubicBezTo>
                  <a:cubicBezTo>
                    <a:pt x="0" y="25"/>
                    <a:pt x="1" y="27"/>
                    <a:pt x="3" y="29"/>
                  </a:cubicBezTo>
                  <a:cubicBezTo>
                    <a:pt x="5" y="30"/>
                    <a:pt x="7" y="31"/>
                    <a:pt x="8" y="31"/>
                  </a:cubicBezTo>
                  <a:cubicBezTo>
                    <a:pt x="10" y="31"/>
                    <a:pt x="12" y="30"/>
                    <a:pt x="12" y="29"/>
                  </a:cubicBezTo>
                  <a:cubicBezTo>
                    <a:pt x="30" y="12"/>
                    <a:pt x="30" y="12"/>
                    <a:pt x="30" y="12"/>
                  </a:cubicBezTo>
                  <a:cubicBezTo>
                    <a:pt x="30" y="11"/>
                    <a:pt x="31" y="10"/>
                    <a:pt x="31" y="9"/>
                  </a:cubicBezTo>
                  <a:cubicBezTo>
                    <a:pt x="31" y="7"/>
                    <a:pt x="30" y="5"/>
                    <a:pt x="28" y="3"/>
                  </a:cubicBezTo>
                  <a:cubicBezTo>
                    <a:pt x="27" y="2"/>
                    <a:pt x="25" y="1"/>
                    <a:pt x="23" y="1"/>
                  </a:cubicBezTo>
                  <a:close/>
                </a:path>
              </a:pathLst>
            </a:custGeom>
            <a:solidFill>
              <a:srgbClr val="FFFFFF"/>
            </a:solidFill>
            <a:ln w="9525">
              <a:noFill/>
              <a:round/>
              <a:headEnd/>
              <a:tailEnd/>
            </a:ln>
          </p:spPr>
          <p:txBody>
            <a:bodyPr/>
            <a:lstStyle/>
            <a:p>
              <a:endParaRPr lang="en-US" sz="1600" dirty="0"/>
            </a:p>
          </p:txBody>
        </p:sp>
        <p:sp>
          <p:nvSpPr>
            <p:cNvPr id="111" name="Freeform 213"/>
            <p:cNvSpPr>
              <a:spLocks/>
            </p:cNvSpPr>
            <p:nvPr/>
          </p:nvSpPr>
          <p:spPr bwMode="auto">
            <a:xfrm>
              <a:off x="475042" y="923033"/>
              <a:ext cx="84548" cy="83307"/>
            </a:xfrm>
            <a:custGeom>
              <a:avLst/>
              <a:gdLst>
                <a:gd name="T0" fmla="*/ 33760 w 78"/>
                <a:gd name="T1" fmla="*/ 88900 h 79"/>
                <a:gd name="T2" fmla="*/ 0 w 78"/>
                <a:gd name="T3" fmla="*/ 55141 h 79"/>
                <a:gd name="T4" fmla="*/ 47263 w 78"/>
                <a:gd name="T5" fmla="*/ 0 h 79"/>
                <a:gd name="T6" fmla="*/ 87775 w 78"/>
                <a:gd name="T7" fmla="*/ 33759 h 79"/>
                <a:gd name="T8" fmla="*/ 33760 w 78"/>
                <a:gd name="T9" fmla="*/ 88900 h 7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8" h="79">
                  <a:moveTo>
                    <a:pt x="30" y="79"/>
                  </a:moveTo>
                  <a:lnTo>
                    <a:pt x="0" y="49"/>
                  </a:lnTo>
                  <a:lnTo>
                    <a:pt x="42" y="0"/>
                  </a:lnTo>
                  <a:lnTo>
                    <a:pt x="78" y="30"/>
                  </a:lnTo>
                  <a:lnTo>
                    <a:pt x="30" y="79"/>
                  </a:lnTo>
                  <a:close/>
                </a:path>
              </a:pathLst>
            </a:custGeom>
            <a:solidFill>
              <a:srgbClr val="FFFFFF"/>
            </a:solidFill>
            <a:ln w="9525">
              <a:noFill/>
              <a:round/>
              <a:headEnd/>
              <a:tailEnd/>
            </a:ln>
          </p:spPr>
          <p:txBody>
            <a:bodyPr/>
            <a:lstStyle/>
            <a:p>
              <a:endParaRPr lang="en-US" sz="1600" dirty="0"/>
            </a:p>
          </p:txBody>
        </p:sp>
        <p:sp>
          <p:nvSpPr>
            <p:cNvPr id="112" name="Freeform 214"/>
            <p:cNvSpPr>
              <a:spLocks noEditPoints="1"/>
            </p:cNvSpPr>
            <p:nvPr/>
          </p:nvSpPr>
          <p:spPr bwMode="auto">
            <a:xfrm>
              <a:off x="468893" y="917082"/>
              <a:ext cx="96845" cy="89258"/>
            </a:xfrm>
            <a:custGeom>
              <a:avLst/>
              <a:gdLst>
                <a:gd name="T0" fmla="*/ 40511 w 90"/>
                <a:gd name="T1" fmla="*/ 95652 h 85"/>
                <a:gd name="T2" fmla="*/ 0 w 90"/>
                <a:gd name="T3" fmla="*/ 61892 h 85"/>
                <a:gd name="T4" fmla="*/ 54015 w 90"/>
                <a:gd name="T5" fmla="*/ 0 h 85"/>
                <a:gd name="T6" fmla="*/ 101278 w 90"/>
                <a:gd name="T7" fmla="*/ 40511 h 85"/>
                <a:gd name="T8" fmla="*/ 40511 w 90"/>
                <a:gd name="T9" fmla="*/ 95652 h 85"/>
                <a:gd name="T10" fmla="*/ 6752 w 90"/>
                <a:gd name="T11" fmla="*/ 61892 h 85"/>
                <a:gd name="T12" fmla="*/ 40511 w 90"/>
                <a:gd name="T13" fmla="*/ 88900 h 85"/>
                <a:gd name="T14" fmla="*/ 87774 w 90"/>
                <a:gd name="T15" fmla="*/ 40511 h 85"/>
                <a:gd name="T16" fmla="*/ 60767 w 90"/>
                <a:gd name="T17" fmla="*/ 6752 h 85"/>
                <a:gd name="T18" fmla="*/ 6752 w 90"/>
                <a:gd name="T19" fmla="*/ 61892 h 8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0" h="85">
                  <a:moveTo>
                    <a:pt x="36" y="85"/>
                  </a:moveTo>
                  <a:lnTo>
                    <a:pt x="0" y="55"/>
                  </a:lnTo>
                  <a:lnTo>
                    <a:pt x="48" y="0"/>
                  </a:lnTo>
                  <a:lnTo>
                    <a:pt x="90" y="36"/>
                  </a:lnTo>
                  <a:lnTo>
                    <a:pt x="36" y="85"/>
                  </a:lnTo>
                  <a:close/>
                  <a:moveTo>
                    <a:pt x="6" y="55"/>
                  </a:moveTo>
                  <a:lnTo>
                    <a:pt x="36" y="79"/>
                  </a:lnTo>
                  <a:lnTo>
                    <a:pt x="78" y="36"/>
                  </a:lnTo>
                  <a:lnTo>
                    <a:pt x="54" y="6"/>
                  </a:lnTo>
                  <a:lnTo>
                    <a:pt x="6" y="55"/>
                  </a:lnTo>
                  <a:close/>
                </a:path>
              </a:pathLst>
            </a:custGeom>
            <a:solidFill>
              <a:srgbClr val="FFFFFF"/>
            </a:solidFill>
            <a:ln w="9525">
              <a:noFill/>
              <a:round/>
              <a:headEnd/>
              <a:tailEnd/>
            </a:ln>
          </p:spPr>
          <p:txBody>
            <a:bodyPr/>
            <a:lstStyle/>
            <a:p>
              <a:endParaRPr lang="en-US" sz="1600" dirty="0"/>
            </a:p>
          </p:txBody>
        </p:sp>
        <p:sp>
          <p:nvSpPr>
            <p:cNvPr id="113" name="Freeform 215"/>
            <p:cNvSpPr>
              <a:spLocks/>
            </p:cNvSpPr>
            <p:nvPr/>
          </p:nvSpPr>
          <p:spPr bwMode="auto">
            <a:xfrm>
              <a:off x="527308" y="751956"/>
              <a:ext cx="202915" cy="196367"/>
            </a:xfrm>
            <a:custGeom>
              <a:avLst/>
              <a:gdLst>
                <a:gd name="T0" fmla="*/ 182301 w 186"/>
                <a:gd name="T1" fmla="*/ 54015 h 186"/>
                <a:gd name="T2" fmla="*/ 209309 w 186"/>
                <a:gd name="T3" fmla="*/ 13504 h 186"/>
                <a:gd name="T4" fmla="*/ 195805 w 186"/>
                <a:gd name="T5" fmla="*/ 0 h 186"/>
                <a:gd name="T6" fmla="*/ 148542 w 186"/>
                <a:gd name="T7" fmla="*/ 33760 h 186"/>
                <a:gd name="T8" fmla="*/ 121534 w 186"/>
                <a:gd name="T9" fmla="*/ 74271 h 186"/>
                <a:gd name="T10" fmla="*/ 0 w 186"/>
                <a:gd name="T11" fmla="*/ 195805 h 186"/>
                <a:gd name="T12" fmla="*/ 20256 w 186"/>
                <a:gd name="T13" fmla="*/ 209309 h 186"/>
                <a:gd name="T14" fmla="*/ 135038 w 186"/>
                <a:gd name="T15" fmla="*/ 87775 h 186"/>
                <a:gd name="T16" fmla="*/ 182301 w 186"/>
                <a:gd name="T17" fmla="*/ 54015 h 18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86" h="186">
                  <a:moveTo>
                    <a:pt x="162" y="48"/>
                  </a:moveTo>
                  <a:lnTo>
                    <a:pt x="186" y="12"/>
                  </a:lnTo>
                  <a:lnTo>
                    <a:pt x="174" y="0"/>
                  </a:lnTo>
                  <a:lnTo>
                    <a:pt x="132" y="30"/>
                  </a:lnTo>
                  <a:lnTo>
                    <a:pt x="108" y="66"/>
                  </a:lnTo>
                  <a:lnTo>
                    <a:pt x="0" y="174"/>
                  </a:lnTo>
                  <a:lnTo>
                    <a:pt x="18" y="186"/>
                  </a:lnTo>
                  <a:lnTo>
                    <a:pt x="120" y="78"/>
                  </a:lnTo>
                  <a:lnTo>
                    <a:pt x="162" y="48"/>
                  </a:lnTo>
                  <a:close/>
                </a:path>
              </a:pathLst>
            </a:custGeom>
            <a:solidFill>
              <a:srgbClr val="FFFFFF"/>
            </a:solidFill>
            <a:ln w="9525">
              <a:noFill/>
              <a:round/>
              <a:headEnd/>
              <a:tailEnd/>
            </a:ln>
          </p:spPr>
          <p:txBody>
            <a:bodyPr/>
            <a:lstStyle/>
            <a:p>
              <a:endParaRPr lang="en-US" sz="1600" dirty="0"/>
            </a:p>
          </p:txBody>
        </p:sp>
        <p:sp>
          <p:nvSpPr>
            <p:cNvPr id="114" name="Freeform 216"/>
            <p:cNvSpPr>
              <a:spLocks noEditPoints="1"/>
            </p:cNvSpPr>
            <p:nvPr/>
          </p:nvSpPr>
          <p:spPr bwMode="auto">
            <a:xfrm>
              <a:off x="527308" y="751956"/>
              <a:ext cx="209064" cy="202318"/>
            </a:xfrm>
            <a:custGeom>
              <a:avLst/>
              <a:gdLst>
                <a:gd name="T0" fmla="*/ 20256 w 192"/>
                <a:gd name="T1" fmla="*/ 216061 h 192"/>
                <a:gd name="T2" fmla="*/ 0 w 192"/>
                <a:gd name="T3" fmla="*/ 195805 h 192"/>
                <a:gd name="T4" fmla="*/ 114782 w 192"/>
                <a:gd name="T5" fmla="*/ 74271 h 192"/>
                <a:gd name="T6" fmla="*/ 148542 w 192"/>
                <a:gd name="T7" fmla="*/ 33760 h 192"/>
                <a:gd name="T8" fmla="*/ 195805 w 192"/>
                <a:gd name="T9" fmla="*/ 0 h 192"/>
                <a:gd name="T10" fmla="*/ 216061 w 192"/>
                <a:gd name="T11" fmla="*/ 13504 h 192"/>
                <a:gd name="T12" fmla="*/ 182301 w 192"/>
                <a:gd name="T13" fmla="*/ 54015 h 192"/>
                <a:gd name="T14" fmla="*/ 141790 w 192"/>
                <a:gd name="T15" fmla="*/ 94527 h 192"/>
                <a:gd name="T16" fmla="*/ 20256 w 192"/>
                <a:gd name="T17" fmla="*/ 216061 h 192"/>
                <a:gd name="T18" fmla="*/ 6752 w 192"/>
                <a:gd name="T19" fmla="*/ 195805 h 192"/>
                <a:gd name="T20" fmla="*/ 20256 w 192"/>
                <a:gd name="T21" fmla="*/ 209309 h 192"/>
                <a:gd name="T22" fmla="*/ 135038 w 192"/>
                <a:gd name="T23" fmla="*/ 87775 h 192"/>
                <a:gd name="T24" fmla="*/ 175550 w 192"/>
                <a:gd name="T25" fmla="*/ 54015 h 192"/>
                <a:gd name="T26" fmla="*/ 209309 w 192"/>
                <a:gd name="T27" fmla="*/ 13504 h 192"/>
                <a:gd name="T28" fmla="*/ 195805 w 192"/>
                <a:gd name="T29" fmla="*/ 6752 h 192"/>
                <a:gd name="T30" fmla="*/ 155294 w 192"/>
                <a:gd name="T31" fmla="*/ 33760 h 192"/>
                <a:gd name="T32" fmla="*/ 121534 w 192"/>
                <a:gd name="T33" fmla="*/ 74271 h 192"/>
                <a:gd name="T34" fmla="*/ 6752 w 192"/>
                <a:gd name="T35" fmla="*/ 195805 h 19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92" h="192">
                  <a:moveTo>
                    <a:pt x="18" y="192"/>
                  </a:moveTo>
                  <a:lnTo>
                    <a:pt x="0" y="174"/>
                  </a:lnTo>
                  <a:lnTo>
                    <a:pt x="102" y="66"/>
                  </a:lnTo>
                  <a:lnTo>
                    <a:pt x="132" y="30"/>
                  </a:lnTo>
                  <a:lnTo>
                    <a:pt x="174" y="0"/>
                  </a:lnTo>
                  <a:lnTo>
                    <a:pt x="192" y="12"/>
                  </a:lnTo>
                  <a:lnTo>
                    <a:pt x="162" y="48"/>
                  </a:lnTo>
                  <a:lnTo>
                    <a:pt x="126" y="84"/>
                  </a:lnTo>
                  <a:lnTo>
                    <a:pt x="18" y="192"/>
                  </a:lnTo>
                  <a:close/>
                  <a:moveTo>
                    <a:pt x="6" y="174"/>
                  </a:moveTo>
                  <a:lnTo>
                    <a:pt x="18" y="186"/>
                  </a:lnTo>
                  <a:lnTo>
                    <a:pt x="120" y="78"/>
                  </a:lnTo>
                  <a:lnTo>
                    <a:pt x="156" y="48"/>
                  </a:lnTo>
                  <a:lnTo>
                    <a:pt x="186" y="12"/>
                  </a:lnTo>
                  <a:lnTo>
                    <a:pt x="174" y="6"/>
                  </a:lnTo>
                  <a:lnTo>
                    <a:pt x="138" y="30"/>
                  </a:lnTo>
                  <a:lnTo>
                    <a:pt x="108" y="66"/>
                  </a:lnTo>
                  <a:lnTo>
                    <a:pt x="6" y="174"/>
                  </a:lnTo>
                  <a:close/>
                </a:path>
              </a:pathLst>
            </a:custGeom>
            <a:solidFill>
              <a:srgbClr val="FFFFFF"/>
            </a:solidFill>
            <a:ln w="9525">
              <a:noFill/>
              <a:round/>
              <a:headEnd/>
              <a:tailEnd/>
            </a:ln>
          </p:spPr>
          <p:txBody>
            <a:bodyPr/>
            <a:lstStyle/>
            <a:p>
              <a:endParaRPr lang="en-US" sz="1600" dirty="0"/>
            </a:p>
          </p:txBody>
        </p:sp>
        <p:sp>
          <p:nvSpPr>
            <p:cNvPr id="115" name="Oval 217"/>
            <p:cNvSpPr>
              <a:spLocks noChangeArrowheads="1"/>
            </p:cNvSpPr>
            <p:nvPr/>
          </p:nvSpPr>
          <p:spPr bwMode="auto">
            <a:xfrm>
              <a:off x="121477" y="4186897"/>
              <a:ext cx="863928" cy="836049"/>
            </a:xfrm>
            <a:prstGeom prst="ellipse">
              <a:avLst/>
            </a:prstGeom>
            <a:solidFill>
              <a:srgbClr val="D965EA"/>
            </a:solidFill>
            <a:ln w="9525">
              <a:noFill/>
              <a:round/>
              <a:headEnd/>
              <a:tailEnd/>
            </a:ln>
          </p:spPr>
          <p:txBody>
            <a:bodyPr/>
            <a:lstStyle/>
            <a:p>
              <a:endParaRPr lang="en-US" sz="1600" dirty="0"/>
            </a:p>
          </p:txBody>
        </p:sp>
        <p:sp>
          <p:nvSpPr>
            <p:cNvPr id="116" name="Freeform 218"/>
            <p:cNvSpPr>
              <a:spLocks/>
            </p:cNvSpPr>
            <p:nvPr/>
          </p:nvSpPr>
          <p:spPr bwMode="auto">
            <a:xfrm>
              <a:off x="89195" y="4155658"/>
              <a:ext cx="930028" cy="898530"/>
            </a:xfrm>
            <a:custGeom>
              <a:avLst/>
              <a:gdLst>
                <a:gd name="T0" fmla="*/ 926096 w 142"/>
                <a:gd name="T1" fmla="*/ 479948 h 142"/>
                <a:gd name="T2" fmla="*/ 892297 w 142"/>
                <a:gd name="T3" fmla="*/ 479948 h 142"/>
                <a:gd name="T4" fmla="*/ 770620 w 142"/>
                <a:gd name="T5" fmla="*/ 770620 h 142"/>
                <a:gd name="T6" fmla="*/ 479948 w 142"/>
                <a:gd name="T7" fmla="*/ 892297 h 142"/>
                <a:gd name="T8" fmla="*/ 189275 w 142"/>
                <a:gd name="T9" fmla="*/ 770620 h 142"/>
                <a:gd name="T10" fmla="*/ 67598 w 142"/>
                <a:gd name="T11" fmla="*/ 479948 h 142"/>
                <a:gd name="T12" fmla="*/ 189275 w 142"/>
                <a:gd name="T13" fmla="*/ 189275 h 142"/>
                <a:gd name="T14" fmla="*/ 479948 w 142"/>
                <a:gd name="T15" fmla="*/ 67598 h 142"/>
                <a:gd name="T16" fmla="*/ 770620 w 142"/>
                <a:gd name="T17" fmla="*/ 189275 h 142"/>
                <a:gd name="T18" fmla="*/ 892297 w 142"/>
                <a:gd name="T19" fmla="*/ 479948 h 142"/>
                <a:gd name="T20" fmla="*/ 926096 w 142"/>
                <a:gd name="T21" fmla="*/ 479948 h 142"/>
                <a:gd name="T22" fmla="*/ 959895 w 142"/>
                <a:gd name="T23" fmla="*/ 479948 h 142"/>
                <a:gd name="T24" fmla="*/ 817939 w 142"/>
                <a:gd name="T25" fmla="*/ 141956 h 142"/>
                <a:gd name="T26" fmla="*/ 479948 w 142"/>
                <a:gd name="T27" fmla="*/ 0 h 142"/>
                <a:gd name="T28" fmla="*/ 141956 w 142"/>
                <a:gd name="T29" fmla="*/ 141956 h 142"/>
                <a:gd name="T30" fmla="*/ 0 w 142"/>
                <a:gd name="T31" fmla="*/ 479948 h 142"/>
                <a:gd name="T32" fmla="*/ 141956 w 142"/>
                <a:gd name="T33" fmla="*/ 817939 h 142"/>
                <a:gd name="T34" fmla="*/ 479948 w 142"/>
                <a:gd name="T35" fmla="*/ 959895 h 142"/>
                <a:gd name="T36" fmla="*/ 817939 w 142"/>
                <a:gd name="T37" fmla="*/ 817939 h 142"/>
                <a:gd name="T38" fmla="*/ 959895 w 142"/>
                <a:gd name="T39" fmla="*/ 479948 h 142"/>
                <a:gd name="T40" fmla="*/ 926096 w 142"/>
                <a:gd name="T41" fmla="*/ 479948 h 14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42" h="142">
                  <a:moveTo>
                    <a:pt x="137" y="71"/>
                  </a:moveTo>
                  <a:cubicBezTo>
                    <a:pt x="132" y="71"/>
                    <a:pt x="132" y="71"/>
                    <a:pt x="132" y="71"/>
                  </a:cubicBezTo>
                  <a:cubicBezTo>
                    <a:pt x="132" y="88"/>
                    <a:pt x="126" y="103"/>
                    <a:pt x="114" y="114"/>
                  </a:cubicBezTo>
                  <a:cubicBezTo>
                    <a:pt x="103" y="125"/>
                    <a:pt x="88" y="132"/>
                    <a:pt x="71" y="132"/>
                  </a:cubicBezTo>
                  <a:cubicBezTo>
                    <a:pt x="54" y="132"/>
                    <a:pt x="39" y="125"/>
                    <a:pt x="28" y="114"/>
                  </a:cubicBezTo>
                  <a:cubicBezTo>
                    <a:pt x="17" y="103"/>
                    <a:pt x="10" y="88"/>
                    <a:pt x="10" y="71"/>
                  </a:cubicBezTo>
                  <a:cubicBezTo>
                    <a:pt x="10" y="54"/>
                    <a:pt x="17" y="39"/>
                    <a:pt x="28" y="28"/>
                  </a:cubicBezTo>
                  <a:cubicBezTo>
                    <a:pt x="39" y="16"/>
                    <a:pt x="54" y="10"/>
                    <a:pt x="71" y="10"/>
                  </a:cubicBezTo>
                  <a:cubicBezTo>
                    <a:pt x="88" y="10"/>
                    <a:pt x="103" y="16"/>
                    <a:pt x="114" y="28"/>
                  </a:cubicBezTo>
                  <a:cubicBezTo>
                    <a:pt x="126" y="39"/>
                    <a:pt x="132" y="54"/>
                    <a:pt x="132" y="71"/>
                  </a:cubicBezTo>
                  <a:cubicBezTo>
                    <a:pt x="137" y="71"/>
                    <a:pt x="137" y="71"/>
                    <a:pt x="137" y="71"/>
                  </a:cubicBezTo>
                  <a:cubicBezTo>
                    <a:pt x="142" y="71"/>
                    <a:pt x="142" y="71"/>
                    <a:pt x="142" y="71"/>
                  </a:cubicBezTo>
                  <a:cubicBezTo>
                    <a:pt x="142" y="51"/>
                    <a:pt x="134" y="34"/>
                    <a:pt x="121" y="21"/>
                  </a:cubicBezTo>
                  <a:cubicBezTo>
                    <a:pt x="108" y="8"/>
                    <a:pt x="91" y="0"/>
                    <a:pt x="71" y="0"/>
                  </a:cubicBezTo>
                  <a:cubicBezTo>
                    <a:pt x="52" y="0"/>
                    <a:pt x="34" y="8"/>
                    <a:pt x="21" y="21"/>
                  </a:cubicBezTo>
                  <a:cubicBezTo>
                    <a:pt x="8" y="34"/>
                    <a:pt x="0" y="51"/>
                    <a:pt x="0" y="71"/>
                  </a:cubicBezTo>
                  <a:cubicBezTo>
                    <a:pt x="0" y="90"/>
                    <a:pt x="8" y="108"/>
                    <a:pt x="21" y="121"/>
                  </a:cubicBezTo>
                  <a:cubicBezTo>
                    <a:pt x="34" y="134"/>
                    <a:pt x="52" y="142"/>
                    <a:pt x="71" y="142"/>
                  </a:cubicBezTo>
                  <a:cubicBezTo>
                    <a:pt x="91" y="142"/>
                    <a:pt x="108" y="134"/>
                    <a:pt x="121" y="121"/>
                  </a:cubicBezTo>
                  <a:cubicBezTo>
                    <a:pt x="134" y="108"/>
                    <a:pt x="142" y="90"/>
                    <a:pt x="142" y="71"/>
                  </a:cubicBezTo>
                  <a:lnTo>
                    <a:pt x="137" y="71"/>
                  </a:lnTo>
                  <a:close/>
                </a:path>
              </a:pathLst>
            </a:custGeom>
            <a:solidFill>
              <a:srgbClr val="FFFFFF"/>
            </a:solidFill>
            <a:ln w="9525">
              <a:noFill/>
              <a:round/>
              <a:headEnd/>
              <a:tailEnd/>
            </a:ln>
          </p:spPr>
          <p:txBody>
            <a:bodyPr/>
            <a:lstStyle/>
            <a:p>
              <a:endParaRPr lang="en-US" sz="1600" dirty="0"/>
            </a:p>
          </p:txBody>
        </p:sp>
        <p:sp>
          <p:nvSpPr>
            <p:cNvPr id="117" name="Freeform 226"/>
            <p:cNvSpPr>
              <a:spLocks/>
            </p:cNvSpPr>
            <p:nvPr/>
          </p:nvSpPr>
          <p:spPr bwMode="auto">
            <a:xfrm>
              <a:off x="579574" y="4529053"/>
              <a:ext cx="110681" cy="169590"/>
            </a:xfrm>
            <a:custGeom>
              <a:avLst/>
              <a:gdLst>
                <a:gd name="T0" fmla="*/ 0 w 17"/>
                <a:gd name="T1" fmla="*/ 20256 h 27"/>
                <a:gd name="T2" fmla="*/ 94526 w 17"/>
                <a:gd name="T3" fmla="*/ 54015 h 27"/>
                <a:gd name="T4" fmla="*/ 87774 w 17"/>
                <a:gd name="T5" fmla="*/ 182301 h 27"/>
                <a:gd name="T6" fmla="*/ 0 w 17"/>
                <a:gd name="T7" fmla="*/ 20256 h 2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7" h="27">
                  <a:moveTo>
                    <a:pt x="0" y="3"/>
                  </a:moveTo>
                  <a:cubicBezTo>
                    <a:pt x="4" y="0"/>
                    <a:pt x="10" y="3"/>
                    <a:pt x="14" y="8"/>
                  </a:cubicBezTo>
                  <a:cubicBezTo>
                    <a:pt x="17" y="14"/>
                    <a:pt x="17" y="24"/>
                    <a:pt x="13" y="27"/>
                  </a:cubicBezTo>
                  <a:cubicBezTo>
                    <a:pt x="0" y="3"/>
                    <a:pt x="0" y="3"/>
                    <a:pt x="0" y="3"/>
                  </a:cubicBezTo>
                </a:path>
              </a:pathLst>
            </a:custGeom>
            <a:solidFill>
              <a:srgbClr val="FFFFFF"/>
            </a:solidFill>
            <a:ln w="9525">
              <a:noFill/>
              <a:round/>
              <a:headEnd/>
              <a:tailEnd/>
            </a:ln>
          </p:spPr>
          <p:txBody>
            <a:bodyPr/>
            <a:lstStyle/>
            <a:p>
              <a:endParaRPr lang="en-US" sz="1600" dirty="0"/>
            </a:p>
          </p:txBody>
        </p:sp>
        <p:sp>
          <p:nvSpPr>
            <p:cNvPr id="118" name="Freeform 227"/>
            <p:cNvSpPr>
              <a:spLocks noEditPoints="1"/>
            </p:cNvSpPr>
            <p:nvPr/>
          </p:nvSpPr>
          <p:spPr bwMode="auto">
            <a:xfrm>
              <a:off x="573425" y="4540954"/>
              <a:ext cx="124516" cy="165127"/>
            </a:xfrm>
            <a:custGeom>
              <a:avLst/>
              <a:gdLst>
                <a:gd name="T0" fmla="*/ 94527 w 19"/>
                <a:gd name="T1" fmla="*/ 175549 h 26"/>
                <a:gd name="T2" fmla="*/ 0 w 19"/>
                <a:gd name="T3" fmla="*/ 6752 h 26"/>
                <a:gd name="T4" fmla="*/ 6752 w 19"/>
                <a:gd name="T5" fmla="*/ 6752 h 26"/>
                <a:gd name="T6" fmla="*/ 33759 w 19"/>
                <a:gd name="T7" fmla="*/ 0 h 26"/>
                <a:gd name="T8" fmla="*/ 101278 w 19"/>
                <a:gd name="T9" fmla="*/ 40511 h 26"/>
                <a:gd name="T10" fmla="*/ 94527 w 19"/>
                <a:gd name="T11" fmla="*/ 168797 h 26"/>
                <a:gd name="T12" fmla="*/ 94527 w 19"/>
                <a:gd name="T13" fmla="*/ 175549 h 26"/>
                <a:gd name="T14" fmla="*/ 6752 w 19"/>
                <a:gd name="T15" fmla="*/ 6752 h 26"/>
                <a:gd name="T16" fmla="*/ 94527 w 19"/>
                <a:gd name="T17" fmla="*/ 168797 h 26"/>
                <a:gd name="T18" fmla="*/ 101278 w 19"/>
                <a:gd name="T19" fmla="*/ 40511 h 26"/>
                <a:gd name="T20" fmla="*/ 33759 w 19"/>
                <a:gd name="T21" fmla="*/ 0 h 26"/>
                <a:gd name="T22" fmla="*/ 6752 w 19"/>
                <a:gd name="T23" fmla="*/ 6752 h 2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9" h="26">
                  <a:moveTo>
                    <a:pt x="14" y="26"/>
                  </a:moveTo>
                  <a:cubicBezTo>
                    <a:pt x="0" y="1"/>
                    <a:pt x="0" y="1"/>
                    <a:pt x="0" y="1"/>
                  </a:cubicBezTo>
                  <a:cubicBezTo>
                    <a:pt x="1" y="1"/>
                    <a:pt x="1" y="1"/>
                    <a:pt x="1" y="1"/>
                  </a:cubicBezTo>
                  <a:cubicBezTo>
                    <a:pt x="2" y="0"/>
                    <a:pt x="3" y="0"/>
                    <a:pt x="5" y="0"/>
                  </a:cubicBezTo>
                  <a:cubicBezTo>
                    <a:pt x="9" y="0"/>
                    <a:pt x="13" y="2"/>
                    <a:pt x="15" y="6"/>
                  </a:cubicBezTo>
                  <a:cubicBezTo>
                    <a:pt x="19" y="12"/>
                    <a:pt x="18" y="23"/>
                    <a:pt x="14" y="25"/>
                  </a:cubicBezTo>
                  <a:cubicBezTo>
                    <a:pt x="14" y="26"/>
                    <a:pt x="14" y="26"/>
                    <a:pt x="14" y="26"/>
                  </a:cubicBezTo>
                  <a:moveTo>
                    <a:pt x="1" y="1"/>
                  </a:moveTo>
                  <a:cubicBezTo>
                    <a:pt x="14" y="25"/>
                    <a:pt x="14" y="25"/>
                    <a:pt x="14" y="25"/>
                  </a:cubicBezTo>
                  <a:cubicBezTo>
                    <a:pt x="17" y="22"/>
                    <a:pt x="18" y="12"/>
                    <a:pt x="15" y="6"/>
                  </a:cubicBezTo>
                  <a:cubicBezTo>
                    <a:pt x="12" y="3"/>
                    <a:pt x="8" y="0"/>
                    <a:pt x="5" y="0"/>
                  </a:cubicBezTo>
                  <a:cubicBezTo>
                    <a:pt x="4" y="0"/>
                    <a:pt x="2" y="1"/>
                    <a:pt x="1" y="1"/>
                  </a:cubicBezTo>
                </a:path>
              </a:pathLst>
            </a:custGeom>
            <a:solidFill>
              <a:srgbClr val="FFFFFF"/>
            </a:solidFill>
            <a:ln w="9525">
              <a:noFill/>
              <a:round/>
              <a:headEnd/>
              <a:tailEnd/>
            </a:ln>
          </p:spPr>
          <p:txBody>
            <a:bodyPr/>
            <a:lstStyle/>
            <a:p>
              <a:endParaRPr lang="en-US" sz="1600" dirty="0"/>
            </a:p>
          </p:txBody>
        </p:sp>
        <p:sp>
          <p:nvSpPr>
            <p:cNvPr id="119" name="Freeform 228"/>
            <p:cNvSpPr>
              <a:spLocks/>
            </p:cNvSpPr>
            <p:nvPr/>
          </p:nvSpPr>
          <p:spPr bwMode="auto">
            <a:xfrm>
              <a:off x="435074" y="4529053"/>
              <a:ext cx="118367" cy="169590"/>
            </a:xfrm>
            <a:custGeom>
              <a:avLst/>
              <a:gdLst>
                <a:gd name="T0" fmla="*/ 121534 w 18"/>
                <a:gd name="T1" fmla="*/ 20256 h 27"/>
                <a:gd name="T2" fmla="*/ 27008 w 18"/>
                <a:gd name="T3" fmla="*/ 54015 h 27"/>
                <a:gd name="T4" fmla="*/ 33759 w 18"/>
                <a:gd name="T5" fmla="*/ 182301 h 27"/>
                <a:gd name="T6" fmla="*/ 121534 w 18"/>
                <a:gd name="T7" fmla="*/ 20256 h 2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8" h="27">
                  <a:moveTo>
                    <a:pt x="18" y="3"/>
                  </a:moveTo>
                  <a:cubicBezTo>
                    <a:pt x="14" y="0"/>
                    <a:pt x="7" y="3"/>
                    <a:pt x="4" y="8"/>
                  </a:cubicBezTo>
                  <a:cubicBezTo>
                    <a:pt x="0" y="14"/>
                    <a:pt x="1" y="24"/>
                    <a:pt x="5" y="27"/>
                  </a:cubicBezTo>
                  <a:lnTo>
                    <a:pt x="18" y="3"/>
                  </a:lnTo>
                  <a:close/>
                </a:path>
              </a:pathLst>
            </a:custGeom>
            <a:solidFill>
              <a:srgbClr val="FFFFFF"/>
            </a:solidFill>
            <a:ln w="9525">
              <a:noFill/>
              <a:round/>
              <a:headEnd/>
              <a:tailEnd/>
            </a:ln>
          </p:spPr>
          <p:txBody>
            <a:bodyPr/>
            <a:lstStyle/>
            <a:p>
              <a:endParaRPr lang="en-US" sz="1600" dirty="0"/>
            </a:p>
          </p:txBody>
        </p:sp>
        <p:sp>
          <p:nvSpPr>
            <p:cNvPr id="120" name="Freeform 229"/>
            <p:cNvSpPr>
              <a:spLocks noEditPoints="1"/>
            </p:cNvSpPr>
            <p:nvPr/>
          </p:nvSpPr>
          <p:spPr bwMode="auto">
            <a:xfrm>
              <a:off x="435074" y="4540954"/>
              <a:ext cx="118367" cy="165127"/>
            </a:xfrm>
            <a:custGeom>
              <a:avLst/>
              <a:gdLst>
                <a:gd name="T0" fmla="*/ 33759 w 18"/>
                <a:gd name="T1" fmla="*/ 175549 h 26"/>
                <a:gd name="T2" fmla="*/ 33759 w 18"/>
                <a:gd name="T3" fmla="*/ 168797 h 26"/>
                <a:gd name="T4" fmla="*/ 20256 w 18"/>
                <a:gd name="T5" fmla="*/ 40511 h 26"/>
                <a:gd name="T6" fmla="*/ 94526 w 18"/>
                <a:gd name="T7" fmla="*/ 0 h 26"/>
                <a:gd name="T8" fmla="*/ 121534 w 18"/>
                <a:gd name="T9" fmla="*/ 6752 h 26"/>
                <a:gd name="T10" fmla="*/ 121534 w 18"/>
                <a:gd name="T11" fmla="*/ 6752 h 26"/>
                <a:gd name="T12" fmla="*/ 33759 w 18"/>
                <a:gd name="T13" fmla="*/ 175549 h 26"/>
                <a:gd name="T14" fmla="*/ 94526 w 18"/>
                <a:gd name="T15" fmla="*/ 0 h 26"/>
                <a:gd name="T16" fmla="*/ 27008 w 18"/>
                <a:gd name="T17" fmla="*/ 40511 h 26"/>
                <a:gd name="T18" fmla="*/ 33759 w 18"/>
                <a:gd name="T19" fmla="*/ 168797 h 26"/>
                <a:gd name="T20" fmla="*/ 114782 w 18"/>
                <a:gd name="T21" fmla="*/ 6752 h 26"/>
                <a:gd name="T22" fmla="*/ 94526 w 18"/>
                <a:gd name="T23" fmla="*/ 0 h 2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8" h="26">
                  <a:moveTo>
                    <a:pt x="5" y="26"/>
                  </a:moveTo>
                  <a:cubicBezTo>
                    <a:pt x="5" y="25"/>
                    <a:pt x="5" y="25"/>
                    <a:pt x="5" y="25"/>
                  </a:cubicBezTo>
                  <a:cubicBezTo>
                    <a:pt x="0" y="23"/>
                    <a:pt x="0" y="12"/>
                    <a:pt x="3" y="6"/>
                  </a:cubicBezTo>
                  <a:cubicBezTo>
                    <a:pt x="6" y="2"/>
                    <a:pt x="10" y="0"/>
                    <a:pt x="14" y="0"/>
                  </a:cubicBezTo>
                  <a:cubicBezTo>
                    <a:pt x="15" y="0"/>
                    <a:pt x="17" y="0"/>
                    <a:pt x="18" y="1"/>
                  </a:cubicBezTo>
                  <a:cubicBezTo>
                    <a:pt x="18" y="1"/>
                    <a:pt x="18" y="1"/>
                    <a:pt x="18" y="1"/>
                  </a:cubicBezTo>
                  <a:lnTo>
                    <a:pt x="5" y="26"/>
                  </a:lnTo>
                  <a:close/>
                  <a:moveTo>
                    <a:pt x="14" y="0"/>
                  </a:moveTo>
                  <a:cubicBezTo>
                    <a:pt x="10" y="0"/>
                    <a:pt x="6" y="3"/>
                    <a:pt x="4" y="6"/>
                  </a:cubicBezTo>
                  <a:cubicBezTo>
                    <a:pt x="1" y="12"/>
                    <a:pt x="1" y="22"/>
                    <a:pt x="5" y="25"/>
                  </a:cubicBezTo>
                  <a:cubicBezTo>
                    <a:pt x="17" y="1"/>
                    <a:pt x="17" y="1"/>
                    <a:pt x="17" y="1"/>
                  </a:cubicBezTo>
                  <a:cubicBezTo>
                    <a:pt x="16" y="1"/>
                    <a:pt x="15" y="0"/>
                    <a:pt x="14" y="0"/>
                  </a:cubicBezTo>
                  <a:close/>
                </a:path>
              </a:pathLst>
            </a:custGeom>
            <a:solidFill>
              <a:srgbClr val="FFFFFF"/>
            </a:solidFill>
            <a:ln w="9525">
              <a:noFill/>
              <a:round/>
              <a:headEnd/>
              <a:tailEnd/>
            </a:ln>
          </p:spPr>
          <p:txBody>
            <a:bodyPr/>
            <a:lstStyle/>
            <a:p>
              <a:endParaRPr lang="en-US" sz="1600" dirty="0"/>
            </a:p>
          </p:txBody>
        </p:sp>
        <p:sp>
          <p:nvSpPr>
            <p:cNvPr id="121" name="Freeform 230"/>
            <p:cNvSpPr>
              <a:spLocks/>
            </p:cNvSpPr>
            <p:nvPr/>
          </p:nvSpPr>
          <p:spPr bwMode="auto">
            <a:xfrm>
              <a:off x="487340" y="4383265"/>
              <a:ext cx="158335" cy="221657"/>
            </a:xfrm>
            <a:custGeom>
              <a:avLst/>
              <a:gdLst>
                <a:gd name="T0" fmla="*/ 135038 w 24"/>
                <a:gd name="T1" fmla="*/ 0 h 35"/>
                <a:gd name="T2" fmla="*/ 74271 w 24"/>
                <a:gd name="T3" fmla="*/ 33759 h 35"/>
                <a:gd name="T4" fmla="*/ 20256 w 24"/>
                <a:gd name="T5" fmla="*/ 6752 h 35"/>
                <a:gd name="T6" fmla="*/ 0 w 24"/>
                <a:gd name="T7" fmla="*/ 155293 h 35"/>
                <a:gd name="T8" fmla="*/ 13504 w 24"/>
                <a:gd name="T9" fmla="*/ 236316 h 35"/>
                <a:gd name="T10" fmla="*/ 148541 w 24"/>
                <a:gd name="T11" fmla="*/ 236316 h 35"/>
                <a:gd name="T12" fmla="*/ 162045 w 24"/>
                <a:gd name="T13" fmla="*/ 155293 h 35"/>
                <a:gd name="T14" fmla="*/ 135038 w 24"/>
                <a:gd name="T15" fmla="*/ 0 h 3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4" h="35">
                  <a:moveTo>
                    <a:pt x="20" y="0"/>
                  </a:moveTo>
                  <a:cubicBezTo>
                    <a:pt x="18" y="3"/>
                    <a:pt x="15" y="5"/>
                    <a:pt x="11" y="5"/>
                  </a:cubicBezTo>
                  <a:cubicBezTo>
                    <a:pt x="8" y="5"/>
                    <a:pt x="5" y="3"/>
                    <a:pt x="3" y="1"/>
                  </a:cubicBezTo>
                  <a:cubicBezTo>
                    <a:pt x="1" y="8"/>
                    <a:pt x="0" y="16"/>
                    <a:pt x="0" y="23"/>
                  </a:cubicBezTo>
                  <a:cubicBezTo>
                    <a:pt x="0" y="28"/>
                    <a:pt x="0" y="32"/>
                    <a:pt x="2" y="35"/>
                  </a:cubicBezTo>
                  <a:cubicBezTo>
                    <a:pt x="22" y="35"/>
                    <a:pt x="22" y="35"/>
                    <a:pt x="22" y="35"/>
                  </a:cubicBezTo>
                  <a:cubicBezTo>
                    <a:pt x="23" y="32"/>
                    <a:pt x="24" y="28"/>
                    <a:pt x="24" y="23"/>
                  </a:cubicBezTo>
                  <a:cubicBezTo>
                    <a:pt x="24" y="16"/>
                    <a:pt x="22" y="7"/>
                    <a:pt x="20" y="0"/>
                  </a:cubicBezTo>
                </a:path>
              </a:pathLst>
            </a:custGeom>
            <a:solidFill>
              <a:srgbClr val="FFFFFF"/>
            </a:solidFill>
            <a:ln w="9525">
              <a:noFill/>
              <a:round/>
              <a:headEnd/>
              <a:tailEnd/>
            </a:ln>
          </p:spPr>
          <p:txBody>
            <a:bodyPr/>
            <a:lstStyle/>
            <a:p>
              <a:endParaRPr lang="en-US" sz="1600" dirty="0"/>
            </a:p>
          </p:txBody>
        </p:sp>
        <p:sp>
          <p:nvSpPr>
            <p:cNvPr id="122" name="Freeform 231"/>
            <p:cNvSpPr>
              <a:spLocks noEditPoints="1"/>
            </p:cNvSpPr>
            <p:nvPr/>
          </p:nvSpPr>
          <p:spPr bwMode="auto">
            <a:xfrm>
              <a:off x="481191" y="4375828"/>
              <a:ext cx="164484" cy="235046"/>
            </a:xfrm>
            <a:custGeom>
              <a:avLst/>
              <a:gdLst>
                <a:gd name="T0" fmla="*/ 155293 w 25"/>
                <a:gd name="T1" fmla="*/ 249820 h 37"/>
                <a:gd name="T2" fmla="*/ 13504 w 25"/>
                <a:gd name="T3" fmla="*/ 249820 h 37"/>
                <a:gd name="T4" fmla="*/ 13504 w 25"/>
                <a:gd name="T5" fmla="*/ 249820 h 37"/>
                <a:gd name="T6" fmla="*/ 0 w 25"/>
                <a:gd name="T7" fmla="*/ 162045 h 37"/>
                <a:gd name="T8" fmla="*/ 27008 w 25"/>
                <a:gd name="T9" fmla="*/ 13504 h 37"/>
                <a:gd name="T10" fmla="*/ 27008 w 25"/>
                <a:gd name="T11" fmla="*/ 6752 h 37"/>
                <a:gd name="T12" fmla="*/ 33759 w 25"/>
                <a:gd name="T13" fmla="*/ 13504 h 37"/>
                <a:gd name="T14" fmla="*/ 81023 w 25"/>
                <a:gd name="T15" fmla="*/ 40511 h 37"/>
                <a:gd name="T16" fmla="*/ 141789 w 25"/>
                <a:gd name="T17" fmla="*/ 6752 h 37"/>
                <a:gd name="T18" fmla="*/ 141789 w 25"/>
                <a:gd name="T19" fmla="*/ 0 h 37"/>
                <a:gd name="T20" fmla="*/ 141789 w 25"/>
                <a:gd name="T21" fmla="*/ 6752 h 37"/>
                <a:gd name="T22" fmla="*/ 168797 w 25"/>
                <a:gd name="T23" fmla="*/ 162045 h 37"/>
                <a:gd name="T24" fmla="*/ 155293 w 25"/>
                <a:gd name="T25" fmla="*/ 249820 h 37"/>
                <a:gd name="T26" fmla="*/ 155293 w 25"/>
                <a:gd name="T27" fmla="*/ 249820 h 37"/>
                <a:gd name="T28" fmla="*/ 20256 w 25"/>
                <a:gd name="T29" fmla="*/ 243068 h 37"/>
                <a:gd name="T30" fmla="*/ 155293 w 25"/>
                <a:gd name="T31" fmla="*/ 243068 h 37"/>
                <a:gd name="T32" fmla="*/ 168797 w 25"/>
                <a:gd name="T33" fmla="*/ 162045 h 37"/>
                <a:gd name="T34" fmla="*/ 141789 w 25"/>
                <a:gd name="T35" fmla="*/ 13504 h 37"/>
                <a:gd name="T36" fmla="*/ 81023 w 25"/>
                <a:gd name="T37" fmla="*/ 40511 h 37"/>
                <a:gd name="T38" fmla="*/ 27008 w 25"/>
                <a:gd name="T39" fmla="*/ 13504 h 37"/>
                <a:gd name="T40" fmla="*/ 6752 w 25"/>
                <a:gd name="T41" fmla="*/ 162045 h 37"/>
                <a:gd name="T42" fmla="*/ 20256 w 25"/>
                <a:gd name="T43" fmla="*/ 243068 h 3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5" h="37">
                  <a:moveTo>
                    <a:pt x="23" y="37"/>
                  </a:moveTo>
                  <a:cubicBezTo>
                    <a:pt x="2" y="37"/>
                    <a:pt x="2" y="37"/>
                    <a:pt x="2" y="37"/>
                  </a:cubicBezTo>
                  <a:cubicBezTo>
                    <a:pt x="2" y="37"/>
                    <a:pt x="2" y="37"/>
                    <a:pt x="2" y="37"/>
                  </a:cubicBezTo>
                  <a:cubicBezTo>
                    <a:pt x="1" y="33"/>
                    <a:pt x="0" y="28"/>
                    <a:pt x="0" y="24"/>
                  </a:cubicBezTo>
                  <a:cubicBezTo>
                    <a:pt x="0" y="17"/>
                    <a:pt x="2" y="9"/>
                    <a:pt x="4" y="2"/>
                  </a:cubicBezTo>
                  <a:cubicBezTo>
                    <a:pt x="4" y="1"/>
                    <a:pt x="4" y="1"/>
                    <a:pt x="4" y="1"/>
                  </a:cubicBezTo>
                  <a:cubicBezTo>
                    <a:pt x="5" y="2"/>
                    <a:pt x="5" y="2"/>
                    <a:pt x="5" y="2"/>
                  </a:cubicBezTo>
                  <a:cubicBezTo>
                    <a:pt x="6" y="4"/>
                    <a:pt x="9" y="6"/>
                    <a:pt x="12" y="6"/>
                  </a:cubicBezTo>
                  <a:cubicBezTo>
                    <a:pt x="16" y="6"/>
                    <a:pt x="19" y="4"/>
                    <a:pt x="21" y="1"/>
                  </a:cubicBezTo>
                  <a:cubicBezTo>
                    <a:pt x="21" y="0"/>
                    <a:pt x="21" y="0"/>
                    <a:pt x="21" y="0"/>
                  </a:cubicBezTo>
                  <a:cubicBezTo>
                    <a:pt x="21" y="1"/>
                    <a:pt x="21" y="1"/>
                    <a:pt x="21" y="1"/>
                  </a:cubicBezTo>
                  <a:cubicBezTo>
                    <a:pt x="24" y="8"/>
                    <a:pt x="25" y="17"/>
                    <a:pt x="25" y="24"/>
                  </a:cubicBezTo>
                  <a:cubicBezTo>
                    <a:pt x="25" y="28"/>
                    <a:pt x="25" y="33"/>
                    <a:pt x="23" y="37"/>
                  </a:cubicBezTo>
                  <a:cubicBezTo>
                    <a:pt x="23" y="37"/>
                    <a:pt x="23" y="37"/>
                    <a:pt x="23" y="37"/>
                  </a:cubicBezTo>
                  <a:moveTo>
                    <a:pt x="3" y="36"/>
                  </a:moveTo>
                  <a:cubicBezTo>
                    <a:pt x="23" y="36"/>
                    <a:pt x="23" y="36"/>
                    <a:pt x="23" y="36"/>
                  </a:cubicBezTo>
                  <a:cubicBezTo>
                    <a:pt x="24" y="32"/>
                    <a:pt x="25" y="28"/>
                    <a:pt x="25" y="24"/>
                  </a:cubicBezTo>
                  <a:cubicBezTo>
                    <a:pt x="25" y="17"/>
                    <a:pt x="23" y="9"/>
                    <a:pt x="21" y="2"/>
                  </a:cubicBezTo>
                  <a:cubicBezTo>
                    <a:pt x="19" y="5"/>
                    <a:pt x="16" y="6"/>
                    <a:pt x="12" y="6"/>
                  </a:cubicBezTo>
                  <a:cubicBezTo>
                    <a:pt x="9" y="6"/>
                    <a:pt x="6" y="5"/>
                    <a:pt x="4" y="2"/>
                  </a:cubicBezTo>
                  <a:cubicBezTo>
                    <a:pt x="2" y="9"/>
                    <a:pt x="1" y="18"/>
                    <a:pt x="1" y="24"/>
                  </a:cubicBezTo>
                  <a:cubicBezTo>
                    <a:pt x="1" y="28"/>
                    <a:pt x="2" y="32"/>
                    <a:pt x="3" y="36"/>
                  </a:cubicBezTo>
                </a:path>
              </a:pathLst>
            </a:custGeom>
            <a:solidFill>
              <a:srgbClr val="FFFFFF"/>
            </a:solidFill>
            <a:ln w="9525">
              <a:noFill/>
              <a:round/>
              <a:headEnd/>
              <a:tailEnd/>
            </a:ln>
          </p:spPr>
          <p:txBody>
            <a:bodyPr/>
            <a:lstStyle/>
            <a:p>
              <a:endParaRPr lang="en-US" sz="1600" dirty="0"/>
            </a:p>
          </p:txBody>
        </p:sp>
        <p:sp>
          <p:nvSpPr>
            <p:cNvPr id="123" name="Freeform 232"/>
            <p:cNvSpPr>
              <a:spLocks/>
            </p:cNvSpPr>
            <p:nvPr/>
          </p:nvSpPr>
          <p:spPr bwMode="auto">
            <a:xfrm>
              <a:off x="507325" y="4307397"/>
              <a:ext cx="112219" cy="107110"/>
            </a:xfrm>
            <a:custGeom>
              <a:avLst/>
              <a:gdLst>
                <a:gd name="T0" fmla="*/ 54015 w 17"/>
                <a:gd name="T1" fmla="*/ 114782 h 17"/>
                <a:gd name="T2" fmla="*/ 114782 w 17"/>
                <a:gd name="T3" fmla="*/ 81023 h 17"/>
                <a:gd name="T4" fmla="*/ 60767 w 17"/>
                <a:gd name="T5" fmla="*/ 0 h 17"/>
                <a:gd name="T6" fmla="*/ 0 w 17"/>
                <a:gd name="T7" fmla="*/ 87774 h 17"/>
                <a:gd name="T8" fmla="*/ 54015 w 17"/>
                <a:gd name="T9" fmla="*/ 114782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17">
                  <a:moveTo>
                    <a:pt x="8" y="17"/>
                  </a:moveTo>
                  <a:cubicBezTo>
                    <a:pt x="12" y="17"/>
                    <a:pt x="15" y="15"/>
                    <a:pt x="17" y="12"/>
                  </a:cubicBezTo>
                  <a:cubicBezTo>
                    <a:pt x="15" y="5"/>
                    <a:pt x="12" y="0"/>
                    <a:pt x="9" y="0"/>
                  </a:cubicBezTo>
                  <a:cubicBezTo>
                    <a:pt x="5" y="0"/>
                    <a:pt x="2" y="6"/>
                    <a:pt x="0" y="13"/>
                  </a:cubicBezTo>
                  <a:cubicBezTo>
                    <a:pt x="2" y="15"/>
                    <a:pt x="5" y="17"/>
                    <a:pt x="8" y="17"/>
                  </a:cubicBezTo>
                </a:path>
              </a:pathLst>
            </a:custGeom>
            <a:solidFill>
              <a:srgbClr val="FFFFFF"/>
            </a:solidFill>
            <a:ln w="9525">
              <a:noFill/>
              <a:round/>
              <a:headEnd/>
              <a:tailEnd/>
            </a:ln>
          </p:spPr>
          <p:txBody>
            <a:bodyPr/>
            <a:lstStyle/>
            <a:p>
              <a:endParaRPr lang="en-US" sz="1600" dirty="0"/>
            </a:p>
          </p:txBody>
        </p:sp>
        <p:sp>
          <p:nvSpPr>
            <p:cNvPr id="124" name="Freeform 233"/>
            <p:cNvSpPr>
              <a:spLocks noEditPoints="1"/>
            </p:cNvSpPr>
            <p:nvPr/>
          </p:nvSpPr>
          <p:spPr bwMode="auto">
            <a:xfrm>
              <a:off x="507325" y="4307397"/>
              <a:ext cx="112219" cy="107110"/>
            </a:xfrm>
            <a:custGeom>
              <a:avLst/>
              <a:gdLst>
                <a:gd name="T0" fmla="*/ 54015 w 17"/>
                <a:gd name="T1" fmla="*/ 114782 h 17"/>
                <a:gd name="T2" fmla="*/ 0 w 17"/>
                <a:gd name="T3" fmla="*/ 87774 h 17"/>
                <a:gd name="T4" fmla="*/ 0 w 17"/>
                <a:gd name="T5" fmla="*/ 87774 h 17"/>
                <a:gd name="T6" fmla="*/ 0 w 17"/>
                <a:gd name="T7" fmla="*/ 87774 h 17"/>
                <a:gd name="T8" fmla="*/ 60767 w 17"/>
                <a:gd name="T9" fmla="*/ 0 h 17"/>
                <a:gd name="T10" fmla="*/ 114782 w 17"/>
                <a:gd name="T11" fmla="*/ 81023 h 17"/>
                <a:gd name="T12" fmla="*/ 114782 w 17"/>
                <a:gd name="T13" fmla="*/ 81023 h 17"/>
                <a:gd name="T14" fmla="*/ 114782 w 17"/>
                <a:gd name="T15" fmla="*/ 81023 h 17"/>
                <a:gd name="T16" fmla="*/ 54015 w 17"/>
                <a:gd name="T17" fmla="*/ 114782 h 17"/>
                <a:gd name="T18" fmla="*/ 6752 w 17"/>
                <a:gd name="T19" fmla="*/ 87774 h 17"/>
                <a:gd name="T20" fmla="*/ 54015 w 17"/>
                <a:gd name="T21" fmla="*/ 114782 h 17"/>
                <a:gd name="T22" fmla="*/ 114782 w 17"/>
                <a:gd name="T23" fmla="*/ 81023 h 17"/>
                <a:gd name="T24" fmla="*/ 60767 w 17"/>
                <a:gd name="T25" fmla="*/ 6752 h 17"/>
                <a:gd name="T26" fmla="*/ 6752 w 17"/>
                <a:gd name="T27" fmla="*/ 87774 h 1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7" h="17">
                  <a:moveTo>
                    <a:pt x="8" y="17"/>
                  </a:moveTo>
                  <a:cubicBezTo>
                    <a:pt x="5" y="17"/>
                    <a:pt x="2" y="16"/>
                    <a:pt x="0" y="13"/>
                  </a:cubicBezTo>
                  <a:cubicBezTo>
                    <a:pt x="0" y="13"/>
                    <a:pt x="0" y="13"/>
                    <a:pt x="0" y="13"/>
                  </a:cubicBezTo>
                  <a:cubicBezTo>
                    <a:pt x="0" y="13"/>
                    <a:pt x="0" y="13"/>
                    <a:pt x="0" y="13"/>
                  </a:cubicBezTo>
                  <a:cubicBezTo>
                    <a:pt x="1" y="8"/>
                    <a:pt x="5" y="0"/>
                    <a:pt x="9" y="0"/>
                  </a:cubicBezTo>
                  <a:cubicBezTo>
                    <a:pt x="13" y="0"/>
                    <a:pt x="16" y="7"/>
                    <a:pt x="17" y="12"/>
                  </a:cubicBezTo>
                  <a:cubicBezTo>
                    <a:pt x="17" y="12"/>
                    <a:pt x="17" y="12"/>
                    <a:pt x="17" y="12"/>
                  </a:cubicBezTo>
                  <a:cubicBezTo>
                    <a:pt x="17" y="12"/>
                    <a:pt x="17" y="12"/>
                    <a:pt x="17" y="12"/>
                  </a:cubicBezTo>
                  <a:cubicBezTo>
                    <a:pt x="15" y="15"/>
                    <a:pt x="12" y="17"/>
                    <a:pt x="8" y="17"/>
                  </a:cubicBezTo>
                  <a:moveTo>
                    <a:pt x="1" y="13"/>
                  </a:moveTo>
                  <a:cubicBezTo>
                    <a:pt x="3" y="15"/>
                    <a:pt x="5" y="17"/>
                    <a:pt x="8" y="17"/>
                  </a:cubicBezTo>
                  <a:cubicBezTo>
                    <a:pt x="12" y="17"/>
                    <a:pt x="15" y="15"/>
                    <a:pt x="17" y="12"/>
                  </a:cubicBezTo>
                  <a:cubicBezTo>
                    <a:pt x="14" y="5"/>
                    <a:pt x="11" y="1"/>
                    <a:pt x="9" y="1"/>
                  </a:cubicBezTo>
                  <a:cubicBezTo>
                    <a:pt x="6" y="1"/>
                    <a:pt x="3" y="5"/>
                    <a:pt x="1" y="13"/>
                  </a:cubicBezTo>
                </a:path>
              </a:pathLst>
            </a:custGeom>
            <a:solidFill>
              <a:srgbClr val="FFFFFF"/>
            </a:solidFill>
            <a:ln w="9525">
              <a:noFill/>
              <a:round/>
              <a:headEnd/>
              <a:tailEnd/>
            </a:ln>
          </p:spPr>
          <p:txBody>
            <a:bodyPr/>
            <a:lstStyle/>
            <a:p>
              <a:endParaRPr lang="en-US" sz="1600" dirty="0"/>
            </a:p>
          </p:txBody>
        </p:sp>
        <p:sp>
          <p:nvSpPr>
            <p:cNvPr id="125" name="Freeform 234"/>
            <p:cNvSpPr>
              <a:spLocks/>
            </p:cNvSpPr>
            <p:nvPr/>
          </p:nvSpPr>
          <p:spPr bwMode="auto">
            <a:xfrm>
              <a:off x="527309" y="4420457"/>
              <a:ext cx="72250" cy="69918"/>
            </a:xfrm>
            <a:custGeom>
              <a:avLst/>
              <a:gdLst>
                <a:gd name="T0" fmla="*/ 67519 w 11"/>
                <a:gd name="T1" fmla="*/ 40511 h 11"/>
                <a:gd name="T2" fmla="*/ 60767 w 11"/>
                <a:gd name="T3" fmla="*/ 40511 h 11"/>
                <a:gd name="T4" fmla="*/ 40511 w 11"/>
                <a:gd name="T5" fmla="*/ 60767 h 11"/>
                <a:gd name="T6" fmla="*/ 13504 w 11"/>
                <a:gd name="T7" fmla="*/ 40511 h 11"/>
                <a:gd name="T8" fmla="*/ 40511 w 11"/>
                <a:gd name="T9" fmla="*/ 13504 h 11"/>
                <a:gd name="T10" fmla="*/ 60767 w 11"/>
                <a:gd name="T11" fmla="*/ 40511 h 11"/>
                <a:gd name="T12" fmla="*/ 67519 w 11"/>
                <a:gd name="T13" fmla="*/ 40511 h 11"/>
                <a:gd name="T14" fmla="*/ 74271 w 11"/>
                <a:gd name="T15" fmla="*/ 40511 h 11"/>
                <a:gd name="T16" fmla="*/ 40511 w 11"/>
                <a:gd name="T17" fmla="*/ 0 h 11"/>
                <a:gd name="T18" fmla="*/ 0 w 11"/>
                <a:gd name="T19" fmla="*/ 40511 h 11"/>
                <a:gd name="T20" fmla="*/ 40511 w 11"/>
                <a:gd name="T21" fmla="*/ 74271 h 11"/>
                <a:gd name="T22" fmla="*/ 74271 w 11"/>
                <a:gd name="T23" fmla="*/ 40511 h 11"/>
                <a:gd name="T24" fmla="*/ 67519 w 11"/>
                <a:gd name="T25" fmla="*/ 40511 h 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1" h="11">
                  <a:moveTo>
                    <a:pt x="10" y="6"/>
                  </a:moveTo>
                  <a:cubicBezTo>
                    <a:pt x="9" y="6"/>
                    <a:pt x="9" y="6"/>
                    <a:pt x="9" y="6"/>
                  </a:cubicBezTo>
                  <a:cubicBezTo>
                    <a:pt x="9" y="8"/>
                    <a:pt x="8" y="9"/>
                    <a:pt x="6" y="9"/>
                  </a:cubicBezTo>
                  <a:cubicBezTo>
                    <a:pt x="4" y="9"/>
                    <a:pt x="2" y="8"/>
                    <a:pt x="2" y="6"/>
                  </a:cubicBezTo>
                  <a:cubicBezTo>
                    <a:pt x="2" y="4"/>
                    <a:pt x="4" y="2"/>
                    <a:pt x="6" y="2"/>
                  </a:cubicBezTo>
                  <a:cubicBezTo>
                    <a:pt x="8" y="2"/>
                    <a:pt x="9" y="4"/>
                    <a:pt x="9" y="6"/>
                  </a:cubicBezTo>
                  <a:cubicBezTo>
                    <a:pt x="10" y="6"/>
                    <a:pt x="10" y="6"/>
                    <a:pt x="10" y="6"/>
                  </a:cubicBezTo>
                  <a:cubicBezTo>
                    <a:pt x="11" y="6"/>
                    <a:pt x="11" y="6"/>
                    <a:pt x="11" y="6"/>
                  </a:cubicBezTo>
                  <a:cubicBezTo>
                    <a:pt x="11" y="3"/>
                    <a:pt x="9" y="0"/>
                    <a:pt x="6" y="0"/>
                  </a:cubicBezTo>
                  <a:cubicBezTo>
                    <a:pt x="3" y="0"/>
                    <a:pt x="0" y="3"/>
                    <a:pt x="0" y="6"/>
                  </a:cubicBezTo>
                  <a:cubicBezTo>
                    <a:pt x="0" y="9"/>
                    <a:pt x="3" y="11"/>
                    <a:pt x="6" y="11"/>
                  </a:cubicBezTo>
                  <a:cubicBezTo>
                    <a:pt x="9" y="11"/>
                    <a:pt x="11" y="9"/>
                    <a:pt x="11" y="6"/>
                  </a:cubicBezTo>
                  <a:cubicBezTo>
                    <a:pt x="10" y="6"/>
                    <a:pt x="10" y="6"/>
                    <a:pt x="10" y="6"/>
                  </a:cubicBezTo>
                </a:path>
              </a:pathLst>
            </a:custGeom>
            <a:solidFill>
              <a:srgbClr val="D965EA"/>
            </a:solidFill>
            <a:ln w="9525">
              <a:noFill/>
              <a:round/>
              <a:headEnd/>
              <a:tailEnd/>
            </a:ln>
          </p:spPr>
          <p:txBody>
            <a:bodyPr/>
            <a:lstStyle/>
            <a:p>
              <a:endParaRPr lang="en-US" sz="1600" dirty="0"/>
            </a:p>
          </p:txBody>
        </p:sp>
        <p:sp>
          <p:nvSpPr>
            <p:cNvPr id="126" name="Freeform 235"/>
            <p:cNvSpPr>
              <a:spLocks noEditPoints="1"/>
            </p:cNvSpPr>
            <p:nvPr/>
          </p:nvSpPr>
          <p:spPr bwMode="auto">
            <a:xfrm>
              <a:off x="527309" y="4420457"/>
              <a:ext cx="72250" cy="69918"/>
            </a:xfrm>
            <a:custGeom>
              <a:avLst/>
              <a:gdLst>
                <a:gd name="T0" fmla="*/ 40511 w 11"/>
                <a:gd name="T1" fmla="*/ 67519 h 11"/>
                <a:gd name="T2" fmla="*/ 40511 w 11"/>
                <a:gd name="T3" fmla="*/ 60767 h 11"/>
                <a:gd name="T4" fmla="*/ 20256 w 11"/>
                <a:gd name="T5" fmla="*/ 54015 h 11"/>
                <a:gd name="T6" fmla="*/ 13504 w 11"/>
                <a:gd name="T7" fmla="*/ 40511 h 11"/>
                <a:gd name="T8" fmla="*/ 20256 w 11"/>
                <a:gd name="T9" fmla="*/ 20256 h 11"/>
                <a:gd name="T10" fmla="*/ 40511 w 11"/>
                <a:gd name="T11" fmla="*/ 13504 h 11"/>
                <a:gd name="T12" fmla="*/ 54015 w 11"/>
                <a:gd name="T13" fmla="*/ 20256 h 11"/>
                <a:gd name="T14" fmla="*/ 60767 w 11"/>
                <a:gd name="T15" fmla="*/ 40511 h 11"/>
                <a:gd name="T16" fmla="*/ 54015 w 11"/>
                <a:gd name="T17" fmla="*/ 54015 h 11"/>
                <a:gd name="T18" fmla="*/ 40511 w 11"/>
                <a:gd name="T19" fmla="*/ 60767 h 11"/>
                <a:gd name="T20" fmla="*/ 40511 w 11"/>
                <a:gd name="T21" fmla="*/ 67519 h 11"/>
                <a:gd name="T22" fmla="*/ 40511 w 11"/>
                <a:gd name="T23" fmla="*/ 74271 h 11"/>
                <a:gd name="T24" fmla="*/ 74271 w 11"/>
                <a:gd name="T25" fmla="*/ 40511 h 11"/>
                <a:gd name="T26" fmla="*/ 40511 w 11"/>
                <a:gd name="T27" fmla="*/ 0 h 11"/>
                <a:gd name="T28" fmla="*/ 0 w 11"/>
                <a:gd name="T29" fmla="*/ 40511 h 11"/>
                <a:gd name="T30" fmla="*/ 40511 w 11"/>
                <a:gd name="T31" fmla="*/ 74271 h 11"/>
                <a:gd name="T32" fmla="*/ 40511 w 11"/>
                <a:gd name="T33" fmla="*/ 67519 h 11"/>
                <a:gd name="T34" fmla="*/ 40511 w 11"/>
                <a:gd name="T35" fmla="*/ 13504 h 11"/>
                <a:gd name="T36" fmla="*/ 40511 w 11"/>
                <a:gd name="T37" fmla="*/ 6752 h 11"/>
                <a:gd name="T38" fmla="*/ 6752 w 11"/>
                <a:gd name="T39" fmla="*/ 40511 h 11"/>
                <a:gd name="T40" fmla="*/ 40511 w 11"/>
                <a:gd name="T41" fmla="*/ 74271 h 11"/>
                <a:gd name="T42" fmla="*/ 74271 w 11"/>
                <a:gd name="T43" fmla="*/ 40511 h 11"/>
                <a:gd name="T44" fmla="*/ 40511 w 11"/>
                <a:gd name="T45" fmla="*/ 6752 h 11"/>
                <a:gd name="T46" fmla="*/ 40511 w 11"/>
                <a:gd name="T47" fmla="*/ 13504 h 11"/>
                <a:gd name="T48" fmla="*/ 40511 w 11"/>
                <a:gd name="T49" fmla="*/ 20256 h 11"/>
                <a:gd name="T50" fmla="*/ 60767 w 11"/>
                <a:gd name="T51" fmla="*/ 40511 h 11"/>
                <a:gd name="T52" fmla="*/ 40511 w 11"/>
                <a:gd name="T53" fmla="*/ 60767 h 11"/>
                <a:gd name="T54" fmla="*/ 20256 w 11"/>
                <a:gd name="T55" fmla="*/ 40511 h 11"/>
                <a:gd name="T56" fmla="*/ 40511 w 11"/>
                <a:gd name="T57" fmla="*/ 20256 h 11"/>
                <a:gd name="T58" fmla="*/ 40511 w 11"/>
                <a:gd name="T59" fmla="*/ 13504 h 1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1" h="11">
                  <a:moveTo>
                    <a:pt x="6" y="10"/>
                  </a:moveTo>
                  <a:cubicBezTo>
                    <a:pt x="6" y="9"/>
                    <a:pt x="6" y="9"/>
                    <a:pt x="6" y="9"/>
                  </a:cubicBezTo>
                  <a:cubicBezTo>
                    <a:pt x="5" y="9"/>
                    <a:pt x="4" y="9"/>
                    <a:pt x="3" y="8"/>
                  </a:cubicBezTo>
                  <a:cubicBezTo>
                    <a:pt x="2" y="8"/>
                    <a:pt x="2" y="7"/>
                    <a:pt x="2" y="6"/>
                  </a:cubicBezTo>
                  <a:cubicBezTo>
                    <a:pt x="2" y="5"/>
                    <a:pt x="2" y="4"/>
                    <a:pt x="3" y="3"/>
                  </a:cubicBezTo>
                  <a:cubicBezTo>
                    <a:pt x="4" y="2"/>
                    <a:pt x="5" y="2"/>
                    <a:pt x="6" y="2"/>
                  </a:cubicBezTo>
                  <a:cubicBezTo>
                    <a:pt x="7" y="2"/>
                    <a:pt x="8" y="2"/>
                    <a:pt x="8" y="3"/>
                  </a:cubicBezTo>
                  <a:cubicBezTo>
                    <a:pt x="9" y="4"/>
                    <a:pt x="9" y="5"/>
                    <a:pt x="9" y="6"/>
                  </a:cubicBezTo>
                  <a:cubicBezTo>
                    <a:pt x="9" y="7"/>
                    <a:pt x="9" y="8"/>
                    <a:pt x="8" y="8"/>
                  </a:cubicBezTo>
                  <a:cubicBezTo>
                    <a:pt x="8" y="9"/>
                    <a:pt x="7" y="9"/>
                    <a:pt x="6" y="9"/>
                  </a:cubicBezTo>
                  <a:cubicBezTo>
                    <a:pt x="6" y="10"/>
                    <a:pt x="6" y="10"/>
                    <a:pt x="6" y="10"/>
                  </a:cubicBezTo>
                  <a:cubicBezTo>
                    <a:pt x="6" y="11"/>
                    <a:pt x="6" y="11"/>
                    <a:pt x="6" y="11"/>
                  </a:cubicBezTo>
                  <a:cubicBezTo>
                    <a:pt x="9" y="11"/>
                    <a:pt x="11" y="9"/>
                    <a:pt x="11" y="6"/>
                  </a:cubicBezTo>
                  <a:cubicBezTo>
                    <a:pt x="11" y="3"/>
                    <a:pt x="9" y="0"/>
                    <a:pt x="6" y="0"/>
                  </a:cubicBezTo>
                  <a:cubicBezTo>
                    <a:pt x="3" y="0"/>
                    <a:pt x="0" y="3"/>
                    <a:pt x="0" y="6"/>
                  </a:cubicBezTo>
                  <a:cubicBezTo>
                    <a:pt x="0" y="9"/>
                    <a:pt x="3" y="11"/>
                    <a:pt x="6" y="11"/>
                  </a:cubicBezTo>
                  <a:cubicBezTo>
                    <a:pt x="6" y="10"/>
                    <a:pt x="6" y="10"/>
                    <a:pt x="6" y="10"/>
                  </a:cubicBezTo>
                  <a:moveTo>
                    <a:pt x="6" y="2"/>
                  </a:moveTo>
                  <a:cubicBezTo>
                    <a:pt x="6" y="1"/>
                    <a:pt x="6" y="1"/>
                    <a:pt x="6" y="1"/>
                  </a:cubicBezTo>
                  <a:cubicBezTo>
                    <a:pt x="3" y="1"/>
                    <a:pt x="1" y="3"/>
                    <a:pt x="1" y="6"/>
                  </a:cubicBezTo>
                  <a:cubicBezTo>
                    <a:pt x="1" y="8"/>
                    <a:pt x="3" y="11"/>
                    <a:pt x="6" y="11"/>
                  </a:cubicBezTo>
                  <a:cubicBezTo>
                    <a:pt x="8" y="11"/>
                    <a:pt x="11" y="8"/>
                    <a:pt x="11" y="6"/>
                  </a:cubicBezTo>
                  <a:cubicBezTo>
                    <a:pt x="11" y="3"/>
                    <a:pt x="8" y="1"/>
                    <a:pt x="6" y="1"/>
                  </a:cubicBezTo>
                  <a:cubicBezTo>
                    <a:pt x="6" y="2"/>
                    <a:pt x="6" y="2"/>
                    <a:pt x="6" y="2"/>
                  </a:cubicBezTo>
                  <a:cubicBezTo>
                    <a:pt x="6" y="3"/>
                    <a:pt x="6" y="3"/>
                    <a:pt x="6" y="3"/>
                  </a:cubicBezTo>
                  <a:cubicBezTo>
                    <a:pt x="7" y="3"/>
                    <a:pt x="9" y="4"/>
                    <a:pt x="9" y="6"/>
                  </a:cubicBezTo>
                  <a:cubicBezTo>
                    <a:pt x="9" y="7"/>
                    <a:pt x="7" y="9"/>
                    <a:pt x="6" y="9"/>
                  </a:cubicBezTo>
                  <a:cubicBezTo>
                    <a:pt x="4" y="9"/>
                    <a:pt x="3" y="7"/>
                    <a:pt x="3" y="6"/>
                  </a:cubicBezTo>
                  <a:cubicBezTo>
                    <a:pt x="3" y="4"/>
                    <a:pt x="4" y="3"/>
                    <a:pt x="6" y="3"/>
                  </a:cubicBezTo>
                  <a:cubicBezTo>
                    <a:pt x="6" y="2"/>
                    <a:pt x="6" y="2"/>
                    <a:pt x="6" y="2"/>
                  </a:cubicBezTo>
                </a:path>
              </a:pathLst>
            </a:custGeom>
            <a:solidFill>
              <a:srgbClr val="D965EA"/>
            </a:solidFill>
            <a:ln w="9525">
              <a:noFill/>
              <a:round/>
              <a:headEnd/>
              <a:tailEnd/>
            </a:ln>
          </p:spPr>
          <p:txBody>
            <a:bodyPr/>
            <a:lstStyle/>
            <a:p>
              <a:endParaRPr lang="en-US" sz="1600" dirty="0"/>
            </a:p>
          </p:txBody>
        </p:sp>
        <p:sp>
          <p:nvSpPr>
            <p:cNvPr id="127" name="Freeform 236"/>
            <p:cNvSpPr>
              <a:spLocks/>
            </p:cNvSpPr>
            <p:nvPr/>
          </p:nvSpPr>
          <p:spPr bwMode="auto">
            <a:xfrm>
              <a:off x="565739" y="4389215"/>
              <a:ext cx="72251" cy="215706"/>
            </a:xfrm>
            <a:custGeom>
              <a:avLst/>
              <a:gdLst>
                <a:gd name="T0" fmla="*/ 27008 w 11"/>
                <a:gd name="T1" fmla="*/ 20256 h 34"/>
                <a:gd name="T2" fmla="*/ 27008 w 11"/>
                <a:gd name="T3" fmla="*/ 20256 h 34"/>
                <a:gd name="T4" fmla="*/ 27008 w 11"/>
                <a:gd name="T5" fmla="*/ 20256 h 34"/>
                <a:gd name="T6" fmla="*/ 27008 w 11"/>
                <a:gd name="T7" fmla="*/ 20256 h 34"/>
                <a:gd name="T8" fmla="*/ 27008 w 11"/>
                <a:gd name="T9" fmla="*/ 20256 h 34"/>
                <a:gd name="T10" fmla="*/ 27008 w 11"/>
                <a:gd name="T11" fmla="*/ 20256 h 34"/>
                <a:gd name="T12" fmla="*/ 27008 w 11"/>
                <a:gd name="T13" fmla="*/ 20256 h 34"/>
                <a:gd name="T14" fmla="*/ 27008 w 11"/>
                <a:gd name="T15" fmla="*/ 20256 h 34"/>
                <a:gd name="T16" fmla="*/ 27008 w 11"/>
                <a:gd name="T17" fmla="*/ 20256 h 34"/>
                <a:gd name="T18" fmla="*/ 27008 w 11"/>
                <a:gd name="T19" fmla="*/ 20256 h 34"/>
                <a:gd name="T20" fmla="*/ 27008 w 11"/>
                <a:gd name="T21" fmla="*/ 20256 h 34"/>
                <a:gd name="T22" fmla="*/ 27008 w 11"/>
                <a:gd name="T23" fmla="*/ 20256 h 34"/>
                <a:gd name="T24" fmla="*/ 27008 w 11"/>
                <a:gd name="T25" fmla="*/ 20256 h 34"/>
                <a:gd name="T26" fmla="*/ 27008 w 11"/>
                <a:gd name="T27" fmla="*/ 20256 h 34"/>
                <a:gd name="T28" fmla="*/ 27008 w 11"/>
                <a:gd name="T29" fmla="*/ 20256 h 34"/>
                <a:gd name="T30" fmla="*/ 27008 w 11"/>
                <a:gd name="T31" fmla="*/ 27008 h 34"/>
                <a:gd name="T32" fmla="*/ 20256 w 11"/>
                <a:gd name="T33" fmla="*/ 27008 h 34"/>
                <a:gd name="T34" fmla="*/ 20256 w 11"/>
                <a:gd name="T35" fmla="*/ 27008 h 34"/>
                <a:gd name="T36" fmla="*/ 20256 w 11"/>
                <a:gd name="T37" fmla="*/ 27008 h 34"/>
                <a:gd name="T38" fmla="*/ 20256 w 11"/>
                <a:gd name="T39" fmla="*/ 27008 h 34"/>
                <a:gd name="T40" fmla="*/ 20256 w 11"/>
                <a:gd name="T41" fmla="*/ 27008 h 34"/>
                <a:gd name="T42" fmla="*/ 20256 w 11"/>
                <a:gd name="T43" fmla="*/ 27008 h 34"/>
                <a:gd name="T44" fmla="*/ 6752 w 11"/>
                <a:gd name="T45" fmla="*/ 27008 h 34"/>
                <a:gd name="T46" fmla="*/ 6752 w 11"/>
                <a:gd name="T47" fmla="*/ 27008 h 34"/>
                <a:gd name="T48" fmla="*/ 6752 w 11"/>
                <a:gd name="T49" fmla="*/ 27008 h 34"/>
                <a:gd name="T50" fmla="*/ 0 w 11"/>
                <a:gd name="T51" fmla="*/ 27008 h 34"/>
                <a:gd name="T52" fmla="*/ 0 w 11"/>
                <a:gd name="T53" fmla="*/ 27008 h 34"/>
                <a:gd name="T54" fmla="*/ 0 w 11"/>
                <a:gd name="T55" fmla="*/ 27008 h 34"/>
                <a:gd name="T56" fmla="*/ 0 w 11"/>
                <a:gd name="T57" fmla="*/ 27008 h 34"/>
                <a:gd name="T58" fmla="*/ 0 w 11"/>
                <a:gd name="T59" fmla="*/ 27008 h 34"/>
                <a:gd name="T60" fmla="*/ 0 w 11"/>
                <a:gd name="T61" fmla="*/ 27008 h 34"/>
                <a:gd name="T62" fmla="*/ 0 w 11"/>
                <a:gd name="T63" fmla="*/ 27008 h 34"/>
                <a:gd name="T64" fmla="*/ 0 w 11"/>
                <a:gd name="T65" fmla="*/ 27008 h 34"/>
                <a:gd name="T66" fmla="*/ 0 w 11"/>
                <a:gd name="T67" fmla="*/ 27008 h 34"/>
                <a:gd name="T68" fmla="*/ 0 w 11"/>
                <a:gd name="T69" fmla="*/ 27008 h 34"/>
                <a:gd name="T70" fmla="*/ 0 w 11"/>
                <a:gd name="T71" fmla="*/ 27008 h 34"/>
                <a:gd name="T72" fmla="*/ 0 w 11"/>
                <a:gd name="T73" fmla="*/ 27008 h 34"/>
                <a:gd name="T74" fmla="*/ 0 w 11"/>
                <a:gd name="T75" fmla="*/ 33760 h 34"/>
                <a:gd name="T76" fmla="*/ 0 w 11"/>
                <a:gd name="T77" fmla="*/ 108031 h 34"/>
                <a:gd name="T78" fmla="*/ 67519 w 11"/>
                <a:gd name="T79" fmla="*/ 229565 h 34"/>
                <a:gd name="T80" fmla="*/ 54015 w 11"/>
                <a:gd name="T81" fmla="*/ 0 h 3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1" h="34">
                  <a:moveTo>
                    <a:pt x="8" y="0"/>
                  </a:moveTo>
                  <a:cubicBezTo>
                    <a:pt x="7" y="1"/>
                    <a:pt x="6" y="2"/>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4"/>
                  </a:cubicBezTo>
                  <a:cubicBezTo>
                    <a:pt x="4" y="4"/>
                    <a:pt x="4" y="4"/>
                    <a:pt x="4" y="4"/>
                  </a:cubicBezTo>
                  <a:cubicBezTo>
                    <a:pt x="4" y="4"/>
                    <a:pt x="4" y="4"/>
                    <a:pt x="4"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2"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0"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5"/>
                    <a:pt x="0" y="5"/>
                    <a:pt x="0" y="5"/>
                  </a:cubicBezTo>
                  <a:cubicBezTo>
                    <a:pt x="3" y="5"/>
                    <a:pt x="5" y="8"/>
                    <a:pt x="5" y="11"/>
                  </a:cubicBezTo>
                  <a:cubicBezTo>
                    <a:pt x="5" y="14"/>
                    <a:pt x="3" y="16"/>
                    <a:pt x="0" y="16"/>
                  </a:cubicBezTo>
                  <a:cubicBezTo>
                    <a:pt x="0" y="34"/>
                    <a:pt x="0" y="34"/>
                    <a:pt x="0" y="34"/>
                  </a:cubicBezTo>
                  <a:cubicBezTo>
                    <a:pt x="10" y="34"/>
                    <a:pt x="10" y="34"/>
                    <a:pt x="10" y="34"/>
                  </a:cubicBezTo>
                  <a:cubicBezTo>
                    <a:pt x="11" y="30"/>
                    <a:pt x="11" y="26"/>
                    <a:pt x="11" y="22"/>
                  </a:cubicBezTo>
                  <a:cubicBezTo>
                    <a:pt x="11" y="15"/>
                    <a:pt x="10" y="7"/>
                    <a:pt x="8" y="0"/>
                  </a:cubicBezTo>
                </a:path>
              </a:pathLst>
            </a:custGeom>
            <a:solidFill>
              <a:srgbClr val="FFFFFF"/>
            </a:solidFill>
            <a:ln w="9525">
              <a:noFill/>
              <a:round/>
              <a:headEnd/>
              <a:tailEnd/>
            </a:ln>
          </p:spPr>
          <p:txBody>
            <a:bodyPr/>
            <a:lstStyle/>
            <a:p>
              <a:endParaRPr lang="en-US" sz="1600" dirty="0"/>
            </a:p>
          </p:txBody>
        </p:sp>
        <p:sp>
          <p:nvSpPr>
            <p:cNvPr id="128" name="Freeform 237"/>
            <p:cNvSpPr>
              <a:spLocks noEditPoints="1"/>
            </p:cNvSpPr>
            <p:nvPr/>
          </p:nvSpPr>
          <p:spPr bwMode="auto">
            <a:xfrm>
              <a:off x="565739" y="4389215"/>
              <a:ext cx="53804" cy="25289"/>
            </a:xfrm>
            <a:custGeom>
              <a:avLst/>
              <a:gdLst>
                <a:gd name="T0" fmla="*/ 0 w 8"/>
                <a:gd name="T1" fmla="*/ 27008 h 4"/>
                <a:gd name="T2" fmla="*/ 0 w 8"/>
                <a:gd name="T3" fmla="*/ 27008 h 4"/>
                <a:gd name="T4" fmla="*/ 0 w 8"/>
                <a:gd name="T5" fmla="*/ 27008 h 4"/>
                <a:gd name="T6" fmla="*/ 0 w 8"/>
                <a:gd name="T7" fmla="*/ 27008 h 4"/>
                <a:gd name="T8" fmla="*/ 0 w 8"/>
                <a:gd name="T9" fmla="*/ 27008 h 4"/>
                <a:gd name="T10" fmla="*/ 0 w 8"/>
                <a:gd name="T11" fmla="*/ 27008 h 4"/>
                <a:gd name="T12" fmla="*/ 0 w 8"/>
                <a:gd name="T13" fmla="*/ 27008 h 4"/>
                <a:gd name="T14" fmla="*/ 0 w 8"/>
                <a:gd name="T15" fmla="*/ 27008 h 4"/>
                <a:gd name="T16" fmla="*/ 0 w 8"/>
                <a:gd name="T17" fmla="*/ 27008 h 4"/>
                <a:gd name="T18" fmla="*/ 0 w 8"/>
                <a:gd name="T19" fmla="*/ 27008 h 4"/>
                <a:gd name="T20" fmla="*/ 0 w 8"/>
                <a:gd name="T21" fmla="*/ 27008 h 4"/>
                <a:gd name="T22" fmla="*/ 0 w 8"/>
                <a:gd name="T23" fmla="*/ 27008 h 4"/>
                <a:gd name="T24" fmla="*/ 0 w 8"/>
                <a:gd name="T25" fmla="*/ 27008 h 4"/>
                <a:gd name="T26" fmla="*/ 0 w 8"/>
                <a:gd name="T27" fmla="*/ 27008 h 4"/>
                <a:gd name="T28" fmla="*/ 0 w 8"/>
                <a:gd name="T29" fmla="*/ 27008 h 4"/>
                <a:gd name="T30" fmla="*/ 0 w 8"/>
                <a:gd name="T31" fmla="*/ 27008 h 4"/>
                <a:gd name="T32" fmla="*/ 0 w 8"/>
                <a:gd name="T33" fmla="*/ 27008 h 4"/>
                <a:gd name="T34" fmla="*/ 0 w 8"/>
                <a:gd name="T35" fmla="*/ 27008 h 4"/>
                <a:gd name="T36" fmla="*/ 6752 w 8"/>
                <a:gd name="T37" fmla="*/ 27008 h 4"/>
                <a:gd name="T38" fmla="*/ 6752 w 8"/>
                <a:gd name="T39" fmla="*/ 27008 h 4"/>
                <a:gd name="T40" fmla="*/ 6752 w 8"/>
                <a:gd name="T41" fmla="*/ 27008 h 4"/>
                <a:gd name="T42" fmla="*/ 6752 w 8"/>
                <a:gd name="T43" fmla="*/ 27008 h 4"/>
                <a:gd name="T44" fmla="*/ 20256 w 8"/>
                <a:gd name="T45" fmla="*/ 27008 h 4"/>
                <a:gd name="T46" fmla="*/ 20256 w 8"/>
                <a:gd name="T47" fmla="*/ 27008 h 4"/>
                <a:gd name="T48" fmla="*/ 20256 w 8"/>
                <a:gd name="T49" fmla="*/ 27008 h 4"/>
                <a:gd name="T50" fmla="*/ 20256 w 8"/>
                <a:gd name="T51" fmla="*/ 27008 h 4"/>
                <a:gd name="T52" fmla="*/ 20256 w 8"/>
                <a:gd name="T53" fmla="*/ 27008 h 4"/>
                <a:gd name="T54" fmla="*/ 20256 w 8"/>
                <a:gd name="T55" fmla="*/ 27008 h 4"/>
                <a:gd name="T56" fmla="*/ 20256 w 8"/>
                <a:gd name="T57" fmla="*/ 27008 h 4"/>
                <a:gd name="T58" fmla="*/ 20256 w 8"/>
                <a:gd name="T59" fmla="*/ 27008 h 4"/>
                <a:gd name="T60" fmla="*/ 20256 w 8"/>
                <a:gd name="T61" fmla="*/ 27008 h 4"/>
                <a:gd name="T62" fmla="*/ 27008 w 8"/>
                <a:gd name="T63" fmla="*/ 27008 h 4"/>
                <a:gd name="T64" fmla="*/ 27008 w 8"/>
                <a:gd name="T65" fmla="*/ 27008 h 4"/>
                <a:gd name="T66" fmla="*/ 27008 w 8"/>
                <a:gd name="T67" fmla="*/ 20256 h 4"/>
                <a:gd name="T68" fmla="*/ 27008 w 8"/>
                <a:gd name="T69" fmla="*/ 20256 h 4"/>
                <a:gd name="T70" fmla="*/ 27008 w 8"/>
                <a:gd name="T71" fmla="*/ 20256 h 4"/>
                <a:gd name="T72" fmla="*/ 27008 w 8"/>
                <a:gd name="T73" fmla="*/ 20256 h 4"/>
                <a:gd name="T74" fmla="*/ 27008 w 8"/>
                <a:gd name="T75" fmla="*/ 20256 h 4"/>
                <a:gd name="T76" fmla="*/ 27008 w 8"/>
                <a:gd name="T77" fmla="*/ 20256 h 4"/>
                <a:gd name="T78" fmla="*/ 27008 w 8"/>
                <a:gd name="T79" fmla="*/ 20256 h 4"/>
                <a:gd name="T80" fmla="*/ 27008 w 8"/>
                <a:gd name="T81" fmla="*/ 20256 h 4"/>
                <a:gd name="T82" fmla="*/ 27008 w 8"/>
                <a:gd name="T83" fmla="*/ 20256 h 4"/>
                <a:gd name="T84" fmla="*/ 27008 w 8"/>
                <a:gd name="T85" fmla="*/ 20256 h 4"/>
                <a:gd name="T86" fmla="*/ 27008 w 8"/>
                <a:gd name="T87" fmla="*/ 20256 h 4"/>
                <a:gd name="T88" fmla="*/ 27008 w 8"/>
                <a:gd name="T89" fmla="*/ 20256 h 4"/>
                <a:gd name="T90" fmla="*/ 27008 w 8"/>
                <a:gd name="T91" fmla="*/ 20256 h 4"/>
                <a:gd name="T92" fmla="*/ 27008 w 8"/>
                <a:gd name="T93" fmla="*/ 20256 h 4"/>
                <a:gd name="T94" fmla="*/ 27008 w 8"/>
                <a:gd name="T95" fmla="*/ 20256 h 4"/>
                <a:gd name="T96" fmla="*/ 27008 w 8"/>
                <a:gd name="T97" fmla="*/ 20256 h 4"/>
                <a:gd name="T98" fmla="*/ 27008 w 8"/>
                <a:gd name="T99" fmla="*/ 20256 h 4"/>
                <a:gd name="T100" fmla="*/ 27008 w 8"/>
                <a:gd name="T101" fmla="*/ 20256 h 4"/>
                <a:gd name="T102" fmla="*/ 27008 w 8"/>
                <a:gd name="T103" fmla="*/ 20256 h 4"/>
                <a:gd name="T104" fmla="*/ 27008 w 8"/>
                <a:gd name="T105" fmla="*/ 20256 h 4"/>
                <a:gd name="T106" fmla="*/ 27008 w 8"/>
                <a:gd name="T107" fmla="*/ 20256 h 4"/>
                <a:gd name="T108" fmla="*/ 27008 w 8"/>
                <a:gd name="T109" fmla="*/ 20256 h 4"/>
                <a:gd name="T110" fmla="*/ 54015 w 8"/>
                <a:gd name="T111" fmla="*/ 0 h 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8" h="4">
                  <a:moveTo>
                    <a:pt x="0" y="4"/>
                  </a:moveTo>
                  <a:cubicBezTo>
                    <a:pt x="0" y="4"/>
                    <a:pt x="0" y="4"/>
                    <a:pt x="0" y="4"/>
                  </a:cubicBezTo>
                  <a:cubicBezTo>
                    <a:pt x="0" y="4"/>
                    <a:pt x="0" y="4"/>
                    <a:pt x="0" y="4"/>
                  </a:cubicBezTo>
                  <a:moveTo>
                    <a:pt x="0" y="4"/>
                  </a:moveTo>
                  <a:cubicBezTo>
                    <a:pt x="0" y="4"/>
                    <a:pt x="0" y="4"/>
                    <a:pt x="0" y="4"/>
                  </a:cubicBezTo>
                  <a:cubicBezTo>
                    <a:pt x="0" y="4"/>
                    <a:pt x="0" y="4"/>
                    <a:pt x="0" y="4"/>
                  </a:cubicBezTo>
                  <a:moveTo>
                    <a:pt x="0" y="4"/>
                  </a:moveTo>
                  <a:cubicBezTo>
                    <a:pt x="0" y="4"/>
                    <a:pt x="0" y="4"/>
                    <a:pt x="0" y="4"/>
                  </a:cubicBezTo>
                  <a:cubicBezTo>
                    <a:pt x="0" y="4"/>
                    <a:pt x="0" y="4"/>
                    <a:pt x="0" y="4"/>
                  </a:cubicBezTo>
                  <a:moveTo>
                    <a:pt x="0" y="4"/>
                  </a:moveTo>
                  <a:cubicBezTo>
                    <a:pt x="0" y="4"/>
                    <a:pt x="0" y="4"/>
                    <a:pt x="0" y="4"/>
                  </a:cubicBezTo>
                  <a:cubicBezTo>
                    <a:pt x="0" y="4"/>
                    <a:pt x="0" y="4"/>
                    <a:pt x="0" y="4"/>
                  </a:cubicBezTo>
                  <a:moveTo>
                    <a:pt x="0" y="4"/>
                  </a:moveTo>
                  <a:cubicBezTo>
                    <a:pt x="0" y="4"/>
                    <a:pt x="0" y="4"/>
                    <a:pt x="0" y="4"/>
                  </a:cubicBezTo>
                  <a:cubicBezTo>
                    <a:pt x="0" y="4"/>
                    <a:pt x="0" y="4"/>
                    <a:pt x="0" y="4"/>
                  </a:cubicBezTo>
                  <a:moveTo>
                    <a:pt x="0" y="4"/>
                  </a:moveTo>
                  <a:cubicBezTo>
                    <a:pt x="0" y="4"/>
                    <a:pt x="0" y="4"/>
                    <a:pt x="0" y="4"/>
                  </a:cubicBezTo>
                  <a:cubicBezTo>
                    <a:pt x="0" y="4"/>
                    <a:pt x="0" y="4"/>
                    <a:pt x="0" y="4"/>
                  </a:cubicBezTo>
                  <a:moveTo>
                    <a:pt x="0" y="4"/>
                  </a:moveTo>
                  <a:cubicBezTo>
                    <a:pt x="0" y="4"/>
                    <a:pt x="0" y="4"/>
                    <a:pt x="0" y="4"/>
                  </a:cubicBezTo>
                  <a:cubicBezTo>
                    <a:pt x="0" y="4"/>
                    <a:pt x="0" y="4"/>
                    <a:pt x="0" y="4"/>
                  </a:cubicBezTo>
                  <a:moveTo>
                    <a:pt x="0" y="4"/>
                  </a:moveTo>
                  <a:cubicBezTo>
                    <a:pt x="0" y="4"/>
                    <a:pt x="0" y="4"/>
                    <a:pt x="0" y="4"/>
                  </a:cubicBezTo>
                  <a:cubicBezTo>
                    <a:pt x="0" y="4"/>
                    <a:pt x="0" y="4"/>
                    <a:pt x="0" y="4"/>
                  </a:cubicBezTo>
                  <a:moveTo>
                    <a:pt x="0" y="4"/>
                  </a:moveTo>
                  <a:cubicBezTo>
                    <a:pt x="0" y="4"/>
                    <a:pt x="0" y="4"/>
                    <a:pt x="0" y="4"/>
                  </a:cubicBezTo>
                  <a:cubicBezTo>
                    <a:pt x="0" y="4"/>
                    <a:pt x="0" y="4"/>
                    <a:pt x="0" y="4"/>
                  </a:cubicBezTo>
                  <a:moveTo>
                    <a:pt x="0" y="4"/>
                  </a:moveTo>
                  <a:cubicBezTo>
                    <a:pt x="0" y="4"/>
                    <a:pt x="0" y="4"/>
                    <a:pt x="0" y="4"/>
                  </a:cubicBezTo>
                  <a:cubicBezTo>
                    <a:pt x="0" y="4"/>
                    <a:pt x="0" y="4"/>
                    <a:pt x="0" y="4"/>
                  </a:cubicBezTo>
                  <a:moveTo>
                    <a:pt x="0" y="4"/>
                  </a:moveTo>
                  <a:cubicBezTo>
                    <a:pt x="0" y="4"/>
                    <a:pt x="0" y="4"/>
                    <a:pt x="0" y="4"/>
                  </a:cubicBezTo>
                  <a:cubicBezTo>
                    <a:pt x="0" y="4"/>
                    <a:pt x="0" y="4"/>
                    <a:pt x="0" y="4"/>
                  </a:cubicBezTo>
                  <a:moveTo>
                    <a:pt x="0" y="4"/>
                  </a:moveTo>
                  <a:cubicBezTo>
                    <a:pt x="0" y="4"/>
                    <a:pt x="0" y="4"/>
                    <a:pt x="0" y="4"/>
                  </a:cubicBezTo>
                  <a:cubicBezTo>
                    <a:pt x="0" y="4"/>
                    <a:pt x="0" y="4"/>
                    <a:pt x="0" y="4"/>
                  </a:cubicBezTo>
                  <a:moveTo>
                    <a:pt x="1" y="4"/>
                  </a:moveTo>
                  <a:cubicBezTo>
                    <a:pt x="1" y="4"/>
                    <a:pt x="1" y="4"/>
                    <a:pt x="1" y="4"/>
                  </a:cubicBezTo>
                  <a:cubicBezTo>
                    <a:pt x="1" y="4"/>
                    <a:pt x="1" y="4"/>
                    <a:pt x="1" y="4"/>
                  </a:cubicBezTo>
                  <a:moveTo>
                    <a:pt x="1" y="4"/>
                  </a:moveTo>
                  <a:cubicBezTo>
                    <a:pt x="1" y="4"/>
                    <a:pt x="1" y="4"/>
                    <a:pt x="1" y="4"/>
                  </a:cubicBezTo>
                  <a:cubicBezTo>
                    <a:pt x="1" y="4"/>
                    <a:pt x="1" y="4"/>
                    <a:pt x="1" y="4"/>
                  </a:cubicBezTo>
                  <a:moveTo>
                    <a:pt x="1" y="4"/>
                  </a:moveTo>
                  <a:cubicBezTo>
                    <a:pt x="1" y="4"/>
                    <a:pt x="1" y="4"/>
                    <a:pt x="1" y="4"/>
                  </a:cubicBezTo>
                  <a:cubicBezTo>
                    <a:pt x="1" y="4"/>
                    <a:pt x="1" y="4"/>
                    <a:pt x="1" y="4"/>
                  </a:cubicBezTo>
                  <a:moveTo>
                    <a:pt x="3" y="4"/>
                  </a:moveTo>
                  <a:cubicBezTo>
                    <a:pt x="3" y="4"/>
                    <a:pt x="3" y="4"/>
                    <a:pt x="3" y="4"/>
                  </a:cubicBezTo>
                  <a:cubicBezTo>
                    <a:pt x="3" y="4"/>
                    <a:pt x="3" y="4"/>
                    <a:pt x="3" y="4"/>
                  </a:cubicBezTo>
                  <a:moveTo>
                    <a:pt x="3" y="4"/>
                  </a:moveTo>
                  <a:cubicBezTo>
                    <a:pt x="3" y="4"/>
                    <a:pt x="3" y="4"/>
                    <a:pt x="3" y="4"/>
                  </a:cubicBezTo>
                  <a:cubicBezTo>
                    <a:pt x="3" y="4"/>
                    <a:pt x="3" y="4"/>
                    <a:pt x="3" y="4"/>
                  </a:cubicBezTo>
                  <a:moveTo>
                    <a:pt x="3" y="4"/>
                  </a:moveTo>
                  <a:cubicBezTo>
                    <a:pt x="3" y="4"/>
                    <a:pt x="3" y="4"/>
                    <a:pt x="3" y="4"/>
                  </a:cubicBezTo>
                  <a:cubicBezTo>
                    <a:pt x="3" y="4"/>
                    <a:pt x="3" y="4"/>
                    <a:pt x="3" y="4"/>
                  </a:cubicBezTo>
                  <a:moveTo>
                    <a:pt x="3" y="4"/>
                  </a:moveTo>
                  <a:cubicBezTo>
                    <a:pt x="3" y="4"/>
                    <a:pt x="3" y="4"/>
                    <a:pt x="3" y="4"/>
                  </a:cubicBezTo>
                  <a:cubicBezTo>
                    <a:pt x="3" y="4"/>
                    <a:pt x="3" y="4"/>
                    <a:pt x="3" y="4"/>
                  </a:cubicBezTo>
                  <a:moveTo>
                    <a:pt x="3" y="4"/>
                  </a:moveTo>
                  <a:cubicBezTo>
                    <a:pt x="3" y="4"/>
                    <a:pt x="3" y="4"/>
                    <a:pt x="3" y="4"/>
                  </a:cubicBezTo>
                  <a:cubicBezTo>
                    <a:pt x="3" y="4"/>
                    <a:pt x="3" y="4"/>
                    <a:pt x="3" y="4"/>
                  </a:cubicBezTo>
                  <a:moveTo>
                    <a:pt x="4" y="4"/>
                  </a:moveTo>
                  <a:cubicBezTo>
                    <a:pt x="3" y="4"/>
                    <a:pt x="3" y="4"/>
                    <a:pt x="3" y="4"/>
                  </a:cubicBezTo>
                  <a:cubicBezTo>
                    <a:pt x="3" y="4"/>
                    <a:pt x="3" y="4"/>
                    <a:pt x="4" y="4"/>
                  </a:cubicBezTo>
                  <a:moveTo>
                    <a:pt x="4" y="4"/>
                  </a:moveTo>
                  <a:cubicBezTo>
                    <a:pt x="4" y="4"/>
                    <a:pt x="4" y="4"/>
                    <a:pt x="4" y="4"/>
                  </a:cubicBezTo>
                  <a:cubicBezTo>
                    <a:pt x="4" y="4"/>
                    <a:pt x="4" y="4"/>
                    <a:pt x="4" y="4"/>
                  </a:cubicBezTo>
                  <a:moveTo>
                    <a:pt x="4" y="3"/>
                  </a:moveTo>
                  <a:cubicBezTo>
                    <a:pt x="4" y="3"/>
                    <a:pt x="4" y="3"/>
                    <a:pt x="4" y="3"/>
                  </a:cubicBezTo>
                  <a:cubicBezTo>
                    <a:pt x="4" y="3"/>
                    <a:pt x="4" y="3"/>
                    <a:pt x="4" y="3"/>
                  </a:cubicBezTo>
                  <a:moveTo>
                    <a:pt x="4" y="3"/>
                  </a:moveTo>
                  <a:cubicBezTo>
                    <a:pt x="4" y="3"/>
                    <a:pt x="4" y="3"/>
                    <a:pt x="4" y="3"/>
                  </a:cubicBezTo>
                  <a:cubicBezTo>
                    <a:pt x="4" y="3"/>
                    <a:pt x="4" y="3"/>
                    <a:pt x="4" y="3"/>
                  </a:cubicBezTo>
                  <a:moveTo>
                    <a:pt x="4" y="3"/>
                  </a:moveTo>
                  <a:cubicBezTo>
                    <a:pt x="4" y="3"/>
                    <a:pt x="4" y="3"/>
                    <a:pt x="4" y="3"/>
                  </a:cubicBezTo>
                  <a:cubicBezTo>
                    <a:pt x="4" y="3"/>
                    <a:pt x="4" y="3"/>
                    <a:pt x="4" y="3"/>
                  </a:cubicBezTo>
                  <a:moveTo>
                    <a:pt x="4" y="3"/>
                  </a:moveTo>
                  <a:cubicBezTo>
                    <a:pt x="4" y="3"/>
                    <a:pt x="4" y="3"/>
                    <a:pt x="4" y="3"/>
                  </a:cubicBezTo>
                  <a:cubicBezTo>
                    <a:pt x="4" y="3"/>
                    <a:pt x="4" y="3"/>
                    <a:pt x="4" y="3"/>
                  </a:cubicBezTo>
                  <a:moveTo>
                    <a:pt x="4" y="3"/>
                  </a:moveTo>
                  <a:cubicBezTo>
                    <a:pt x="4" y="3"/>
                    <a:pt x="4" y="3"/>
                    <a:pt x="4" y="3"/>
                  </a:cubicBezTo>
                  <a:cubicBezTo>
                    <a:pt x="4" y="3"/>
                    <a:pt x="4" y="3"/>
                    <a:pt x="4" y="3"/>
                  </a:cubicBezTo>
                  <a:moveTo>
                    <a:pt x="4" y="3"/>
                  </a:moveTo>
                  <a:cubicBezTo>
                    <a:pt x="4" y="3"/>
                    <a:pt x="4" y="3"/>
                    <a:pt x="4" y="3"/>
                  </a:cubicBezTo>
                  <a:cubicBezTo>
                    <a:pt x="4" y="3"/>
                    <a:pt x="4" y="3"/>
                    <a:pt x="4" y="3"/>
                  </a:cubicBezTo>
                  <a:moveTo>
                    <a:pt x="4" y="3"/>
                  </a:moveTo>
                  <a:cubicBezTo>
                    <a:pt x="4" y="3"/>
                    <a:pt x="4" y="3"/>
                    <a:pt x="4" y="3"/>
                  </a:cubicBezTo>
                  <a:cubicBezTo>
                    <a:pt x="4" y="3"/>
                    <a:pt x="4" y="3"/>
                    <a:pt x="4" y="3"/>
                  </a:cubicBezTo>
                  <a:moveTo>
                    <a:pt x="4" y="3"/>
                  </a:moveTo>
                  <a:cubicBezTo>
                    <a:pt x="4" y="3"/>
                    <a:pt x="4" y="3"/>
                    <a:pt x="4" y="3"/>
                  </a:cubicBezTo>
                  <a:cubicBezTo>
                    <a:pt x="4" y="3"/>
                    <a:pt x="4" y="3"/>
                    <a:pt x="4" y="3"/>
                  </a:cubicBezTo>
                  <a:moveTo>
                    <a:pt x="4" y="3"/>
                  </a:moveTo>
                  <a:cubicBezTo>
                    <a:pt x="4" y="3"/>
                    <a:pt x="4" y="3"/>
                    <a:pt x="4" y="3"/>
                  </a:cubicBezTo>
                  <a:cubicBezTo>
                    <a:pt x="4" y="3"/>
                    <a:pt x="4" y="3"/>
                    <a:pt x="4" y="3"/>
                  </a:cubicBezTo>
                  <a:moveTo>
                    <a:pt x="4" y="3"/>
                  </a:moveTo>
                  <a:cubicBezTo>
                    <a:pt x="4" y="3"/>
                    <a:pt x="4" y="3"/>
                    <a:pt x="4" y="3"/>
                  </a:cubicBezTo>
                  <a:cubicBezTo>
                    <a:pt x="4" y="3"/>
                    <a:pt x="4" y="3"/>
                    <a:pt x="4" y="3"/>
                  </a:cubicBezTo>
                  <a:moveTo>
                    <a:pt x="4" y="3"/>
                  </a:moveTo>
                  <a:cubicBezTo>
                    <a:pt x="4" y="3"/>
                    <a:pt x="4" y="3"/>
                    <a:pt x="4" y="3"/>
                  </a:cubicBezTo>
                  <a:cubicBezTo>
                    <a:pt x="4" y="3"/>
                    <a:pt x="4" y="3"/>
                    <a:pt x="4" y="3"/>
                  </a:cubicBezTo>
                  <a:moveTo>
                    <a:pt x="4" y="3"/>
                  </a:moveTo>
                  <a:cubicBezTo>
                    <a:pt x="4" y="3"/>
                    <a:pt x="4" y="3"/>
                    <a:pt x="4" y="3"/>
                  </a:cubicBezTo>
                  <a:cubicBezTo>
                    <a:pt x="4" y="3"/>
                    <a:pt x="4" y="3"/>
                    <a:pt x="4" y="3"/>
                  </a:cubicBezTo>
                  <a:moveTo>
                    <a:pt x="4" y="3"/>
                  </a:moveTo>
                  <a:cubicBezTo>
                    <a:pt x="4" y="3"/>
                    <a:pt x="4" y="3"/>
                    <a:pt x="4" y="3"/>
                  </a:cubicBezTo>
                  <a:cubicBezTo>
                    <a:pt x="4" y="3"/>
                    <a:pt x="4" y="3"/>
                    <a:pt x="4" y="3"/>
                  </a:cubicBezTo>
                  <a:moveTo>
                    <a:pt x="4" y="3"/>
                  </a:moveTo>
                  <a:cubicBezTo>
                    <a:pt x="4" y="3"/>
                    <a:pt x="4" y="3"/>
                    <a:pt x="4" y="3"/>
                  </a:cubicBezTo>
                  <a:cubicBezTo>
                    <a:pt x="4" y="3"/>
                    <a:pt x="4" y="3"/>
                    <a:pt x="4" y="3"/>
                  </a:cubicBezTo>
                  <a:moveTo>
                    <a:pt x="8" y="0"/>
                  </a:moveTo>
                  <a:cubicBezTo>
                    <a:pt x="7" y="1"/>
                    <a:pt x="6" y="2"/>
                    <a:pt x="4" y="3"/>
                  </a:cubicBezTo>
                  <a:cubicBezTo>
                    <a:pt x="6" y="2"/>
                    <a:pt x="7" y="1"/>
                    <a:pt x="8" y="0"/>
                  </a:cubicBezTo>
                  <a:cubicBezTo>
                    <a:pt x="8" y="0"/>
                    <a:pt x="8" y="0"/>
                    <a:pt x="8" y="0"/>
                  </a:cubicBezTo>
                </a:path>
              </a:pathLst>
            </a:custGeom>
            <a:solidFill>
              <a:srgbClr val="FFFFFF"/>
            </a:solidFill>
            <a:ln w="9525">
              <a:noFill/>
              <a:round/>
              <a:headEnd/>
              <a:tailEnd/>
            </a:ln>
          </p:spPr>
          <p:txBody>
            <a:bodyPr/>
            <a:lstStyle/>
            <a:p>
              <a:endParaRPr lang="en-US" sz="1600" dirty="0"/>
            </a:p>
          </p:txBody>
        </p:sp>
        <p:sp>
          <p:nvSpPr>
            <p:cNvPr id="129" name="Freeform 238"/>
            <p:cNvSpPr>
              <a:spLocks/>
            </p:cNvSpPr>
            <p:nvPr/>
          </p:nvSpPr>
          <p:spPr bwMode="auto">
            <a:xfrm>
              <a:off x="565739" y="4313348"/>
              <a:ext cx="53804" cy="101159"/>
            </a:xfrm>
            <a:custGeom>
              <a:avLst/>
              <a:gdLst>
                <a:gd name="T0" fmla="*/ 0 w 8"/>
                <a:gd name="T1" fmla="*/ 0 h 16"/>
                <a:gd name="T2" fmla="*/ 0 w 8"/>
                <a:gd name="T3" fmla="*/ 108030 h 16"/>
                <a:gd name="T4" fmla="*/ 54015 w 8"/>
                <a:gd name="T5" fmla="*/ 74271 h 16"/>
                <a:gd name="T6" fmla="*/ 54015 w 8"/>
                <a:gd name="T7" fmla="*/ 74271 h 16"/>
                <a:gd name="T8" fmla="*/ 0 w 8"/>
                <a:gd name="T9" fmla="*/ 0 h 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16">
                  <a:moveTo>
                    <a:pt x="0" y="0"/>
                  </a:moveTo>
                  <a:cubicBezTo>
                    <a:pt x="0" y="16"/>
                    <a:pt x="0" y="16"/>
                    <a:pt x="0" y="16"/>
                  </a:cubicBezTo>
                  <a:cubicBezTo>
                    <a:pt x="3" y="16"/>
                    <a:pt x="6" y="14"/>
                    <a:pt x="8" y="11"/>
                  </a:cubicBezTo>
                  <a:cubicBezTo>
                    <a:pt x="8" y="11"/>
                    <a:pt x="8" y="11"/>
                    <a:pt x="8" y="11"/>
                  </a:cubicBezTo>
                  <a:cubicBezTo>
                    <a:pt x="5" y="4"/>
                    <a:pt x="3" y="0"/>
                    <a:pt x="0" y="0"/>
                  </a:cubicBezTo>
                </a:path>
              </a:pathLst>
            </a:custGeom>
            <a:solidFill>
              <a:srgbClr val="FFFFFF"/>
            </a:solidFill>
            <a:ln w="9525">
              <a:noFill/>
              <a:round/>
              <a:headEnd/>
              <a:tailEnd/>
            </a:ln>
          </p:spPr>
          <p:txBody>
            <a:bodyPr/>
            <a:lstStyle/>
            <a:p>
              <a:endParaRPr lang="en-US" sz="1600" dirty="0"/>
            </a:p>
          </p:txBody>
        </p:sp>
        <p:sp>
          <p:nvSpPr>
            <p:cNvPr id="130" name="Freeform 239"/>
            <p:cNvSpPr>
              <a:spLocks/>
            </p:cNvSpPr>
            <p:nvPr/>
          </p:nvSpPr>
          <p:spPr bwMode="auto">
            <a:xfrm>
              <a:off x="565739" y="4383265"/>
              <a:ext cx="53804" cy="31240"/>
            </a:xfrm>
            <a:custGeom>
              <a:avLst/>
              <a:gdLst>
                <a:gd name="T0" fmla="*/ 0 w 8"/>
                <a:gd name="T1" fmla="*/ 33759 h 5"/>
                <a:gd name="T2" fmla="*/ 0 w 8"/>
                <a:gd name="T3" fmla="*/ 33759 h 5"/>
                <a:gd name="T4" fmla="*/ 0 w 8"/>
                <a:gd name="T5" fmla="*/ 33759 h 5"/>
                <a:gd name="T6" fmla="*/ 0 w 8"/>
                <a:gd name="T7" fmla="*/ 33759 h 5"/>
                <a:gd name="T8" fmla="*/ 0 w 8"/>
                <a:gd name="T9" fmla="*/ 33759 h 5"/>
                <a:gd name="T10" fmla="*/ 0 w 8"/>
                <a:gd name="T11" fmla="*/ 33759 h 5"/>
                <a:gd name="T12" fmla="*/ 0 w 8"/>
                <a:gd name="T13" fmla="*/ 33759 h 5"/>
                <a:gd name="T14" fmla="*/ 0 w 8"/>
                <a:gd name="T15" fmla="*/ 33759 h 5"/>
                <a:gd name="T16" fmla="*/ 0 w 8"/>
                <a:gd name="T17" fmla="*/ 33759 h 5"/>
                <a:gd name="T18" fmla="*/ 0 w 8"/>
                <a:gd name="T19" fmla="*/ 33759 h 5"/>
                <a:gd name="T20" fmla="*/ 0 w 8"/>
                <a:gd name="T21" fmla="*/ 33759 h 5"/>
                <a:gd name="T22" fmla="*/ 0 w 8"/>
                <a:gd name="T23" fmla="*/ 33759 h 5"/>
                <a:gd name="T24" fmla="*/ 0 w 8"/>
                <a:gd name="T25" fmla="*/ 33759 h 5"/>
                <a:gd name="T26" fmla="*/ 6752 w 8"/>
                <a:gd name="T27" fmla="*/ 33759 h 5"/>
                <a:gd name="T28" fmla="*/ 6752 w 8"/>
                <a:gd name="T29" fmla="*/ 33759 h 5"/>
                <a:gd name="T30" fmla="*/ 6752 w 8"/>
                <a:gd name="T31" fmla="*/ 33759 h 5"/>
                <a:gd name="T32" fmla="*/ 20256 w 8"/>
                <a:gd name="T33" fmla="*/ 33759 h 5"/>
                <a:gd name="T34" fmla="*/ 20256 w 8"/>
                <a:gd name="T35" fmla="*/ 33759 h 5"/>
                <a:gd name="T36" fmla="*/ 20256 w 8"/>
                <a:gd name="T37" fmla="*/ 33759 h 5"/>
                <a:gd name="T38" fmla="*/ 20256 w 8"/>
                <a:gd name="T39" fmla="*/ 33759 h 5"/>
                <a:gd name="T40" fmla="*/ 20256 w 8"/>
                <a:gd name="T41" fmla="*/ 33759 h 5"/>
                <a:gd name="T42" fmla="*/ 20256 w 8"/>
                <a:gd name="T43" fmla="*/ 33759 h 5"/>
                <a:gd name="T44" fmla="*/ 27008 w 8"/>
                <a:gd name="T45" fmla="*/ 33759 h 5"/>
                <a:gd name="T46" fmla="*/ 27008 w 8"/>
                <a:gd name="T47" fmla="*/ 27007 h 5"/>
                <a:gd name="T48" fmla="*/ 27008 w 8"/>
                <a:gd name="T49" fmla="*/ 27007 h 5"/>
                <a:gd name="T50" fmla="*/ 27008 w 8"/>
                <a:gd name="T51" fmla="*/ 27007 h 5"/>
                <a:gd name="T52" fmla="*/ 27008 w 8"/>
                <a:gd name="T53" fmla="*/ 27007 h 5"/>
                <a:gd name="T54" fmla="*/ 27008 w 8"/>
                <a:gd name="T55" fmla="*/ 27007 h 5"/>
                <a:gd name="T56" fmla="*/ 27008 w 8"/>
                <a:gd name="T57" fmla="*/ 27007 h 5"/>
                <a:gd name="T58" fmla="*/ 27008 w 8"/>
                <a:gd name="T59" fmla="*/ 27007 h 5"/>
                <a:gd name="T60" fmla="*/ 27008 w 8"/>
                <a:gd name="T61" fmla="*/ 27007 h 5"/>
                <a:gd name="T62" fmla="*/ 27008 w 8"/>
                <a:gd name="T63" fmla="*/ 27007 h 5"/>
                <a:gd name="T64" fmla="*/ 27008 w 8"/>
                <a:gd name="T65" fmla="*/ 27007 h 5"/>
                <a:gd name="T66" fmla="*/ 27008 w 8"/>
                <a:gd name="T67" fmla="*/ 27007 h 5"/>
                <a:gd name="T68" fmla="*/ 27008 w 8"/>
                <a:gd name="T69" fmla="*/ 27007 h 5"/>
                <a:gd name="T70" fmla="*/ 27008 w 8"/>
                <a:gd name="T71" fmla="*/ 27007 h 5"/>
                <a:gd name="T72" fmla="*/ 27008 w 8"/>
                <a:gd name="T73" fmla="*/ 27007 h 5"/>
                <a:gd name="T74" fmla="*/ 27008 w 8"/>
                <a:gd name="T75" fmla="*/ 27007 h 5"/>
                <a:gd name="T76" fmla="*/ 54015 w 8"/>
                <a:gd name="T77" fmla="*/ 0 h 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8" h="5">
                  <a:moveTo>
                    <a:pt x="8" y="0"/>
                  </a:moveTo>
                  <a:cubicBezTo>
                    <a:pt x="6" y="3"/>
                    <a:pt x="3"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1" y="5"/>
                    <a:pt x="1" y="5"/>
                    <a:pt x="1" y="5"/>
                  </a:cubicBezTo>
                  <a:cubicBezTo>
                    <a:pt x="1" y="5"/>
                    <a:pt x="1" y="5"/>
                    <a:pt x="1" y="5"/>
                  </a:cubicBezTo>
                  <a:cubicBezTo>
                    <a:pt x="1" y="5"/>
                    <a:pt x="1" y="5"/>
                    <a:pt x="1" y="5"/>
                  </a:cubicBezTo>
                  <a:cubicBezTo>
                    <a:pt x="1" y="5"/>
                    <a:pt x="1" y="5"/>
                    <a:pt x="1" y="5"/>
                  </a:cubicBezTo>
                  <a:cubicBezTo>
                    <a:pt x="1" y="5"/>
                    <a:pt x="1" y="5"/>
                    <a:pt x="1" y="5"/>
                  </a:cubicBezTo>
                  <a:cubicBezTo>
                    <a:pt x="1" y="5"/>
                    <a:pt x="1" y="5"/>
                    <a:pt x="1" y="5"/>
                  </a:cubicBezTo>
                  <a:cubicBezTo>
                    <a:pt x="2" y="5"/>
                    <a:pt x="3" y="5"/>
                    <a:pt x="3" y="5"/>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3" y="5"/>
                    <a:pt x="3" y="5"/>
                    <a:pt x="4" y="5"/>
                  </a:cubicBezTo>
                  <a:cubicBezTo>
                    <a:pt x="4" y="5"/>
                    <a:pt x="4" y="5"/>
                    <a:pt x="4" y="5"/>
                  </a:cubicBezTo>
                  <a:cubicBezTo>
                    <a:pt x="4" y="5"/>
                    <a:pt x="4" y="5"/>
                    <a:pt x="4" y="5"/>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6" y="3"/>
                    <a:pt x="7" y="2"/>
                    <a:pt x="8" y="1"/>
                  </a:cubicBezTo>
                  <a:cubicBezTo>
                    <a:pt x="8" y="0"/>
                    <a:pt x="8" y="0"/>
                    <a:pt x="8" y="0"/>
                  </a:cubicBezTo>
                </a:path>
              </a:pathLst>
            </a:custGeom>
            <a:solidFill>
              <a:srgbClr val="FFFFFF"/>
            </a:solidFill>
            <a:ln w="9525">
              <a:noFill/>
              <a:round/>
              <a:headEnd/>
              <a:tailEnd/>
            </a:ln>
          </p:spPr>
          <p:txBody>
            <a:bodyPr/>
            <a:lstStyle/>
            <a:p>
              <a:endParaRPr lang="en-US" sz="1600" dirty="0"/>
            </a:p>
          </p:txBody>
        </p:sp>
        <p:sp>
          <p:nvSpPr>
            <p:cNvPr id="131" name="Freeform 240"/>
            <p:cNvSpPr>
              <a:spLocks/>
            </p:cNvSpPr>
            <p:nvPr/>
          </p:nvSpPr>
          <p:spPr bwMode="auto">
            <a:xfrm>
              <a:off x="565739" y="4439795"/>
              <a:ext cx="19985" cy="38678"/>
            </a:xfrm>
            <a:custGeom>
              <a:avLst/>
              <a:gdLst>
                <a:gd name="T0" fmla="*/ 0 w 3"/>
                <a:gd name="T1" fmla="*/ 0 h 6"/>
                <a:gd name="T2" fmla="*/ 0 w 3"/>
                <a:gd name="T3" fmla="*/ 40511 h 6"/>
                <a:gd name="T4" fmla="*/ 20256 w 3"/>
                <a:gd name="T5" fmla="*/ 20256 h 6"/>
                <a:gd name="T6" fmla="*/ 0 w 3"/>
                <a:gd name="T7" fmla="*/ 0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 h="6">
                  <a:moveTo>
                    <a:pt x="0" y="0"/>
                  </a:moveTo>
                  <a:cubicBezTo>
                    <a:pt x="0" y="6"/>
                    <a:pt x="0" y="6"/>
                    <a:pt x="0" y="6"/>
                  </a:cubicBezTo>
                  <a:cubicBezTo>
                    <a:pt x="2" y="6"/>
                    <a:pt x="3" y="4"/>
                    <a:pt x="3" y="3"/>
                  </a:cubicBezTo>
                  <a:cubicBezTo>
                    <a:pt x="3" y="1"/>
                    <a:pt x="2" y="0"/>
                    <a:pt x="0" y="0"/>
                  </a:cubicBezTo>
                </a:path>
              </a:pathLst>
            </a:custGeom>
            <a:solidFill>
              <a:srgbClr val="FFFFFF"/>
            </a:solidFill>
            <a:ln w="9525">
              <a:noFill/>
              <a:round/>
              <a:headEnd/>
              <a:tailEnd/>
            </a:ln>
          </p:spPr>
          <p:txBody>
            <a:bodyPr/>
            <a:lstStyle/>
            <a:p>
              <a:endParaRPr lang="en-US" sz="1600" dirty="0"/>
            </a:p>
          </p:txBody>
        </p:sp>
        <p:sp>
          <p:nvSpPr>
            <p:cNvPr id="132" name="Freeform 241"/>
            <p:cNvSpPr>
              <a:spLocks/>
            </p:cNvSpPr>
            <p:nvPr/>
          </p:nvSpPr>
          <p:spPr bwMode="auto">
            <a:xfrm>
              <a:off x="565739" y="4420457"/>
              <a:ext cx="33819" cy="69918"/>
            </a:xfrm>
            <a:custGeom>
              <a:avLst/>
              <a:gdLst>
                <a:gd name="T0" fmla="*/ 0 w 5"/>
                <a:gd name="T1" fmla="*/ 0 h 11"/>
                <a:gd name="T2" fmla="*/ 0 w 5"/>
                <a:gd name="T3" fmla="*/ 20256 h 11"/>
                <a:gd name="T4" fmla="*/ 20255 w 5"/>
                <a:gd name="T5" fmla="*/ 40511 h 11"/>
                <a:gd name="T6" fmla="*/ 0 w 5"/>
                <a:gd name="T7" fmla="*/ 60767 h 11"/>
                <a:gd name="T8" fmla="*/ 0 w 5"/>
                <a:gd name="T9" fmla="*/ 74271 h 11"/>
                <a:gd name="T10" fmla="*/ 33759 w 5"/>
                <a:gd name="T11" fmla="*/ 40511 h 11"/>
                <a:gd name="T12" fmla="*/ 0 w 5"/>
                <a:gd name="T13" fmla="*/ 0 h 1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 h="11">
                  <a:moveTo>
                    <a:pt x="0" y="0"/>
                  </a:moveTo>
                  <a:cubicBezTo>
                    <a:pt x="0" y="3"/>
                    <a:pt x="0" y="3"/>
                    <a:pt x="0" y="3"/>
                  </a:cubicBezTo>
                  <a:cubicBezTo>
                    <a:pt x="2" y="3"/>
                    <a:pt x="3" y="4"/>
                    <a:pt x="3" y="6"/>
                  </a:cubicBezTo>
                  <a:cubicBezTo>
                    <a:pt x="3" y="7"/>
                    <a:pt x="2" y="9"/>
                    <a:pt x="0" y="9"/>
                  </a:cubicBezTo>
                  <a:cubicBezTo>
                    <a:pt x="0" y="11"/>
                    <a:pt x="0" y="11"/>
                    <a:pt x="0" y="11"/>
                  </a:cubicBezTo>
                  <a:cubicBezTo>
                    <a:pt x="3" y="11"/>
                    <a:pt x="5" y="9"/>
                    <a:pt x="5" y="6"/>
                  </a:cubicBezTo>
                  <a:cubicBezTo>
                    <a:pt x="5" y="3"/>
                    <a:pt x="3" y="0"/>
                    <a:pt x="0" y="0"/>
                  </a:cubicBezTo>
                </a:path>
              </a:pathLst>
            </a:custGeom>
            <a:solidFill>
              <a:srgbClr val="EBA0F4"/>
            </a:solidFill>
            <a:ln w="9525">
              <a:noFill/>
              <a:round/>
              <a:headEnd/>
              <a:tailEnd/>
            </a:ln>
          </p:spPr>
          <p:txBody>
            <a:bodyPr/>
            <a:lstStyle/>
            <a:p>
              <a:endParaRPr lang="en-US" sz="1600" dirty="0"/>
            </a:p>
          </p:txBody>
        </p:sp>
        <p:sp>
          <p:nvSpPr>
            <p:cNvPr id="133" name="Freeform 242"/>
            <p:cNvSpPr>
              <a:spLocks/>
            </p:cNvSpPr>
            <p:nvPr/>
          </p:nvSpPr>
          <p:spPr bwMode="auto">
            <a:xfrm>
              <a:off x="559590" y="4307397"/>
              <a:ext cx="6149" cy="0"/>
            </a:xfrm>
            <a:custGeom>
              <a:avLst/>
              <a:gdLst>
                <a:gd name="T0" fmla="*/ 6752 w 1"/>
                <a:gd name="T1" fmla="*/ 0 h 1126"/>
                <a:gd name="T2" fmla="*/ 0 w 1"/>
                <a:gd name="T3" fmla="*/ 0 h 1126"/>
                <a:gd name="T4" fmla="*/ 0 w 1"/>
                <a:gd name="T5" fmla="*/ 0 h 1126"/>
                <a:gd name="T6" fmla="*/ 6752 w 1"/>
                <a:gd name="T7" fmla="*/ 0 h 1126"/>
                <a:gd name="T8" fmla="*/ 6752 w 1"/>
                <a:gd name="T9" fmla="*/ 0 h 112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1126">
                  <a:moveTo>
                    <a:pt x="1" y="0"/>
                  </a:moveTo>
                  <a:cubicBezTo>
                    <a:pt x="0" y="0"/>
                    <a:pt x="0" y="0"/>
                    <a:pt x="0" y="0"/>
                  </a:cubicBezTo>
                  <a:cubicBezTo>
                    <a:pt x="0" y="0"/>
                    <a:pt x="0" y="0"/>
                    <a:pt x="0" y="0"/>
                  </a:cubicBezTo>
                  <a:cubicBezTo>
                    <a:pt x="0" y="0"/>
                    <a:pt x="1" y="0"/>
                    <a:pt x="1" y="0"/>
                  </a:cubicBezTo>
                  <a:cubicBezTo>
                    <a:pt x="1" y="0"/>
                    <a:pt x="1" y="0"/>
                    <a:pt x="1" y="0"/>
                  </a:cubicBezTo>
                </a:path>
              </a:pathLst>
            </a:custGeom>
            <a:solidFill>
              <a:srgbClr val="EBA0F4"/>
            </a:solidFill>
            <a:ln w="9525">
              <a:noFill/>
              <a:round/>
              <a:headEnd/>
              <a:tailEnd/>
            </a:ln>
          </p:spPr>
          <p:txBody>
            <a:bodyPr/>
            <a:lstStyle/>
            <a:p>
              <a:endParaRPr lang="en-US" sz="1600" dirty="0"/>
            </a:p>
          </p:txBody>
        </p:sp>
        <p:sp>
          <p:nvSpPr>
            <p:cNvPr id="134" name="Freeform 243"/>
            <p:cNvSpPr>
              <a:spLocks noEditPoints="1"/>
            </p:cNvSpPr>
            <p:nvPr/>
          </p:nvSpPr>
          <p:spPr bwMode="auto">
            <a:xfrm>
              <a:off x="559590" y="4389215"/>
              <a:ext cx="86085" cy="215706"/>
            </a:xfrm>
            <a:custGeom>
              <a:avLst/>
              <a:gdLst>
                <a:gd name="T0" fmla="*/ 6752 w 13"/>
                <a:gd name="T1" fmla="*/ 27008 h 34"/>
                <a:gd name="T2" fmla="*/ 6752 w 13"/>
                <a:gd name="T3" fmla="*/ 27008 h 34"/>
                <a:gd name="T4" fmla="*/ 6752 w 13"/>
                <a:gd name="T5" fmla="*/ 27008 h 34"/>
                <a:gd name="T6" fmla="*/ 6752 w 13"/>
                <a:gd name="T7" fmla="*/ 27008 h 34"/>
                <a:gd name="T8" fmla="*/ 6752 w 13"/>
                <a:gd name="T9" fmla="*/ 27008 h 34"/>
                <a:gd name="T10" fmla="*/ 6752 w 13"/>
                <a:gd name="T11" fmla="*/ 27008 h 34"/>
                <a:gd name="T12" fmla="*/ 6752 w 13"/>
                <a:gd name="T13" fmla="*/ 27008 h 34"/>
                <a:gd name="T14" fmla="*/ 6752 w 13"/>
                <a:gd name="T15" fmla="*/ 27008 h 34"/>
                <a:gd name="T16" fmla="*/ 6752 w 13"/>
                <a:gd name="T17" fmla="*/ 27008 h 34"/>
                <a:gd name="T18" fmla="*/ 6752 w 13"/>
                <a:gd name="T19" fmla="*/ 27008 h 34"/>
                <a:gd name="T20" fmla="*/ 6752 w 13"/>
                <a:gd name="T21" fmla="*/ 27008 h 34"/>
                <a:gd name="T22" fmla="*/ 6752 w 13"/>
                <a:gd name="T23" fmla="*/ 27008 h 34"/>
                <a:gd name="T24" fmla="*/ 6752 w 13"/>
                <a:gd name="T25" fmla="*/ 27008 h 34"/>
                <a:gd name="T26" fmla="*/ 6752 w 13"/>
                <a:gd name="T27" fmla="*/ 27008 h 34"/>
                <a:gd name="T28" fmla="*/ 6752 w 13"/>
                <a:gd name="T29" fmla="*/ 27008 h 34"/>
                <a:gd name="T30" fmla="*/ 6752 w 13"/>
                <a:gd name="T31" fmla="*/ 27008 h 34"/>
                <a:gd name="T32" fmla="*/ 6752 w 13"/>
                <a:gd name="T33" fmla="*/ 27008 h 34"/>
                <a:gd name="T34" fmla="*/ 6752 w 13"/>
                <a:gd name="T35" fmla="*/ 27008 h 34"/>
                <a:gd name="T36" fmla="*/ 6752 w 13"/>
                <a:gd name="T37" fmla="*/ 27008 h 34"/>
                <a:gd name="T38" fmla="*/ 6752 w 13"/>
                <a:gd name="T39" fmla="*/ 27008 h 34"/>
                <a:gd name="T40" fmla="*/ 6752 w 13"/>
                <a:gd name="T41" fmla="*/ 27008 h 34"/>
                <a:gd name="T42" fmla="*/ 6752 w 13"/>
                <a:gd name="T43" fmla="*/ 27008 h 34"/>
                <a:gd name="T44" fmla="*/ 6752 w 13"/>
                <a:gd name="T45" fmla="*/ 27008 h 34"/>
                <a:gd name="T46" fmla="*/ 6752 w 13"/>
                <a:gd name="T47" fmla="*/ 27008 h 34"/>
                <a:gd name="T48" fmla="*/ 0 w 13"/>
                <a:gd name="T49" fmla="*/ 27008 h 34"/>
                <a:gd name="T50" fmla="*/ 0 w 13"/>
                <a:gd name="T51" fmla="*/ 27008 h 34"/>
                <a:gd name="T52" fmla="*/ 0 w 13"/>
                <a:gd name="T53" fmla="*/ 27008 h 34"/>
                <a:gd name="T54" fmla="*/ 0 w 13"/>
                <a:gd name="T55" fmla="*/ 27008 h 34"/>
                <a:gd name="T56" fmla="*/ 0 w 13"/>
                <a:gd name="T57" fmla="*/ 27008 h 34"/>
                <a:gd name="T58" fmla="*/ 0 w 13"/>
                <a:gd name="T59" fmla="*/ 27008 h 34"/>
                <a:gd name="T60" fmla="*/ 0 w 13"/>
                <a:gd name="T61" fmla="*/ 27008 h 34"/>
                <a:gd name="T62" fmla="*/ 0 w 13"/>
                <a:gd name="T63" fmla="*/ 27008 h 34"/>
                <a:gd name="T64" fmla="*/ 0 w 13"/>
                <a:gd name="T65" fmla="*/ 33760 h 34"/>
                <a:gd name="T66" fmla="*/ 6752 w 13"/>
                <a:gd name="T67" fmla="*/ 33760 h 34"/>
                <a:gd name="T68" fmla="*/ 6752 w 13"/>
                <a:gd name="T69" fmla="*/ 33760 h 34"/>
                <a:gd name="T70" fmla="*/ 6752 w 13"/>
                <a:gd name="T71" fmla="*/ 27008 h 34"/>
                <a:gd name="T72" fmla="*/ 60767 w 13"/>
                <a:gd name="T73" fmla="*/ 0 h 34"/>
                <a:gd name="T74" fmla="*/ 60767 w 13"/>
                <a:gd name="T75" fmla="*/ 0 h 34"/>
                <a:gd name="T76" fmla="*/ 81023 w 13"/>
                <a:gd name="T77" fmla="*/ 148542 h 34"/>
                <a:gd name="T78" fmla="*/ 74271 w 13"/>
                <a:gd name="T79" fmla="*/ 229565 h 34"/>
                <a:gd name="T80" fmla="*/ 6752 w 13"/>
                <a:gd name="T81" fmla="*/ 229565 h 34"/>
                <a:gd name="T82" fmla="*/ 6752 w 13"/>
                <a:gd name="T83" fmla="*/ 108031 h 34"/>
                <a:gd name="T84" fmla="*/ 6752 w 13"/>
                <a:gd name="T85" fmla="*/ 108031 h 34"/>
                <a:gd name="T86" fmla="*/ 6752 w 13"/>
                <a:gd name="T87" fmla="*/ 108031 h 34"/>
                <a:gd name="T88" fmla="*/ 0 w 13"/>
                <a:gd name="T89" fmla="*/ 108031 h 34"/>
                <a:gd name="T90" fmla="*/ 0 w 13"/>
                <a:gd name="T91" fmla="*/ 229565 h 34"/>
                <a:gd name="T92" fmla="*/ 74271 w 13"/>
                <a:gd name="T93" fmla="*/ 229565 h 34"/>
                <a:gd name="T94" fmla="*/ 87775 w 13"/>
                <a:gd name="T95" fmla="*/ 148542 h 34"/>
                <a:gd name="T96" fmla="*/ 60767 w 13"/>
                <a:gd name="T97" fmla="*/ 0 h 3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3" h="34">
                  <a:moveTo>
                    <a:pt x="1" y="4"/>
                  </a:move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5"/>
                    <a:pt x="0" y="5"/>
                    <a:pt x="0" y="5"/>
                  </a:cubicBezTo>
                  <a:cubicBezTo>
                    <a:pt x="0" y="5"/>
                    <a:pt x="1" y="5"/>
                    <a:pt x="1" y="5"/>
                  </a:cubicBezTo>
                  <a:cubicBezTo>
                    <a:pt x="1" y="5"/>
                    <a:pt x="1" y="5"/>
                    <a:pt x="1" y="5"/>
                  </a:cubicBezTo>
                  <a:cubicBezTo>
                    <a:pt x="1" y="4"/>
                    <a:pt x="1" y="4"/>
                    <a:pt x="1" y="4"/>
                  </a:cubicBezTo>
                  <a:moveTo>
                    <a:pt x="9" y="0"/>
                  </a:moveTo>
                  <a:cubicBezTo>
                    <a:pt x="9" y="0"/>
                    <a:pt x="9" y="0"/>
                    <a:pt x="9" y="0"/>
                  </a:cubicBezTo>
                  <a:cubicBezTo>
                    <a:pt x="11" y="7"/>
                    <a:pt x="12" y="15"/>
                    <a:pt x="12" y="22"/>
                  </a:cubicBezTo>
                  <a:cubicBezTo>
                    <a:pt x="12" y="26"/>
                    <a:pt x="12" y="30"/>
                    <a:pt x="11" y="34"/>
                  </a:cubicBezTo>
                  <a:cubicBezTo>
                    <a:pt x="1" y="34"/>
                    <a:pt x="1" y="34"/>
                    <a:pt x="1" y="34"/>
                  </a:cubicBezTo>
                  <a:cubicBezTo>
                    <a:pt x="1" y="16"/>
                    <a:pt x="1" y="16"/>
                    <a:pt x="1" y="16"/>
                  </a:cubicBezTo>
                  <a:cubicBezTo>
                    <a:pt x="1" y="16"/>
                    <a:pt x="1" y="16"/>
                    <a:pt x="1" y="16"/>
                  </a:cubicBezTo>
                  <a:cubicBezTo>
                    <a:pt x="1" y="16"/>
                    <a:pt x="1" y="16"/>
                    <a:pt x="1" y="16"/>
                  </a:cubicBezTo>
                  <a:cubicBezTo>
                    <a:pt x="1" y="16"/>
                    <a:pt x="0" y="16"/>
                    <a:pt x="0" y="16"/>
                  </a:cubicBezTo>
                  <a:cubicBezTo>
                    <a:pt x="0" y="34"/>
                    <a:pt x="0" y="34"/>
                    <a:pt x="0" y="34"/>
                  </a:cubicBezTo>
                  <a:cubicBezTo>
                    <a:pt x="11" y="34"/>
                    <a:pt x="11" y="34"/>
                    <a:pt x="11" y="34"/>
                  </a:cubicBezTo>
                  <a:cubicBezTo>
                    <a:pt x="12" y="30"/>
                    <a:pt x="13" y="26"/>
                    <a:pt x="13" y="22"/>
                  </a:cubicBezTo>
                  <a:cubicBezTo>
                    <a:pt x="13" y="15"/>
                    <a:pt x="11" y="7"/>
                    <a:pt x="9" y="0"/>
                  </a:cubicBezTo>
                </a:path>
              </a:pathLst>
            </a:custGeom>
            <a:solidFill>
              <a:srgbClr val="FFFFFF"/>
            </a:solidFill>
            <a:ln w="9525">
              <a:noFill/>
              <a:round/>
              <a:headEnd/>
              <a:tailEnd/>
            </a:ln>
          </p:spPr>
          <p:txBody>
            <a:bodyPr/>
            <a:lstStyle/>
            <a:p>
              <a:endParaRPr lang="en-US" sz="1600" dirty="0"/>
            </a:p>
          </p:txBody>
        </p:sp>
        <p:sp>
          <p:nvSpPr>
            <p:cNvPr id="135" name="Freeform 244"/>
            <p:cNvSpPr>
              <a:spLocks noEditPoints="1"/>
            </p:cNvSpPr>
            <p:nvPr/>
          </p:nvSpPr>
          <p:spPr bwMode="auto">
            <a:xfrm>
              <a:off x="559590" y="4383265"/>
              <a:ext cx="86085" cy="227607"/>
            </a:xfrm>
            <a:custGeom>
              <a:avLst/>
              <a:gdLst>
                <a:gd name="T0" fmla="*/ 0 w 13"/>
                <a:gd name="T1" fmla="*/ 33759 h 36"/>
                <a:gd name="T2" fmla="*/ 0 w 13"/>
                <a:gd name="T3" fmla="*/ 33759 h 36"/>
                <a:gd name="T4" fmla="*/ 0 w 13"/>
                <a:gd name="T5" fmla="*/ 33759 h 36"/>
                <a:gd name="T6" fmla="*/ 0 w 13"/>
                <a:gd name="T7" fmla="*/ 33759 h 36"/>
                <a:gd name="T8" fmla="*/ 0 w 13"/>
                <a:gd name="T9" fmla="*/ 33759 h 36"/>
                <a:gd name="T10" fmla="*/ 0 w 13"/>
                <a:gd name="T11" fmla="*/ 33759 h 36"/>
                <a:gd name="T12" fmla="*/ 0 w 13"/>
                <a:gd name="T13" fmla="*/ 33759 h 36"/>
                <a:gd name="T14" fmla="*/ 0 w 13"/>
                <a:gd name="T15" fmla="*/ 33759 h 36"/>
                <a:gd name="T16" fmla="*/ 0 w 13"/>
                <a:gd name="T17" fmla="*/ 33759 h 36"/>
                <a:gd name="T18" fmla="*/ 0 w 13"/>
                <a:gd name="T19" fmla="*/ 33759 h 36"/>
                <a:gd name="T20" fmla="*/ 0 w 13"/>
                <a:gd name="T21" fmla="*/ 33759 h 36"/>
                <a:gd name="T22" fmla="*/ 0 w 13"/>
                <a:gd name="T23" fmla="*/ 33759 h 36"/>
                <a:gd name="T24" fmla="*/ 6752 w 13"/>
                <a:gd name="T25" fmla="*/ 33759 h 36"/>
                <a:gd name="T26" fmla="*/ 0 w 13"/>
                <a:gd name="T27" fmla="*/ 33759 h 36"/>
                <a:gd name="T28" fmla="*/ 6752 w 13"/>
                <a:gd name="T29" fmla="*/ 33759 h 36"/>
                <a:gd name="T30" fmla="*/ 6752 w 13"/>
                <a:gd name="T31" fmla="*/ 33759 h 36"/>
                <a:gd name="T32" fmla="*/ 6752 w 13"/>
                <a:gd name="T33" fmla="*/ 33759 h 36"/>
                <a:gd name="T34" fmla="*/ 6752 w 13"/>
                <a:gd name="T35" fmla="*/ 33759 h 36"/>
                <a:gd name="T36" fmla="*/ 6752 w 13"/>
                <a:gd name="T37" fmla="*/ 33759 h 36"/>
                <a:gd name="T38" fmla="*/ 6752 w 13"/>
                <a:gd name="T39" fmla="*/ 33759 h 36"/>
                <a:gd name="T40" fmla="*/ 6752 w 13"/>
                <a:gd name="T41" fmla="*/ 33759 h 36"/>
                <a:gd name="T42" fmla="*/ 6752 w 13"/>
                <a:gd name="T43" fmla="*/ 33759 h 36"/>
                <a:gd name="T44" fmla="*/ 6752 w 13"/>
                <a:gd name="T45" fmla="*/ 33759 h 36"/>
                <a:gd name="T46" fmla="*/ 6752 w 13"/>
                <a:gd name="T47" fmla="*/ 33759 h 36"/>
                <a:gd name="T48" fmla="*/ 6752 w 13"/>
                <a:gd name="T49" fmla="*/ 33759 h 36"/>
                <a:gd name="T50" fmla="*/ 6752 w 13"/>
                <a:gd name="T51" fmla="*/ 33759 h 36"/>
                <a:gd name="T52" fmla="*/ 6752 w 13"/>
                <a:gd name="T53" fmla="*/ 33759 h 36"/>
                <a:gd name="T54" fmla="*/ 6752 w 13"/>
                <a:gd name="T55" fmla="*/ 33759 h 36"/>
                <a:gd name="T56" fmla="*/ 6752 w 13"/>
                <a:gd name="T57" fmla="*/ 33759 h 36"/>
                <a:gd name="T58" fmla="*/ 6752 w 13"/>
                <a:gd name="T59" fmla="*/ 33759 h 36"/>
                <a:gd name="T60" fmla="*/ 6752 w 13"/>
                <a:gd name="T61" fmla="*/ 33759 h 36"/>
                <a:gd name="T62" fmla="*/ 6752 w 13"/>
                <a:gd name="T63" fmla="*/ 33759 h 36"/>
                <a:gd name="T64" fmla="*/ 6752 w 13"/>
                <a:gd name="T65" fmla="*/ 33759 h 36"/>
                <a:gd name="T66" fmla="*/ 6752 w 13"/>
                <a:gd name="T67" fmla="*/ 33759 h 36"/>
                <a:gd name="T68" fmla="*/ 6752 w 13"/>
                <a:gd name="T69" fmla="*/ 33759 h 36"/>
                <a:gd name="T70" fmla="*/ 6752 w 13"/>
                <a:gd name="T71" fmla="*/ 33759 h 36"/>
                <a:gd name="T72" fmla="*/ 6752 w 13"/>
                <a:gd name="T73" fmla="*/ 33759 h 36"/>
                <a:gd name="T74" fmla="*/ 6752 w 13"/>
                <a:gd name="T75" fmla="*/ 33759 h 36"/>
                <a:gd name="T76" fmla="*/ 6752 w 13"/>
                <a:gd name="T77" fmla="*/ 33759 h 36"/>
                <a:gd name="T78" fmla="*/ 6752 w 13"/>
                <a:gd name="T79" fmla="*/ 33759 h 36"/>
                <a:gd name="T80" fmla="*/ 6752 w 13"/>
                <a:gd name="T81" fmla="*/ 33759 h 36"/>
                <a:gd name="T82" fmla="*/ 6752 w 13"/>
                <a:gd name="T83" fmla="*/ 33759 h 36"/>
                <a:gd name="T84" fmla="*/ 6752 w 13"/>
                <a:gd name="T85" fmla="*/ 33759 h 36"/>
                <a:gd name="T86" fmla="*/ 6752 w 13"/>
                <a:gd name="T87" fmla="*/ 33759 h 36"/>
                <a:gd name="T88" fmla="*/ 6752 w 13"/>
                <a:gd name="T89" fmla="*/ 33759 h 36"/>
                <a:gd name="T90" fmla="*/ 6752 w 13"/>
                <a:gd name="T91" fmla="*/ 33759 h 36"/>
                <a:gd name="T92" fmla="*/ 6752 w 13"/>
                <a:gd name="T93" fmla="*/ 33759 h 36"/>
                <a:gd name="T94" fmla="*/ 6752 w 13"/>
                <a:gd name="T95" fmla="*/ 33759 h 36"/>
                <a:gd name="T96" fmla="*/ 60767 w 13"/>
                <a:gd name="T97" fmla="*/ 0 h 36"/>
                <a:gd name="T98" fmla="*/ 60767 w 13"/>
                <a:gd name="T99" fmla="*/ 6752 h 36"/>
                <a:gd name="T100" fmla="*/ 60767 w 13"/>
                <a:gd name="T101" fmla="*/ 6752 h 36"/>
                <a:gd name="T102" fmla="*/ 60767 w 13"/>
                <a:gd name="T103" fmla="*/ 6752 h 36"/>
                <a:gd name="T104" fmla="*/ 87775 w 13"/>
                <a:gd name="T105" fmla="*/ 155293 h 36"/>
                <a:gd name="T106" fmla="*/ 74271 w 13"/>
                <a:gd name="T107" fmla="*/ 236316 h 36"/>
                <a:gd name="T108" fmla="*/ 0 w 13"/>
                <a:gd name="T109" fmla="*/ 236316 h 36"/>
                <a:gd name="T110" fmla="*/ 0 w 13"/>
                <a:gd name="T111" fmla="*/ 243068 h 36"/>
                <a:gd name="T112" fmla="*/ 74271 w 13"/>
                <a:gd name="T113" fmla="*/ 243068 h 36"/>
                <a:gd name="T114" fmla="*/ 74271 w 13"/>
                <a:gd name="T115" fmla="*/ 243068 h 36"/>
                <a:gd name="T116" fmla="*/ 87775 w 13"/>
                <a:gd name="T117" fmla="*/ 155293 h 36"/>
                <a:gd name="T118" fmla="*/ 60767 w 13"/>
                <a:gd name="T119" fmla="*/ 0 h 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3" h="36">
                  <a:moveTo>
                    <a:pt x="0" y="5"/>
                  </a:moveTo>
                  <a:cubicBezTo>
                    <a:pt x="0" y="5"/>
                    <a:pt x="0" y="5"/>
                    <a:pt x="0" y="5"/>
                  </a:cubicBezTo>
                  <a:cubicBezTo>
                    <a:pt x="0" y="5"/>
                    <a:pt x="0" y="5"/>
                    <a:pt x="0" y="5"/>
                  </a:cubicBezTo>
                  <a:cubicBezTo>
                    <a:pt x="0" y="5"/>
                    <a:pt x="0" y="5"/>
                    <a:pt x="0" y="5"/>
                  </a:cubicBezTo>
                  <a:cubicBezTo>
                    <a:pt x="0" y="5"/>
                    <a:pt x="0" y="5"/>
                    <a:pt x="0" y="5"/>
                  </a:cubicBezTo>
                  <a:moveTo>
                    <a:pt x="0" y="5"/>
                  </a:moveTo>
                  <a:cubicBezTo>
                    <a:pt x="0" y="5"/>
                    <a:pt x="0" y="5"/>
                    <a:pt x="0" y="5"/>
                  </a:cubicBezTo>
                  <a:cubicBezTo>
                    <a:pt x="0" y="5"/>
                    <a:pt x="0" y="5"/>
                    <a:pt x="0" y="5"/>
                  </a:cubicBezTo>
                  <a:cubicBezTo>
                    <a:pt x="0" y="5"/>
                    <a:pt x="0" y="5"/>
                    <a:pt x="0" y="5"/>
                  </a:cubicBezTo>
                  <a:moveTo>
                    <a:pt x="0" y="5"/>
                  </a:moveTo>
                  <a:cubicBezTo>
                    <a:pt x="0" y="5"/>
                    <a:pt x="0" y="5"/>
                    <a:pt x="0" y="5"/>
                  </a:cubicBezTo>
                  <a:cubicBezTo>
                    <a:pt x="0" y="5"/>
                    <a:pt x="0" y="5"/>
                    <a:pt x="0" y="5"/>
                  </a:cubicBezTo>
                  <a:moveTo>
                    <a:pt x="1" y="5"/>
                  </a:moveTo>
                  <a:cubicBezTo>
                    <a:pt x="0" y="5"/>
                    <a:pt x="0" y="5"/>
                    <a:pt x="0" y="5"/>
                  </a:cubicBezTo>
                  <a:cubicBezTo>
                    <a:pt x="0" y="5"/>
                    <a:pt x="0" y="5"/>
                    <a:pt x="1" y="5"/>
                  </a:cubicBezTo>
                  <a:moveTo>
                    <a:pt x="1" y="5"/>
                  </a:moveTo>
                  <a:cubicBezTo>
                    <a:pt x="1" y="5"/>
                    <a:pt x="1" y="5"/>
                    <a:pt x="1" y="5"/>
                  </a:cubicBezTo>
                  <a:cubicBezTo>
                    <a:pt x="1" y="5"/>
                    <a:pt x="1" y="5"/>
                    <a:pt x="1" y="5"/>
                  </a:cubicBezTo>
                  <a:moveTo>
                    <a:pt x="1" y="5"/>
                  </a:moveTo>
                  <a:cubicBezTo>
                    <a:pt x="1" y="5"/>
                    <a:pt x="1" y="5"/>
                    <a:pt x="1" y="5"/>
                  </a:cubicBezTo>
                  <a:cubicBezTo>
                    <a:pt x="1" y="5"/>
                    <a:pt x="1" y="5"/>
                    <a:pt x="1" y="5"/>
                  </a:cubicBezTo>
                  <a:moveTo>
                    <a:pt x="1" y="5"/>
                  </a:moveTo>
                  <a:cubicBezTo>
                    <a:pt x="1" y="5"/>
                    <a:pt x="1" y="5"/>
                    <a:pt x="1" y="5"/>
                  </a:cubicBezTo>
                  <a:cubicBezTo>
                    <a:pt x="1" y="5"/>
                    <a:pt x="1" y="5"/>
                    <a:pt x="1" y="5"/>
                  </a:cubicBezTo>
                  <a:moveTo>
                    <a:pt x="1" y="5"/>
                  </a:moveTo>
                  <a:cubicBezTo>
                    <a:pt x="1" y="5"/>
                    <a:pt x="1" y="5"/>
                    <a:pt x="1" y="5"/>
                  </a:cubicBezTo>
                  <a:cubicBezTo>
                    <a:pt x="1" y="5"/>
                    <a:pt x="1" y="5"/>
                    <a:pt x="1" y="5"/>
                  </a:cubicBezTo>
                  <a:moveTo>
                    <a:pt x="1" y="5"/>
                  </a:moveTo>
                  <a:cubicBezTo>
                    <a:pt x="1" y="5"/>
                    <a:pt x="1" y="5"/>
                    <a:pt x="1" y="5"/>
                  </a:cubicBezTo>
                  <a:cubicBezTo>
                    <a:pt x="1" y="5"/>
                    <a:pt x="1" y="5"/>
                    <a:pt x="1" y="5"/>
                  </a:cubicBezTo>
                  <a:moveTo>
                    <a:pt x="1" y="5"/>
                  </a:moveTo>
                  <a:cubicBezTo>
                    <a:pt x="1" y="5"/>
                    <a:pt x="1" y="5"/>
                    <a:pt x="1" y="5"/>
                  </a:cubicBezTo>
                  <a:cubicBezTo>
                    <a:pt x="1" y="5"/>
                    <a:pt x="1" y="5"/>
                    <a:pt x="1" y="5"/>
                  </a:cubicBezTo>
                  <a:moveTo>
                    <a:pt x="1" y="5"/>
                  </a:moveTo>
                  <a:cubicBezTo>
                    <a:pt x="1" y="5"/>
                    <a:pt x="1" y="5"/>
                    <a:pt x="1" y="5"/>
                  </a:cubicBezTo>
                  <a:cubicBezTo>
                    <a:pt x="1" y="5"/>
                    <a:pt x="1" y="5"/>
                    <a:pt x="1" y="5"/>
                  </a:cubicBezTo>
                  <a:moveTo>
                    <a:pt x="1" y="5"/>
                  </a:moveTo>
                  <a:cubicBezTo>
                    <a:pt x="1" y="5"/>
                    <a:pt x="1" y="5"/>
                    <a:pt x="1" y="5"/>
                  </a:cubicBezTo>
                  <a:cubicBezTo>
                    <a:pt x="1" y="5"/>
                    <a:pt x="1" y="5"/>
                    <a:pt x="1" y="5"/>
                  </a:cubicBezTo>
                  <a:moveTo>
                    <a:pt x="1" y="5"/>
                  </a:moveTo>
                  <a:cubicBezTo>
                    <a:pt x="1" y="5"/>
                    <a:pt x="1" y="5"/>
                    <a:pt x="1" y="5"/>
                  </a:cubicBezTo>
                  <a:cubicBezTo>
                    <a:pt x="1" y="5"/>
                    <a:pt x="1" y="5"/>
                    <a:pt x="1" y="5"/>
                  </a:cubicBezTo>
                  <a:moveTo>
                    <a:pt x="1" y="5"/>
                  </a:moveTo>
                  <a:cubicBezTo>
                    <a:pt x="1" y="5"/>
                    <a:pt x="1" y="5"/>
                    <a:pt x="1" y="5"/>
                  </a:cubicBezTo>
                  <a:cubicBezTo>
                    <a:pt x="1" y="5"/>
                    <a:pt x="1" y="5"/>
                    <a:pt x="1" y="5"/>
                  </a:cubicBezTo>
                  <a:moveTo>
                    <a:pt x="1" y="5"/>
                  </a:moveTo>
                  <a:cubicBezTo>
                    <a:pt x="1" y="5"/>
                    <a:pt x="1" y="5"/>
                    <a:pt x="1" y="5"/>
                  </a:cubicBezTo>
                  <a:cubicBezTo>
                    <a:pt x="1" y="5"/>
                    <a:pt x="1" y="5"/>
                    <a:pt x="1" y="5"/>
                  </a:cubicBezTo>
                  <a:moveTo>
                    <a:pt x="9" y="0"/>
                  </a:moveTo>
                  <a:cubicBezTo>
                    <a:pt x="9" y="0"/>
                    <a:pt x="9" y="1"/>
                    <a:pt x="9" y="1"/>
                  </a:cubicBezTo>
                  <a:cubicBezTo>
                    <a:pt x="9" y="1"/>
                    <a:pt x="9" y="1"/>
                    <a:pt x="9" y="1"/>
                  </a:cubicBezTo>
                  <a:cubicBezTo>
                    <a:pt x="9" y="1"/>
                    <a:pt x="9" y="1"/>
                    <a:pt x="9" y="1"/>
                  </a:cubicBezTo>
                  <a:cubicBezTo>
                    <a:pt x="11" y="8"/>
                    <a:pt x="13" y="16"/>
                    <a:pt x="13" y="23"/>
                  </a:cubicBezTo>
                  <a:cubicBezTo>
                    <a:pt x="13" y="27"/>
                    <a:pt x="12" y="31"/>
                    <a:pt x="11" y="35"/>
                  </a:cubicBezTo>
                  <a:cubicBezTo>
                    <a:pt x="0" y="35"/>
                    <a:pt x="0" y="35"/>
                    <a:pt x="0" y="35"/>
                  </a:cubicBezTo>
                  <a:cubicBezTo>
                    <a:pt x="0" y="36"/>
                    <a:pt x="0" y="36"/>
                    <a:pt x="0" y="36"/>
                  </a:cubicBezTo>
                  <a:cubicBezTo>
                    <a:pt x="11" y="36"/>
                    <a:pt x="11" y="36"/>
                    <a:pt x="11" y="36"/>
                  </a:cubicBezTo>
                  <a:cubicBezTo>
                    <a:pt x="11" y="36"/>
                    <a:pt x="11" y="36"/>
                    <a:pt x="11" y="36"/>
                  </a:cubicBezTo>
                  <a:cubicBezTo>
                    <a:pt x="12" y="32"/>
                    <a:pt x="13" y="27"/>
                    <a:pt x="13" y="23"/>
                  </a:cubicBezTo>
                  <a:cubicBezTo>
                    <a:pt x="13" y="16"/>
                    <a:pt x="12" y="7"/>
                    <a:pt x="9" y="0"/>
                  </a:cubicBezTo>
                </a:path>
              </a:pathLst>
            </a:custGeom>
            <a:solidFill>
              <a:srgbClr val="FFFFFF"/>
            </a:solidFill>
            <a:ln w="9525">
              <a:noFill/>
              <a:round/>
              <a:headEnd/>
              <a:tailEnd/>
            </a:ln>
          </p:spPr>
          <p:txBody>
            <a:bodyPr/>
            <a:lstStyle/>
            <a:p>
              <a:endParaRPr lang="en-US" sz="1600" dirty="0"/>
            </a:p>
          </p:txBody>
        </p:sp>
        <p:sp>
          <p:nvSpPr>
            <p:cNvPr id="136" name="Freeform 245"/>
            <p:cNvSpPr>
              <a:spLocks/>
            </p:cNvSpPr>
            <p:nvPr/>
          </p:nvSpPr>
          <p:spPr bwMode="auto">
            <a:xfrm>
              <a:off x="559590" y="4313348"/>
              <a:ext cx="59953" cy="101159"/>
            </a:xfrm>
            <a:custGeom>
              <a:avLst/>
              <a:gdLst>
                <a:gd name="T0" fmla="*/ 6752 w 9"/>
                <a:gd name="T1" fmla="*/ 0 h 16"/>
                <a:gd name="T2" fmla="*/ 0 w 9"/>
                <a:gd name="T3" fmla="*/ 0 h 16"/>
                <a:gd name="T4" fmla="*/ 0 w 9"/>
                <a:gd name="T5" fmla="*/ 108030 h 16"/>
                <a:gd name="T6" fmla="*/ 0 w 9"/>
                <a:gd name="T7" fmla="*/ 108030 h 16"/>
                <a:gd name="T8" fmla="*/ 6752 w 9"/>
                <a:gd name="T9" fmla="*/ 108030 h 16"/>
                <a:gd name="T10" fmla="*/ 6752 w 9"/>
                <a:gd name="T11" fmla="*/ 0 h 16"/>
                <a:gd name="T12" fmla="*/ 60767 w 9"/>
                <a:gd name="T13" fmla="*/ 74271 h 16"/>
                <a:gd name="T14" fmla="*/ 60767 w 9"/>
                <a:gd name="T15" fmla="*/ 74271 h 16"/>
                <a:gd name="T16" fmla="*/ 60767 w 9"/>
                <a:gd name="T17" fmla="*/ 74271 h 16"/>
                <a:gd name="T18" fmla="*/ 6752 w 9"/>
                <a:gd name="T19" fmla="*/ 0 h 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 h="16">
                  <a:moveTo>
                    <a:pt x="1" y="0"/>
                  </a:moveTo>
                  <a:cubicBezTo>
                    <a:pt x="1" y="0"/>
                    <a:pt x="0" y="0"/>
                    <a:pt x="0" y="0"/>
                  </a:cubicBezTo>
                  <a:cubicBezTo>
                    <a:pt x="0" y="16"/>
                    <a:pt x="0" y="16"/>
                    <a:pt x="0" y="16"/>
                  </a:cubicBezTo>
                  <a:cubicBezTo>
                    <a:pt x="0" y="16"/>
                    <a:pt x="0" y="16"/>
                    <a:pt x="0" y="16"/>
                  </a:cubicBezTo>
                  <a:cubicBezTo>
                    <a:pt x="1" y="16"/>
                    <a:pt x="1" y="16"/>
                    <a:pt x="1" y="16"/>
                  </a:cubicBezTo>
                  <a:cubicBezTo>
                    <a:pt x="1" y="0"/>
                    <a:pt x="1" y="0"/>
                    <a:pt x="1" y="0"/>
                  </a:cubicBezTo>
                  <a:cubicBezTo>
                    <a:pt x="4" y="0"/>
                    <a:pt x="6" y="4"/>
                    <a:pt x="9" y="11"/>
                  </a:cubicBezTo>
                  <a:cubicBezTo>
                    <a:pt x="9" y="11"/>
                    <a:pt x="9" y="11"/>
                    <a:pt x="9" y="11"/>
                  </a:cubicBezTo>
                  <a:cubicBezTo>
                    <a:pt x="9" y="11"/>
                    <a:pt x="9" y="11"/>
                    <a:pt x="9" y="11"/>
                  </a:cubicBezTo>
                  <a:cubicBezTo>
                    <a:pt x="6" y="4"/>
                    <a:pt x="3" y="0"/>
                    <a:pt x="1" y="0"/>
                  </a:cubicBezTo>
                </a:path>
              </a:pathLst>
            </a:custGeom>
            <a:solidFill>
              <a:srgbClr val="FFFFFF"/>
            </a:solidFill>
            <a:ln w="9525">
              <a:noFill/>
              <a:round/>
              <a:headEnd/>
              <a:tailEnd/>
            </a:ln>
          </p:spPr>
          <p:txBody>
            <a:bodyPr/>
            <a:lstStyle/>
            <a:p>
              <a:endParaRPr lang="en-US" sz="1600" dirty="0"/>
            </a:p>
          </p:txBody>
        </p:sp>
        <p:sp>
          <p:nvSpPr>
            <p:cNvPr id="137" name="Freeform 246"/>
            <p:cNvSpPr>
              <a:spLocks noEditPoints="1"/>
            </p:cNvSpPr>
            <p:nvPr/>
          </p:nvSpPr>
          <p:spPr bwMode="auto">
            <a:xfrm>
              <a:off x="559590" y="4307397"/>
              <a:ext cx="59953" cy="107110"/>
            </a:xfrm>
            <a:custGeom>
              <a:avLst/>
              <a:gdLst>
                <a:gd name="T0" fmla="*/ 6752 w 9"/>
                <a:gd name="T1" fmla="*/ 114782 h 17"/>
                <a:gd name="T2" fmla="*/ 0 w 9"/>
                <a:gd name="T3" fmla="*/ 114782 h 17"/>
                <a:gd name="T4" fmla="*/ 0 w 9"/>
                <a:gd name="T5" fmla="*/ 114782 h 17"/>
                <a:gd name="T6" fmla="*/ 0 w 9"/>
                <a:gd name="T7" fmla="*/ 114782 h 17"/>
                <a:gd name="T8" fmla="*/ 0 w 9"/>
                <a:gd name="T9" fmla="*/ 114782 h 17"/>
                <a:gd name="T10" fmla="*/ 0 w 9"/>
                <a:gd name="T11" fmla="*/ 114782 h 17"/>
                <a:gd name="T12" fmla="*/ 0 w 9"/>
                <a:gd name="T13" fmla="*/ 114782 h 17"/>
                <a:gd name="T14" fmla="*/ 0 w 9"/>
                <a:gd name="T15" fmla="*/ 114782 h 17"/>
                <a:gd name="T16" fmla="*/ 0 w 9"/>
                <a:gd name="T17" fmla="*/ 114782 h 17"/>
                <a:gd name="T18" fmla="*/ 0 w 9"/>
                <a:gd name="T19" fmla="*/ 114782 h 17"/>
                <a:gd name="T20" fmla="*/ 0 w 9"/>
                <a:gd name="T21" fmla="*/ 114782 h 17"/>
                <a:gd name="T22" fmla="*/ 6752 w 9"/>
                <a:gd name="T23" fmla="*/ 114782 h 17"/>
                <a:gd name="T24" fmla="*/ 6752 w 9"/>
                <a:gd name="T25" fmla="*/ 114782 h 17"/>
                <a:gd name="T26" fmla="*/ 6752 w 9"/>
                <a:gd name="T27" fmla="*/ 114782 h 17"/>
                <a:gd name="T28" fmla="*/ 6752 w 9"/>
                <a:gd name="T29" fmla="*/ 114782 h 17"/>
                <a:gd name="T30" fmla="*/ 6752 w 9"/>
                <a:gd name="T31" fmla="*/ 114782 h 17"/>
                <a:gd name="T32" fmla="*/ 6752 w 9"/>
                <a:gd name="T33" fmla="*/ 114782 h 17"/>
                <a:gd name="T34" fmla="*/ 6752 w 9"/>
                <a:gd name="T35" fmla="*/ 114782 h 17"/>
                <a:gd name="T36" fmla="*/ 6752 w 9"/>
                <a:gd name="T37" fmla="*/ 114782 h 17"/>
                <a:gd name="T38" fmla="*/ 6752 w 9"/>
                <a:gd name="T39" fmla="*/ 114782 h 17"/>
                <a:gd name="T40" fmla="*/ 6752 w 9"/>
                <a:gd name="T41" fmla="*/ 114782 h 17"/>
                <a:gd name="T42" fmla="*/ 6752 w 9"/>
                <a:gd name="T43" fmla="*/ 114782 h 17"/>
                <a:gd name="T44" fmla="*/ 6752 w 9"/>
                <a:gd name="T45" fmla="*/ 114782 h 17"/>
                <a:gd name="T46" fmla="*/ 6752 w 9"/>
                <a:gd name="T47" fmla="*/ 114782 h 17"/>
                <a:gd name="T48" fmla="*/ 6752 w 9"/>
                <a:gd name="T49" fmla="*/ 114782 h 17"/>
                <a:gd name="T50" fmla="*/ 6752 w 9"/>
                <a:gd name="T51" fmla="*/ 114782 h 17"/>
                <a:gd name="T52" fmla="*/ 6752 w 9"/>
                <a:gd name="T53" fmla="*/ 114782 h 17"/>
                <a:gd name="T54" fmla="*/ 6752 w 9"/>
                <a:gd name="T55" fmla="*/ 114782 h 17"/>
                <a:gd name="T56" fmla="*/ 6752 w 9"/>
                <a:gd name="T57" fmla="*/ 114782 h 17"/>
                <a:gd name="T58" fmla="*/ 6752 w 9"/>
                <a:gd name="T59" fmla="*/ 114782 h 17"/>
                <a:gd name="T60" fmla="*/ 6752 w 9"/>
                <a:gd name="T61" fmla="*/ 114782 h 17"/>
                <a:gd name="T62" fmla="*/ 6752 w 9"/>
                <a:gd name="T63" fmla="*/ 114782 h 17"/>
                <a:gd name="T64" fmla="*/ 6752 w 9"/>
                <a:gd name="T65" fmla="*/ 114782 h 17"/>
                <a:gd name="T66" fmla="*/ 6752 w 9"/>
                <a:gd name="T67" fmla="*/ 114782 h 17"/>
                <a:gd name="T68" fmla="*/ 6752 w 9"/>
                <a:gd name="T69" fmla="*/ 114782 h 17"/>
                <a:gd name="T70" fmla="*/ 6752 w 9"/>
                <a:gd name="T71" fmla="*/ 114782 h 17"/>
                <a:gd name="T72" fmla="*/ 6752 w 9"/>
                <a:gd name="T73" fmla="*/ 0 h 17"/>
                <a:gd name="T74" fmla="*/ 0 w 9"/>
                <a:gd name="T75" fmla="*/ 0 h 17"/>
                <a:gd name="T76" fmla="*/ 0 w 9"/>
                <a:gd name="T77" fmla="*/ 6752 h 17"/>
                <a:gd name="T78" fmla="*/ 6752 w 9"/>
                <a:gd name="T79" fmla="*/ 6752 h 17"/>
                <a:gd name="T80" fmla="*/ 60767 w 9"/>
                <a:gd name="T81" fmla="*/ 81023 h 17"/>
                <a:gd name="T82" fmla="*/ 60767 w 9"/>
                <a:gd name="T83" fmla="*/ 81023 h 17"/>
                <a:gd name="T84" fmla="*/ 60767 w 9"/>
                <a:gd name="T85" fmla="*/ 87774 h 17"/>
                <a:gd name="T86" fmla="*/ 60767 w 9"/>
                <a:gd name="T87" fmla="*/ 81023 h 17"/>
                <a:gd name="T88" fmla="*/ 60767 w 9"/>
                <a:gd name="T89" fmla="*/ 81023 h 17"/>
                <a:gd name="T90" fmla="*/ 6752 w 9"/>
                <a:gd name="T91" fmla="*/ 0 h 1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9" h="17">
                  <a:moveTo>
                    <a:pt x="1" y="17"/>
                  </a:moveTo>
                  <a:cubicBezTo>
                    <a:pt x="1" y="17"/>
                    <a:pt x="1" y="17"/>
                    <a:pt x="0" y="17"/>
                  </a:cubicBezTo>
                  <a:cubicBezTo>
                    <a:pt x="0" y="17"/>
                    <a:pt x="0" y="17"/>
                    <a:pt x="0" y="17"/>
                  </a:cubicBezTo>
                  <a:cubicBezTo>
                    <a:pt x="0" y="17"/>
                    <a:pt x="0" y="17"/>
                    <a:pt x="0" y="17"/>
                  </a:cubicBezTo>
                  <a:cubicBezTo>
                    <a:pt x="0" y="17"/>
                    <a:pt x="0" y="17"/>
                    <a:pt x="0" y="17"/>
                  </a:cubicBezTo>
                  <a:cubicBezTo>
                    <a:pt x="0" y="17"/>
                    <a:pt x="0" y="17"/>
                    <a:pt x="0" y="17"/>
                  </a:cubicBezTo>
                  <a:cubicBezTo>
                    <a:pt x="0" y="17"/>
                    <a:pt x="0" y="17"/>
                    <a:pt x="0" y="17"/>
                  </a:cubicBezTo>
                  <a:cubicBezTo>
                    <a:pt x="0" y="17"/>
                    <a:pt x="0" y="17"/>
                    <a:pt x="0" y="17"/>
                  </a:cubicBezTo>
                  <a:cubicBezTo>
                    <a:pt x="0" y="17"/>
                    <a:pt x="0" y="17"/>
                    <a:pt x="0" y="17"/>
                  </a:cubicBezTo>
                  <a:cubicBezTo>
                    <a:pt x="0" y="17"/>
                    <a:pt x="0" y="17"/>
                    <a:pt x="0" y="17"/>
                  </a:cubicBezTo>
                  <a:cubicBezTo>
                    <a:pt x="0" y="17"/>
                    <a:pt x="0" y="17"/>
                    <a:pt x="0" y="17"/>
                  </a:cubicBezTo>
                  <a:cubicBezTo>
                    <a:pt x="0" y="17"/>
                    <a:pt x="0" y="17"/>
                    <a:pt x="1" y="17"/>
                  </a:cubicBezTo>
                  <a:cubicBezTo>
                    <a:pt x="1" y="17"/>
                    <a:pt x="1" y="17"/>
                    <a:pt x="1" y="17"/>
                  </a:cubicBezTo>
                  <a:cubicBezTo>
                    <a:pt x="1" y="17"/>
                    <a:pt x="1" y="17"/>
                    <a:pt x="1" y="17"/>
                  </a:cubicBezTo>
                  <a:cubicBezTo>
                    <a:pt x="1" y="17"/>
                    <a:pt x="1" y="17"/>
                    <a:pt x="1" y="17"/>
                  </a:cubicBezTo>
                  <a:cubicBezTo>
                    <a:pt x="1" y="17"/>
                    <a:pt x="1" y="17"/>
                    <a:pt x="1" y="17"/>
                  </a:cubicBezTo>
                  <a:cubicBezTo>
                    <a:pt x="1" y="17"/>
                    <a:pt x="1" y="17"/>
                    <a:pt x="1" y="17"/>
                  </a:cubicBezTo>
                  <a:cubicBezTo>
                    <a:pt x="1" y="17"/>
                    <a:pt x="1" y="17"/>
                    <a:pt x="1" y="17"/>
                  </a:cubicBezTo>
                  <a:cubicBezTo>
                    <a:pt x="1" y="17"/>
                    <a:pt x="1" y="17"/>
                    <a:pt x="1" y="17"/>
                  </a:cubicBezTo>
                  <a:cubicBezTo>
                    <a:pt x="1" y="17"/>
                    <a:pt x="1" y="17"/>
                    <a:pt x="1" y="17"/>
                  </a:cubicBezTo>
                  <a:cubicBezTo>
                    <a:pt x="1" y="17"/>
                    <a:pt x="1" y="17"/>
                    <a:pt x="1" y="17"/>
                  </a:cubicBezTo>
                  <a:cubicBezTo>
                    <a:pt x="1" y="17"/>
                    <a:pt x="1" y="17"/>
                    <a:pt x="1" y="17"/>
                  </a:cubicBezTo>
                  <a:cubicBezTo>
                    <a:pt x="1" y="17"/>
                    <a:pt x="1" y="17"/>
                    <a:pt x="1" y="17"/>
                  </a:cubicBezTo>
                  <a:cubicBezTo>
                    <a:pt x="1" y="17"/>
                    <a:pt x="1" y="17"/>
                    <a:pt x="1" y="17"/>
                  </a:cubicBezTo>
                  <a:cubicBezTo>
                    <a:pt x="1" y="17"/>
                    <a:pt x="1" y="17"/>
                    <a:pt x="1" y="17"/>
                  </a:cubicBezTo>
                  <a:cubicBezTo>
                    <a:pt x="1" y="17"/>
                    <a:pt x="1" y="17"/>
                    <a:pt x="1" y="17"/>
                  </a:cubicBezTo>
                  <a:cubicBezTo>
                    <a:pt x="1" y="17"/>
                    <a:pt x="1" y="17"/>
                    <a:pt x="1" y="17"/>
                  </a:cubicBezTo>
                  <a:cubicBezTo>
                    <a:pt x="1" y="17"/>
                    <a:pt x="1" y="17"/>
                    <a:pt x="1" y="17"/>
                  </a:cubicBezTo>
                  <a:cubicBezTo>
                    <a:pt x="1" y="17"/>
                    <a:pt x="1" y="17"/>
                    <a:pt x="1" y="17"/>
                  </a:cubicBezTo>
                  <a:cubicBezTo>
                    <a:pt x="1" y="17"/>
                    <a:pt x="1" y="17"/>
                    <a:pt x="1" y="17"/>
                  </a:cubicBezTo>
                  <a:cubicBezTo>
                    <a:pt x="1" y="17"/>
                    <a:pt x="1" y="17"/>
                    <a:pt x="1" y="17"/>
                  </a:cubicBezTo>
                  <a:cubicBezTo>
                    <a:pt x="1" y="17"/>
                    <a:pt x="1" y="17"/>
                    <a:pt x="1" y="17"/>
                  </a:cubicBezTo>
                  <a:cubicBezTo>
                    <a:pt x="1" y="17"/>
                    <a:pt x="1" y="17"/>
                    <a:pt x="1" y="17"/>
                  </a:cubicBezTo>
                  <a:cubicBezTo>
                    <a:pt x="1" y="17"/>
                    <a:pt x="1" y="17"/>
                    <a:pt x="1" y="17"/>
                  </a:cubicBezTo>
                  <a:cubicBezTo>
                    <a:pt x="1" y="17"/>
                    <a:pt x="1" y="17"/>
                    <a:pt x="1" y="17"/>
                  </a:cubicBezTo>
                  <a:cubicBezTo>
                    <a:pt x="1" y="17"/>
                    <a:pt x="1" y="17"/>
                    <a:pt x="1" y="17"/>
                  </a:cubicBezTo>
                  <a:moveTo>
                    <a:pt x="1" y="0"/>
                  </a:moveTo>
                  <a:cubicBezTo>
                    <a:pt x="1" y="0"/>
                    <a:pt x="0" y="0"/>
                    <a:pt x="0" y="0"/>
                  </a:cubicBezTo>
                  <a:cubicBezTo>
                    <a:pt x="0" y="1"/>
                    <a:pt x="0" y="1"/>
                    <a:pt x="0" y="1"/>
                  </a:cubicBezTo>
                  <a:cubicBezTo>
                    <a:pt x="0" y="1"/>
                    <a:pt x="1" y="1"/>
                    <a:pt x="1" y="1"/>
                  </a:cubicBezTo>
                  <a:cubicBezTo>
                    <a:pt x="3" y="1"/>
                    <a:pt x="6" y="5"/>
                    <a:pt x="9" y="12"/>
                  </a:cubicBezTo>
                  <a:cubicBezTo>
                    <a:pt x="9" y="12"/>
                    <a:pt x="9" y="12"/>
                    <a:pt x="9" y="12"/>
                  </a:cubicBezTo>
                  <a:cubicBezTo>
                    <a:pt x="9" y="12"/>
                    <a:pt x="9" y="12"/>
                    <a:pt x="9" y="13"/>
                  </a:cubicBezTo>
                  <a:cubicBezTo>
                    <a:pt x="9" y="13"/>
                    <a:pt x="9" y="12"/>
                    <a:pt x="9" y="12"/>
                  </a:cubicBezTo>
                  <a:cubicBezTo>
                    <a:pt x="9" y="12"/>
                    <a:pt x="9" y="12"/>
                    <a:pt x="9" y="12"/>
                  </a:cubicBezTo>
                  <a:cubicBezTo>
                    <a:pt x="8" y="7"/>
                    <a:pt x="5" y="0"/>
                    <a:pt x="1" y="0"/>
                  </a:cubicBezTo>
                </a:path>
              </a:pathLst>
            </a:custGeom>
            <a:solidFill>
              <a:srgbClr val="FFFFFF"/>
            </a:solidFill>
            <a:ln w="9525">
              <a:noFill/>
              <a:round/>
              <a:headEnd/>
              <a:tailEnd/>
            </a:ln>
          </p:spPr>
          <p:txBody>
            <a:bodyPr/>
            <a:lstStyle/>
            <a:p>
              <a:endParaRPr lang="en-US" sz="1600" dirty="0"/>
            </a:p>
          </p:txBody>
        </p:sp>
        <p:sp>
          <p:nvSpPr>
            <p:cNvPr id="138" name="Freeform 247"/>
            <p:cNvSpPr>
              <a:spLocks/>
            </p:cNvSpPr>
            <p:nvPr/>
          </p:nvSpPr>
          <p:spPr bwMode="auto">
            <a:xfrm>
              <a:off x="559590" y="4439795"/>
              <a:ext cx="6149" cy="38678"/>
            </a:xfrm>
            <a:custGeom>
              <a:avLst/>
              <a:gdLst>
                <a:gd name="T0" fmla="*/ 6752 w 1"/>
                <a:gd name="T1" fmla="*/ 0 h 6"/>
                <a:gd name="T2" fmla="*/ 0 w 1"/>
                <a:gd name="T3" fmla="*/ 0 h 6"/>
                <a:gd name="T4" fmla="*/ 0 w 1"/>
                <a:gd name="T5" fmla="*/ 40511 h 6"/>
                <a:gd name="T6" fmla="*/ 6752 w 1"/>
                <a:gd name="T7" fmla="*/ 40511 h 6"/>
                <a:gd name="T8" fmla="*/ 6752 w 1"/>
                <a:gd name="T9" fmla="*/ 40511 h 6"/>
                <a:gd name="T10" fmla="*/ 6752 w 1"/>
                <a:gd name="T11" fmla="*/ 0 h 6"/>
                <a:gd name="T12" fmla="*/ 6752 w 1"/>
                <a:gd name="T13" fmla="*/ 0 h 6"/>
                <a:gd name="T14" fmla="*/ 6752 w 1"/>
                <a:gd name="T15" fmla="*/ 0 h 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 h="6">
                  <a:moveTo>
                    <a:pt x="1" y="0"/>
                  </a:moveTo>
                  <a:cubicBezTo>
                    <a:pt x="1" y="0"/>
                    <a:pt x="0" y="0"/>
                    <a:pt x="0" y="0"/>
                  </a:cubicBezTo>
                  <a:cubicBezTo>
                    <a:pt x="0" y="6"/>
                    <a:pt x="0" y="6"/>
                    <a:pt x="0" y="6"/>
                  </a:cubicBezTo>
                  <a:cubicBezTo>
                    <a:pt x="0" y="6"/>
                    <a:pt x="1" y="6"/>
                    <a:pt x="1" y="6"/>
                  </a:cubicBezTo>
                  <a:cubicBezTo>
                    <a:pt x="1" y="6"/>
                    <a:pt x="1" y="6"/>
                    <a:pt x="1" y="6"/>
                  </a:cubicBezTo>
                  <a:cubicBezTo>
                    <a:pt x="1" y="0"/>
                    <a:pt x="1" y="0"/>
                    <a:pt x="1" y="0"/>
                  </a:cubicBezTo>
                  <a:cubicBezTo>
                    <a:pt x="1" y="0"/>
                    <a:pt x="1" y="0"/>
                    <a:pt x="1" y="0"/>
                  </a:cubicBezTo>
                  <a:cubicBezTo>
                    <a:pt x="1" y="0"/>
                    <a:pt x="1" y="0"/>
                    <a:pt x="1" y="0"/>
                  </a:cubicBezTo>
                </a:path>
              </a:pathLst>
            </a:custGeom>
            <a:solidFill>
              <a:srgbClr val="FFFFFF"/>
            </a:solidFill>
            <a:ln w="9525">
              <a:noFill/>
              <a:round/>
              <a:headEnd/>
              <a:tailEnd/>
            </a:ln>
          </p:spPr>
          <p:txBody>
            <a:bodyPr/>
            <a:lstStyle/>
            <a:p>
              <a:endParaRPr lang="en-US" sz="1600" dirty="0"/>
            </a:p>
          </p:txBody>
        </p:sp>
        <p:sp>
          <p:nvSpPr>
            <p:cNvPr id="139" name="Freeform 248"/>
            <p:cNvSpPr>
              <a:spLocks noEditPoints="1"/>
            </p:cNvSpPr>
            <p:nvPr/>
          </p:nvSpPr>
          <p:spPr bwMode="auto">
            <a:xfrm>
              <a:off x="559590" y="4420457"/>
              <a:ext cx="6149" cy="69918"/>
            </a:xfrm>
            <a:custGeom>
              <a:avLst/>
              <a:gdLst>
                <a:gd name="T0" fmla="*/ 0 w 1"/>
                <a:gd name="T1" fmla="*/ 60767 h 11"/>
                <a:gd name="T2" fmla="*/ 0 w 1"/>
                <a:gd name="T3" fmla="*/ 74271 h 11"/>
                <a:gd name="T4" fmla="*/ 6752 w 1"/>
                <a:gd name="T5" fmla="*/ 74271 h 11"/>
                <a:gd name="T6" fmla="*/ 6752 w 1"/>
                <a:gd name="T7" fmla="*/ 74271 h 11"/>
                <a:gd name="T8" fmla="*/ 6752 w 1"/>
                <a:gd name="T9" fmla="*/ 74271 h 11"/>
                <a:gd name="T10" fmla="*/ 6752 w 1"/>
                <a:gd name="T11" fmla="*/ 60767 h 11"/>
                <a:gd name="T12" fmla="*/ 6752 w 1"/>
                <a:gd name="T13" fmla="*/ 60767 h 11"/>
                <a:gd name="T14" fmla="*/ 0 w 1"/>
                <a:gd name="T15" fmla="*/ 60767 h 11"/>
                <a:gd name="T16" fmla="*/ 6752 w 1"/>
                <a:gd name="T17" fmla="*/ 0 h 11"/>
                <a:gd name="T18" fmla="*/ 0 w 1"/>
                <a:gd name="T19" fmla="*/ 0 h 11"/>
                <a:gd name="T20" fmla="*/ 0 w 1"/>
                <a:gd name="T21" fmla="*/ 20256 h 11"/>
                <a:gd name="T22" fmla="*/ 6752 w 1"/>
                <a:gd name="T23" fmla="*/ 20256 h 11"/>
                <a:gd name="T24" fmla="*/ 6752 w 1"/>
                <a:gd name="T25" fmla="*/ 20256 h 11"/>
                <a:gd name="T26" fmla="*/ 6752 w 1"/>
                <a:gd name="T27" fmla="*/ 20256 h 11"/>
                <a:gd name="T28" fmla="*/ 6752 w 1"/>
                <a:gd name="T29" fmla="*/ 0 h 11"/>
                <a:gd name="T30" fmla="*/ 6752 w 1"/>
                <a:gd name="T31" fmla="*/ 0 h 1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 h="11">
                  <a:moveTo>
                    <a:pt x="0" y="9"/>
                  </a:moveTo>
                  <a:cubicBezTo>
                    <a:pt x="0" y="11"/>
                    <a:pt x="0" y="11"/>
                    <a:pt x="0" y="11"/>
                  </a:cubicBezTo>
                  <a:cubicBezTo>
                    <a:pt x="0" y="11"/>
                    <a:pt x="1" y="11"/>
                    <a:pt x="1" y="11"/>
                  </a:cubicBezTo>
                  <a:cubicBezTo>
                    <a:pt x="1" y="11"/>
                    <a:pt x="1" y="11"/>
                    <a:pt x="1" y="11"/>
                  </a:cubicBezTo>
                  <a:cubicBezTo>
                    <a:pt x="1" y="11"/>
                    <a:pt x="1" y="11"/>
                    <a:pt x="1" y="11"/>
                  </a:cubicBezTo>
                  <a:cubicBezTo>
                    <a:pt x="1" y="9"/>
                    <a:pt x="1" y="9"/>
                    <a:pt x="1" y="9"/>
                  </a:cubicBezTo>
                  <a:cubicBezTo>
                    <a:pt x="1" y="9"/>
                    <a:pt x="1" y="9"/>
                    <a:pt x="1" y="9"/>
                  </a:cubicBezTo>
                  <a:cubicBezTo>
                    <a:pt x="1" y="9"/>
                    <a:pt x="0" y="9"/>
                    <a:pt x="0" y="9"/>
                  </a:cubicBezTo>
                  <a:moveTo>
                    <a:pt x="1" y="0"/>
                  </a:moveTo>
                  <a:cubicBezTo>
                    <a:pt x="1" y="0"/>
                    <a:pt x="0" y="0"/>
                    <a:pt x="0" y="0"/>
                  </a:cubicBezTo>
                  <a:cubicBezTo>
                    <a:pt x="0" y="3"/>
                    <a:pt x="0" y="3"/>
                    <a:pt x="0" y="3"/>
                  </a:cubicBezTo>
                  <a:cubicBezTo>
                    <a:pt x="0" y="3"/>
                    <a:pt x="1" y="3"/>
                    <a:pt x="1" y="3"/>
                  </a:cubicBezTo>
                  <a:cubicBezTo>
                    <a:pt x="1" y="3"/>
                    <a:pt x="1" y="3"/>
                    <a:pt x="1" y="3"/>
                  </a:cubicBezTo>
                  <a:cubicBezTo>
                    <a:pt x="1" y="3"/>
                    <a:pt x="1" y="3"/>
                    <a:pt x="1" y="3"/>
                  </a:cubicBezTo>
                  <a:cubicBezTo>
                    <a:pt x="1" y="0"/>
                    <a:pt x="1" y="0"/>
                    <a:pt x="1" y="0"/>
                  </a:cubicBezTo>
                  <a:cubicBezTo>
                    <a:pt x="1" y="0"/>
                    <a:pt x="1" y="0"/>
                    <a:pt x="1" y="0"/>
                  </a:cubicBezTo>
                </a:path>
              </a:pathLst>
            </a:custGeom>
            <a:solidFill>
              <a:srgbClr val="EBA0F4"/>
            </a:solidFill>
            <a:ln w="9525">
              <a:noFill/>
              <a:round/>
              <a:headEnd/>
              <a:tailEnd/>
            </a:ln>
          </p:spPr>
          <p:txBody>
            <a:bodyPr/>
            <a:lstStyle/>
            <a:p>
              <a:endParaRPr lang="en-US" sz="1600" dirty="0"/>
            </a:p>
          </p:txBody>
        </p:sp>
        <p:sp>
          <p:nvSpPr>
            <p:cNvPr id="140" name="Oval 249"/>
            <p:cNvSpPr>
              <a:spLocks noChangeArrowheads="1"/>
            </p:cNvSpPr>
            <p:nvPr/>
          </p:nvSpPr>
          <p:spPr bwMode="auto">
            <a:xfrm>
              <a:off x="553441" y="4521616"/>
              <a:ext cx="19985" cy="184466"/>
            </a:xfrm>
            <a:prstGeom prst="ellipse">
              <a:avLst/>
            </a:prstGeom>
            <a:solidFill>
              <a:srgbClr val="FFFFFF"/>
            </a:solidFill>
            <a:ln w="9525">
              <a:noFill/>
              <a:round/>
              <a:headEnd/>
              <a:tailEnd/>
            </a:ln>
          </p:spPr>
          <p:txBody>
            <a:bodyPr/>
            <a:lstStyle/>
            <a:p>
              <a:endParaRPr lang="en-US" sz="1600" dirty="0"/>
            </a:p>
          </p:txBody>
        </p:sp>
        <p:sp>
          <p:nvSpPr>
            <p:cNvPr id="141" name="Freeform 250"/>
            <p:cNvSpPr>
              <a:spLocks noEditPoints="1"/>
            </p:cNvSpPr>
            <p:nvPr/>
          </p:nvSpPr>
          <p:spPr bwMode="auto">
            <a:xfrm>
              <a:off x="553441" y="4521616"/>
              <a:ext cx="26134" cy="184466"/>
            </a:xfrm>
            <a:custGeom>
              <a:avLst/>
              <a:gdLst>
                <a:gd name="T0" fmla="*/ 13504 w 4"/>
                <a:gd name="T1" fmla="*/ 195805 h 29"/>
                <a:gd name="T2" fmla="*/ 0 w 4"/>
                <a:gd name="T3" fmla="*/ 94527 h 29"/>
                <a:gd name="T4" fmla="*/ 13504 w 4"/>
                <a:gd name="T5" fmla="*/ 0 h 29"/>
                <a:gd name="T6" fmla="*/ 27008 w 4"/>
                <a:gd name="T7" fmla="*/ 94527 h 29"/>
                <a:gd name="T8" fmla="*/ 13504 w 4"/>
                <a:gd name="T9" fmla="*/ 195805 h 29"/>
                <a:gd name="T10" fmla="*/ 13504 w 4"/>
                <a:gd name="T11" fmla="*/ 0 h 29"/>
                <a:gd name="T12" fmla="*/ 0 w 4"/>
                <a:gd name="T13" fmla="*/ 94527 h 29"/>
                <a:gd name="T14" fmla="*/ 13504 w 4"/>
                <a:gd name="T15" fmla="*/ 195805 h 29"/>
                <a:gd name="T16" fmla="*/ 20256 w 4"/>
                <a:gd name="T17" fmla="*/ 94527 h 29"/>
                <a:gd name="T18" fmla="*/ 13504 w 4"/>
                <a:gd name="T19" fmla="*/ 0 h 2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 h="29">
                  <a:moveTo>
                    <a:pt x="2" y="29"/>
                  </a:moveTo>
                  <a:cubicBezTo>
                    <a:pt x="0" y="29"/>
                    <a:pt x="0" y="15"/>
                    <a:pt x="0" y="14"/>
                  </a:cubicBezTo>
                  <a:cubicBezTo>
                    <a:pt x="0" y="14"/>
                    <a:pt x="0" y="0"/>
                    <a:pt x="2" y="0"/>
                  </a:cubicBezTo>
                  <a:cubicBezTo>
                    <a:pt x="4" y="0"/>
                    <a:pt x="4" y="14"/>
                    <a:pt x="4" y="14"/>
                  </a:cubicBezTo>
                  <a:cubicBezTo>
                    <a:pt x="4" y="15"/>
                    <a:pt x="4" y="29"/>
                    <a:pt x="2" y="29"/>
                  </a:cubicBezTo>
                  <a:close/>
                  <a:moveTo>
                    <a:pt x="2" y="0"/>
                  </a:moveTo>
                  <a:cubicBezTo>
                    <a:pt x="1" y="1"/>
                    <a:pt x="0" y="6"/>
                    <a:pt x="0" y="14"/>
                  </a:cubicBezTo>
                  <a:cubicBezTo>
                    <a:pt x="0" y="23"/>
                    <a:pt x="1" y="28"/>
                    <a:pt x="2" y="29"/>
                  </a:cubicBezTo>
                  <a:cubicBezTo>
                    <a:pt x="2" y="28"/>
                    <a:pt x="3" y="23"/>
                    <a:pt x="3" y="14"/>
                  </a:cubicBezTo>
                  <a:cubicBezTo>
                    <a:pt x="3" y="6"/>
                    <a:pt x="2" y="1"/>
                    <a:pt x="2" y="0"/>
                  </a:cubicBezTo>
                  <a:close/>
                </a:path>
              </a:pathLst>
            </a:custGeom>
            <a:solidFill>
              <a:srgbClr val="FFFFFF"/>
            </a:solidFill>
            <a:ln w="9525">
              <a:noFill/>
              <a:round/>
              <a:headEnd/>
              <a:tailEnd/>
            </a:ln>
          </p:spPr>
          <p:txBody>
            <a:bodyPr/>
            <a:lstStyle/>
            <a:p>
              <a:endParaRPr lang="en-US" sz="1600" dirty="0"/>
            </a:p>
          </p:txBody>
        </p:sp>
        <p:sp>
          <p:nvSpPr>
            <p:cNvPr id="142" name="Rectangle 203"/>
            <p:cNvSpPr>
              <a:spLocks noChangeArrowheads="1"/>
            </p:cNvSpPr>
            <p:nvPr/>
          </p:nvSpPr>
          <p:spPr bwMode="auto">
            <a:xfrm>
              <a:off x="7934757" y="1129814"/>
              <a:ext cx="500602" cy="180259"/>
            </a:xfrm>
            <a:prstGeom prst="rect">
              <a:avLst/>
            </a:prstGeom>
            <a:noFill/>
            <a:ln w="9525">
              <a:noFill/>
              <a:miter lim="800000"/>
              <a:headEnd/>
              <a:tailEnd/>
            </a:ln>
          </p:spPr>
          <p:txBody>
            <a:bodyPr wrap="none" lIns="0" tIns="0" rIns="0" bIns="0">
              <a:spAutoFit/>
            </a:bodyPr>
            <a:lstStyle/>
            <a:p>
              <a:pPr algn="ctr"/>
              <a:r>
                <a:rPr lang="en-US" sz="500" dirty="0">
                  <a:solidFill>
                    <a:srgbClr val="FFFFFF"/>
                  </a:solidFill>
                  <a:latin typeface="Omnes Semibold" charset="0"/>
                </a:rPr>
                <a:t>DOWNLOAD /</a:t>
              </a:r>
            </a:p>
            <a:p>
              <a:pPr algn="ctr"/>
              <a:r>
                <a:rPr lang="en-US" sz="500" dirty="0">
                  <a:solidFill>
                    <a:srgbClr val="FFFFFF"/>
                  </a:solidFill>
                  <a:latin typeface="Omnes Semibold" charset="0"/>
                </a:rPr>
                <a:t>UTILIZATION</a:t>
              </a:r>
              <a:endParaRPr lang="en-US" sz="500" dirty="0"/>
            </a:p>
          </p:txBody>
        </p:sp>
        <p:sp>
          <p:nvSpPr>
            <p:cNvPr id="143" name="Rectangle 203"/>
            <p:cNvSpPr>
              <a:spLocks noChangeArrowheads="1"/>
            </p:cNvSpPr>
            <p:nvPr/>
          </p:nvSpPr>
          <p:spPr bwMode="auto">
            <a:xfrm>
              <a:off x="264334" y="4728396"/>
              <a:ext cx="578214" cy="180259"/>
            </a:xfrm>
            <a:prstGeom prst="rect">
              <a:avLst/>
            </a:prstGeom>
            <a:noFill/>
            <a:ln w="9525">
              <a:noFill/>
              <a:miter lim="800000"/>
              <a:headEnd/>
              <a:tailEnd/>
            </a:ln>
          </p:spPr>
          <p:txBody>
            <a:bodyPr wrap="none" lIns="0" tIns="0" rIns="0" bIns="0">
              <a:spAutoFit/>
            </a:bodyPr>
            <a:lstStyle/>
            <a:p>
              <a:pPr algn="ctr"/>
              <a:r>
                <a:rPr lang="en-US" sz="500" dirty="0">
                  <a:solidFill>
                    <a:srgbClr val="FFFFFF"/>
                  </a:solidFill>
                  <a:latin typeface="Omnes Semibold" charset="0"/>
                </a:rPr>
                <a:t>SERVICE</a:t>
              </a:r>
            </a:p>
            <a:p>
              <a:pPr algn="ctr"/>
              <a:r>
                <a:rPr lang="en-US" sz="500" dirty="0">
                  <a:solidFill>
                    <a:srgbClr val="FFFFFF"/>
                  </a:solidFill>
                  <a:latin typeface="Omnes Semibold" charset="0"/>
                </a:rPr>
                <a:t> DEPLOYMENT </a:t>
              </a:r>
              <a:endParaRPr lang="en-US" sz="500" dirty="0"/>
            </a:p>
          </p:txBody>
        </p:sp>
        <p:sp>
          <p:nvSpPr>
            <p:cNvPr id="144" name="Rectangle 35"/>
            <p:cNvSpPr>
              <a:spLocks noChangeArrowheads="1"/>
            </p:cNvSpPr>
            <p:nvPr/>
          </p:nvSpPr>
          <p:spPr bwMode="auto">
            <a:xfrm rot="16200000">
              <a:off x="1394826" y="3407673"/>
              <a:ext cx="1130376" cy="391166"/>
            </a:xfrm>
            <a:prstGeom prst="rect">
              <a:avLst/>
            </a:prstGeom>
            <a:noFill/>
            <a:ln w="9525">
              <a:noFill/>
              <a:miter lim="800000"/>
              <a:headEnd/>
              <a:tailEnd/>
            </a:ln>
          </p:spPr>
          <p:txBody>
            <a:bodyPr wrap="none" lIns="0" tIns="0" rIns="0" bIns="0">
              <a:spAutoFit/>
            </a:bodyPr>
            <a:lstStyle/>
            <a:p>
              <a:r>
                <a:rPr lang="en-US" sz="1050" dirty="0">
                  <a:solidFill>
                    <a:srgbClr val="FFFFFF"/>
                  </a:solidFill>
                  <a:latin typeface="Omnes Medium" charset="0"/>
                </a:rPr>
                <a:t>PROFILE  </a:t>
              </a:r>
            </a:p>
            <a:p>
              <a:r>
                <a:rPr lang="en-US" sz="1050" dirty="0">
                  <a:solidFill>
                    <a:srgbClr val="FFFFFF"/>
                  </a:solidFill>
                  <a:latin typeface="Omnes Medium" charset="0"/>
                </a:rPr>
                <a:t>MANAGEMENT</a:t>
              </a:r>
            </a:p>
          </p:txBody>
        </p:sp>
        <p:sp>
          <p:nvSpPr>
            <p:cNvPr id="145" name="Rectangle 29"/>
            <p:cNvSpPr>
              <a:spLocks noChangeArrowheads="1"/>
            </p:cNvSpPr>
            <p:nvPr/>
          </p:nvSpPr>
          <p:spPr bwMode="auto">
            <a:xfrm rot="16200000">
              <a:off x="901373" y="3407673"/>
              <a:ext cx="1130376" cy="391166"/>
            </a:xfrm>
            <a:prstGeom prst="rect">
              <a:avLst/>
            </a:prstGeom>
            <a:noFill/>
            <a:ln w="9525">
              <a:noFill/>
              <a:miter lim="800000"/>
              <a:headEnd/>
              <a:tailEnd/>
            </a:ln>
          </p:spPr>
          <p:txBody>
            <a:bodyPr wrap="none" lIns="0" tIns="0" rIns="0" bIns="0">
              <a:spAutoFit/>
            </a:bodyPr>
            <a:lstStyle/>
            <a:p>
              <a:r>
                <a:rPr lang="en-US" sz="1050" dirty="0">
                  <a:solidFill>
                    <a:srgbClr val="FFFFFF"/>
                  </a:solidFill>
                  <a:latin typeface="Omnes Medium" charset="0"/>
                </a:rPr>
                <a:t>IDENTITY</a:t>
              </a:r>
            </a:p>
            <a:p>
              <a:r>
                <a:rPr lang="en-US" sz="1050" dirty="0">
                  <a:solidFill>
                    <a:srgbClr val="FFFFFF"/>
                  </a:solidFill>
                  <a:latin typeface="Omnes Medium" charset="0"/>
                </a:rPr>
                <a:t>MANAGEMENT</a:t>
              </a:r>
              <a:endParaRPr lang="en-US" sz="1050" dirty="0"/>
            </a:p>
          </p:txBody>
        </p:sp>
        <p:sp>
          <p:nvSpPr>
            <p:cNvPr id="146" name="Rectangle 35"/>
            <p:cNvSpPr>
              <a:spLocks noChangeArrowheads="1"/>
            </p:cNvSpPr>
            <p:nvPr/>
          </p:nvSpPr>
          <p:spPr bwMode="auto">
            <a:xfrm rot="16200000">
              <a:off x="2352376" y="3372935"/>
              <a:ext cx="1199851" cy="391166"/>
            </a:xfrm>
            <a:prstGeom prst="rect">
              <a:avLst/>
            </a:prstGeom>
            <a:noFill/>
            <a:ln w="9525">
              <a:noFill/>
              <a:miter lim="800000"/>
              <a:headEnd/>
              <a:tailEnd/>
            </a:ln>
          </p:spPr>
          <p:txBody>
            <a:bodyPr wrap="none" lIns="0" tIns="0" rIns="0" bIns="0">
              <a:spAutoFit/>
            </a:bodyPr>
            <a:lstStyle/>
            <a:p>
              <a:r>
                <a:rPr lang="en-US" sz="1050" dirty="0">
                  <a:solidFill>
                    <a:srgbClr val="FFFFFF"/>
                  </a:solidFill>
                  <a:latin typeface="Omnes Medium" charset="0"/>
                </a:rPr>
                <a:t>POLICY BASED </a:t>
              </a:r>
            </a:p>
            <a:p>
              <a:r>
                <a:rPr lang="en-US" sz="1050" dirty="0">
                  <a:solidFill>
                    <a:srgbClr val="FFFFFF"/>
                  </a:solidFill>
                  <a:latin typeface="Omnes Medium" charset="0"/>
                </a:rPr>
                <a:t>ROUTING </a:t>
              </a:r>
            </a:p>
          </p:txBody>
        </p:sp>
        <p:sp>
          <p:nvSpPr>
            <p:cNvPr id="147" name="Rectangle 29"/>
            <p:cNvSpPr>
              <a:spLocks noChangeArrowheads="1"/>
            </p:cNvSpPr>
            <p:nvPr/>
          </p:nvSpPr>
          <p:spPr bwMode="auto">
            <a:xfrm rot="16200000">
              <a:off x="2019636" y="3632208"/>
              <a:ext cx="876887" cy="195584"/>
            </a:xfrm>
            <a:prstGeom prst="rect">
              <a:avLst/>
            </a:prstGeom>
            <a:noFill/>
            <a:ln w="9525">
              <a:noFill/>
              <a:miter lim="800000"/>
              <a:headEnd/>
              <a:tailEnd/>
            </a:ln>
          </p:spPr>
          <p:txBody>
            <a:bodyPr wrap="none" lIns="0" tIns="0" rIns="0" bIns="0">
              <a:spAutoFit/>
            </a:bodyPr>
            <a:lstStyle/>
            <a:p>
              <a:r>
                <a:rPr lang="en-US" sz="1050" dirty="0">
                  <a:solidFill>
                    <a:srgbClr val="FFFFFF"/>
                  </a:solidFill>
                  <a:latin typeface="Omnes Medium" charset="0"/>
                </a:rPr>
                <a:t>ANALYTICS</a:t>
              </a:r>
              <a:endParaRPr lang="en-US" sz="1050" dirty="0"/>
            </a:p>
          </p:txBody>
        </p:sp>
        <p:sp>
          <p:nvSpPr>
            <p:cNvPr id="148" name="Rectangle 35"/>
            <p:cNvSpPr>
              <a:spLocks noChangeArrowheads="1"/>
            </p:cNvSpPr>
            <p:nvPr/>
          </p:nvSpPr>
          <p:spPr bwMode="auto">
            <a:xfrm rot="16200000">
              <a:off x="3259248" y="3326132"/>
              <a:ext cx="1361458" cy="323165"/>
            </a:xfrm>
            <a:prstGeom prst="rect">
              <a:avLst/>
            </a:prstGeom>
            <a:noFill/>
            <a:ln w="9525">
              <a:noFill/>
              <a:miter lim="800000"/>
              <a:headEnd/>
              <a:tailEnd/>
            </a:ln>
          </p:spPr>
          <p:txBody>
            <a:bodyPr wrap="square" lIns="0" tIns="0" rIns="0" bIns="0">
              <a:spAutoFit/>
            </a:bodyPr>
            <a:lstStyle/>
            <a:p>
              <a:r>
                <a:rPr lang="en-US" sz="1050" dirty="0">
                  <a:solidFill>
                    <a:srgbClr val="FFFFFF"/>
                  </a:solidFill>
                  <a:latin typeface="Omnes Medium" charset="0"/>
                </a:rPr>
                <a:t>ASSURANCE </a:t>
              </a:r>
            </a:p>
            <a:p>
              <a:r>
                <a:rPr lang="en-US" sz="1050" dirty="0">
                  <a:solidFill>
                    <a:srgbClr val="FFFFFF"/>
                  </a:solidFill>
                  <a:latin typeface="Omnes Medium" charset="0"/>
                </a:rPr>
                <a:t>&amp; TRACEABILITY</a:t>
              </a:r>
            </a:p>
          </p:txBody>
        </p:sp>
        <p:sp>
          <p:nvSpPr>
            <p:cNvPr id="149" name="Rectangle 29"/>
            <p:cNvSpPr>
              <a:spLocks noChangeArrowheads="1"/>
            </p:cNvSpPr>
            <p:nvPr/>
          </p:nvSpPr>
          <p:spPr bwMode="auto">
            <a:xfrm rot="16200000">
              <a:off x="2713667" y="3274774"/>
              <a:ext cx="1464173" cy="323165"/>
            </a:xfrm>
            <a:prstGeom prst="rect">
              <a:avLst/>
            </a:prstGeom>
            <a:noFill/>
            <a:ln w="9525">
              <a:noFill/>
              <a:miter lim="800000"/>
              <a:headEnd/>
              <a:tailEnd/>
            </a:ln>
          </p:spPr>
          <p:txBody>
            <a:bodyPr wrap="square" lIns="0" tIns="0" rIns="0" bIns="0">
              <a:spAutoFit/>
            </a:bodyPr>
            <a:lstStyle/>
            <a:p>
              <a:r>
                <a:rPr lang="en-US" sz="1050" dirty="0">
                  <a:solidFill>
                    <a:srgbClr val="FFFFFF"/>
                  </a:solidFill>
                  <a:latin typeface="Omnes Medium" charset="0"/>
                </a:rPr>
                <a:t>CONFIGURATION </a:t>
              </a:r>
            </a:p>
            <a:p>
              <a:r>
                <a:rPr lang="en-US" sz="1050" dirty="0">
                  <a:solidFill>
                    <a:srgbClr val="FFFFFF"/>
                  </a:solidFill>
                  <a:latin typeface="Omnes Medium" charset="0"/>
                </a:rPr>
                <a:t>&amp; ACTIVATION</a:t>
              </a:r>
            </a:p>
          </p:txBody>
        </p:sp>
        <p:sp>
          <p:nvSpPr>
            <p:cNvPr id="150" name="Rectangle 35"/>
            <p:cNvSpPr>
              <a:spLocks noChangeArrowheads="1"/>
            </p:cNvSpPr>
            <p:nvPr/>
          </p:nvSpPr>
          <p:spPr bwMode="auto">
            <a:xfrm rot="16200000">
              <a:off x="4516436" y="3659435"/>
              <a:ext cx="822433" cy="195584"/>
            </a:xfrm>
            <a:prstGeom prst="rect">
              <a:avLst/>
            </a:prstGeom>
            <a:noFill/>
            <a:ln w="9525">
              <a:noFill/>
              <a:miter lim="800000"/>
              <a:headEnd/>
              <a:tailEnd/>
            </a:ln>
          </p:spPr>
          <p:txBody>
            <a:bodyPr wrap="none" lIns="0" tIns="0" rIns="0" bIns="0">
              <a:spAutoFit/>
            </a:bodyPr>
            <a:lstStyle/>
            <a:p>
              <a:r>
                <a:rPr lang="en-US" sz="1050" dirty="0">
                  <a:solidFill>
                    <a:srgbClr val="FFFFFF"/>
                  </a:solidFill>
                  <a:latin typeface="Omnes Medium" charset="0"/>
                </a:rPr>
                <a:t>INVOICING</a:t>
              </a:r>
            </a:p>
          </p:txBody>
        </p:sp>
        <p:sp>
          <p:nvSpPr>
            <p:cNvPr id="151" name="Rectangle 29"/>
            <p:cNvSpPr>
              <a:spLocks noChangeArrowheads="1"/>
            </p:cNvSpPr>
            <p:nvPr/>
          </p:nvSpPr>
          <p:spPr bwMode="auto">
            <a:xfrm rot="16200000">
              <a:off x="4008900" y="3645352"/>
              <a:ext cx="850599" cy="195584"/>
            </a:xfrm>
            <a:prstGeom prst="rect">
              <a:avLst/>
            </a:prstGeom>
            <a:noFill/>
            <a:ln w="9525">
              <a:noFill/>
              <a:miter lim="800000"/>
              <a:headEnd/>
              <a:tailEnd/>
            </a:ln>
          </p:spPr>
          <p:txBody>
            <a:bodyPr wrap="none" lIns="0" tIns="0" rIns="0" bIns="0">
              <a:spAutoFit/>
            </a:bodyPr>
            <a:lstStyle/>
            <a:p>
              <a:r>
                <a:rPr lang="en-US" sz="1050" dirty="0">
                  <a:solidFill>
                    <a:srgbClr val="FFFFFF"/>
                  </a:solidFill>
                  <a:latin typeface="Omnes Medium" charset="0"/>
                </a:rPr>
                <a:t>CHARGING</a:t>
              </a:r>
            </a:p>
          </p:txBody>
        </p:sp>
        <p:sp>
          <p:nvSpPr>
            <p:cNvPr id="152" name="Rectangle 35"/>
            <p:cNvSpPr>
              <a:spLocks noChangeArrowheads="1"/>
            </p:cNvSpPr>
            <p:nvPr/>
          </p:nvSpPr>
          <p:spPr bwMode="auto">
            <a:xfrm rot="16200000">
              <a:off x="5388706" y="3505464"/>
              <a:ext cx="1130376" cy="195584"/>
            </a:xfrm>
            <a:prstGeom prst="rect">
              <a:avLst/>
            </a:prstGeom>
            <a:noFill/>
            <a:ln w="9525">
              <a:noFill/>
              <a:miter lim="800000"/>
              <a:headEnd/>
              <a:tailEnd/>
            </a:ln>
          </p:spPr>
          <p:txBody>
            <a:bodyPr wrap="none" lIns="0" tIns="0" rIns="0" bIns="0">
              <a:spAutoFit/>
            </a:bodyPr>
            <a:lstStyle/>
            <a:p>
              <a:r>
                <a:rPr lang="en-US" sz="1050" dirty="0">
                  <a:solidFill>
                    <a:srgbClr val="FFFFFF"/>
                  </a:solidFill>
                  <a:latin typeface="Omnes Medium" charset="0"/>
                </a:rPr>
                <a:t>ON-BOARDING</a:t>
              </a:r>
            </a:p>
          </p:txBody>
        </p:sp>
        <p:sp>
          <p:nvSpPr>
            <p:cNvPr id="153" name="Rectangle 88"/>
            <p:cNvSpPr>
              <a:spLocks noChangeArrowheads="1"/>
            </p:cNvSpPr>
            <p:nvPr/>
          </p:nvSpPr>
          <p:spPr bwMode="auto">
            <a:xfrm>
              <a:off x="2450393" y="4432358"/>
              <a:ext cx="1254386" cy="324467"/>
            </a:xfrm>
            <a:prstGeom prst="rect">
              <a:avLst/>
            </a:prstGeom>
            <a:noFill/>
            <a:ln w="9525">
              <a:noFill/>
              <a:miter lim="800000"/>
              <a:headEnd/>
              <a:tailEnd/>
            </a:ln>
          </p:spPr>
          <p:txBody>
            <a:bodyPr lIns="0" tIns="0" rIns="0" bIns="0">
              <a:spAutoFit/>
            </a:bodyPr>
            <a:lstStyle/>
            <a:p>
              <a:pPr algn="ctr"/>
              <a:r>
                <a:rPr lang="en-US" sz="900" dirty="0">
                  <a:solidFill>
                    <a:srgbClr val="FFFFFF"/>
                  </a:solidFill>
                  <a:latin typeface="Omnes Medium" charset="0"/>
                </a:rPr>
                <a:t>SERVICE DOMAIN</a:t>
              </a:r>
            </a:p>
            <a:p>
              <a:pPr algn="ctr"/>
              <a:r>
                <a:rPr lang="en-US" sz="900" dirty="0">
                  <a:solidFill>
                    <a:srgbClr val="FFFFFF"/>
                  </a:solidFill>
                  <a:latin typeface="Omnes Medium" charset="0"/>
                </a:rPr>
                <a:t>(IAAS / PAAS)</a:t>
              </a:r>
            </a:p>
          </p:txBody>
        </p:sp>
        <p:sp>
          <p:nvSpPr>
            <p:cNvPr id="154" name="Rectangle 88"/>
            <p:cNvSpPr>
              <a:spLocks noChangeArrowheads="1"/>
            </p:cNvSpPr>
            <p:nvPr/>
          </p:nvSpPr>
          <p:spPr bwMode="auto">
            <a:xfrm>
              <a:off x="3778566" y="4432358"/>
              <a:ext cx="1106811" cy="648933"/>
            </a:xfrm>
            <a:prstGeom prst="rect">
              <a:avLst/>
            </a:prstGeom>
            <a:noFill/>
            <a:ln w="9525">
              <a:noFill/>
              <a:miter lim="800000"/>
              <a:headEnd/>
              <a:tailEnd/>
            </a:ln>
          </p:spPr>
          <p:txBody>
            <a:bodyPr lIns="0" tIns="0" rIns="0" bIns="0">
              <a:spAutoFit/>
            </a:bodyPr>
            <a:lstStyle/>
            <a:p>
              <a:pPr algn="ctr"/>
              <a:r>
                <a:rPr lang="en-US" sz="900" dirty="0">
                  <a:solidFill>
                    <a:srgbClr val="FFFFFF"/>
                  </a:solidFill>
                  <a:latin typeface="Omnes Medium" charset="0"/>
                </a:rPr>
                <a:t>SERVICE DOMAIN</a:t>
              </a:r>
            </a:p>
            <a:p>
              <a:pPr algn="ctr"/>
              <a:r>
                <a:rPr lang="en-US" sz="900" dirty="0">
                  <a:solidFill>
                    <a:srgbClr val="FFFFFF"/>
                  </a:solidFill>
                  <a:latin typeface="Omnes Medium" charset="0"/>
                </a:rPr>
                <a:t>(PRIVATE CLOUD)</a:t>
              </a:r>
            </a:p>
          </p:txBody>
        </p:sp>
        <p:sp>
          <p:nvSpPr>
            <p:cNvPr id="155" name="Rectangle 88"/>
            <p:cNvSpPr>
              <a:spLocks noChangeArrowheads="1"/>
            </p:cNvSpPr>
            <p:nvPr/>
          </p:nvSpPr>
          <p:spPr bwMode="auto">
            <a:xfrm>
              <a:off x="4959165" y="4432358"/>
              <a:ext cx="1106811" cy="486699"/>
            </a:xfrm>
            <a:prstGeom prst="rect">
              <a:avLst/>
            </a:prstGeom>
            <a:noFill/>
            <a:ln w="9525">
              <a:noFill/>
              <a:miter lim="800000"/>
              <a:headEnd/>
              <a:tailEnd/>
            </a:ln>
          </p:spPr>
          <p:txBody>
            <a:bodyPr lIns="0" tIns="0" rIns="0" bIns="0">
              <a:spAutoFit/>
            </a:bodyPr>
            <a:lstStyle/>
            <a:p>
              <a:pPr algn="ctr"/>
              <a:r>
                <a:rPr lang="en-US" sz="900" dirty="0">
                  <a:solidFill>
                    <a:srgbClr val="FFFFFF"/>
                  </a:solidFill>
                  <a:latin typeface="Omnes Medium" charset="0"/>
                </a:rPr>
                <a:t>SERVICE DOMAIN</a:t>
              </a:r>
            </a:p>
            <a:p>
              <a:pPr algn="ctr"/>
              <a:r>
                <a:rPr lang="en-US" sz="900" dirty="0">
                  <a:solidFill>
                    <a:srgbClr val="FFFFFF"/>
                  </a:solidFill>
                  <a:latin typeface="Omnes Medium" charset="0"/>
                </a:rPr>
                <a:t>(CAAS / NAAS)</a:t>
              </a:r>
            </a:p>
          </p:txBody>
        </p:sp>
        <p:sp>
          <p:nvSpPr>
            <p:cNvPr id="156" name="Rectangle 155"/>
            <p:cNvSpPr>
              <a:spLocks noChangeArrowheads="1"/>
            </p:cNvSpPr>
            <p:nvPr/>
          </p:nvSpPr>
          <p:spPr bwMode="auto">
            <a:xfrm>
              <a:off x="7449490" y="1259240"/>
              <a:ext cx="66102" cy="595053"/>
            </a:xfrm>
            <a:prstGeom prst="rect">
              <a:avLst/>
            </a:prstGeom>
            <a:solidFill>
              <a:srgbClr val="99CC33"/>
            </a:solidFill>
            <a:ln w="9525">
              <a:noFill/>
              <a:miter lim="800000"/>
              <a:headEnd/>
              <a:tailEnd/>
            </a:ln>
          </p:spPr>
          <p:txBody>
            <a:bodyPr/>
            <a:lstStyle/>
            <a:p>
              <a:endParaRPr lang="en-US" sz="1600" dirty="0"/>
            </a:p>
          </p:txBody>
        </p:sp>
        <p:sp>
          <p:nvSpPr>
            <p:cNvPr id="157" name="Rectangle 147"/>
            <p:cNvSpPr>
              <a:spLocks noChangeArrowheads="1"/>
            </p:cNvSpPr>
            <p:nvPr/>
          </p:nvSpPr>
          <p:spPr bwMode="auto">
            <a:xfrm>
              <a:off x="7447992" y="1962889"/>
              <a:ext cx="66101" cy="2280539"/>
            </a:xfrm>
            <a:prstGeom prst="rect">
              <a:avLst/>
            </a:prstGeom>
            <a:solidFill>
              <a:srgbClr val="FF6666"/>
            </a:solidFill>
            <a:ln w="9525">
              <a:noFill/>
              <a:miter lim="800000"/>
              <a:headEnd/>
              <a:tailEnd/>
            </a:ln>
          </p:spPr>
          <p:txBody>
            <a:bodyPr/>
            <a:lstStyle/>
            <a:p>
              <a:endParaRPr lang="en-US" sz="1600" dirty="0"/>
            </a:p>
          </p:txBody>
        </p:sp>
        <p:sp>
          <p:nvSpPr>
            <p:cNvPr id="158" name="Rectangle 148"/>
            <p:cNvSpPr>
              <a:spLocks noChangeArrowheads="1"/>
            </p:cNvSpPr>
            <p:nvPr/>
          </p:nvSpPr>
          <p:spPr bwMode="auto">
            <a:xfrm>
              <a:off x="7449562" y="4325250"/>
              <a:ext cx="66102" cy="532572"/>
            </a:xfrm>
            <a:prstGeom prst="rect">
              <a:avLst/>
            </a:prstGeom>
            <a:solidFill>
              <a:srgbClr val="46B267"/>
            </a:solidFill>
            <a:ln w="9525">
              <a:noFill/>
              <a:miter lim="800000"/>
              <a:headEnd/>
              <a:tailEnd/>
            </a:ln>
          </p:spPr>
          <p:txBody>
            <a:bodyPr/>
            <a:lstStyle/>
            <a:p>
              <a:endParaRPr lang="en-US" sz="1600" dirty="0"/>
            </a:p>
          </p:txBody>
        </p:sp>
        <p:sp>
          <p:nvSpPr>
            <p:cNvPr id="159" name="Rectangle 29"/>
            <p:cNvSpPr>
              <a:spLocks noChangeArrowheads="1"/>
            </p:cNvSpPr>
            <p:nvPr/>
          </p:nvSpPr>
          <p:spPr bwMode="auto">
            <a:xfrm rot="16200000">
              <a:off x="4587631" y="3123201"/>
              <a:ext cx="1699319" cy="391166"/>
            </a:xfrm>
            <a:prstGeom prst="rect">
              <a:avLst/>
            </a:prstGeom>
            <a:noFill/>
            <a:ln w="9525">
              <a:noFill/>
              <a:miter lim="800000"/>
              <a:headEnd/>
              <a:tailEnd/>
            </a:ln>
          </p:spPr>
          <p:txBody>
            <a:bodyPr wrap="none" lIns="0" tIns="0" rIns="0" bIns="0">
              <a:spAutoFit/>
            </a:bodyPr>
            <a:lstStyle/>
            <a:p>
              <a:r>
                <a:rPr lang="en-US" sz="1050" dirty="0">
                  <a:solidFill>
                    <a:srgbClr val="FFFFFF"/>
                  </a:solidFill>
                  <a:latin typeface="Omnes Medium" charset="0"/>
                </a:rPr>
                <a:t>CATALOG LIFECYCLE </a:t>
              </a:r>
            </a:p>
            <a:p>
              <a:r>
                <a:rPr lang="en-US" sz="1050" dirty="0">
                  <a:solidFill>
                    <a:srgbClr val="FFFFFF"/>
                  </a:solidFill>
                  <a:latin typeface="Omnes Medium" charset="0"/>
                </a:rPr>
                <a:t>MGMT &amp; FEDERATION</a:t>
              </a:r>
            </a:p>
          </p:txBody>
        </p:sp>
      </p:grpSp>
      <p:sp>
        <p:nvSpPr>
          <p:cNvPr id="160" name="Ellipse 159"/>
          <p:cNvSpPr/>
          <p:nvPr/>
        </p:nvSpPr>
        <p:spPr>
          <a:xfrm>
            <a:off x="6971103" y="23412"/>
            <a:ext cx="1667435" cy="998185"/>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fr-FR" sz="1200" b="1" dirty="0">
                <a:solidFill>
                  <a:srgbClr val="FF0000"/>
                </a:solidFill>
                <a:latin typeface="Arial" panose="020B0604020202020204" pitchFamily="34" charset="0"/>
                <a:cs typeface="Arial" panose="020B0604020202020204" pitchFamily="34" charset="0"/>
              </a:rPr>
              <a:t>Optional</a:t>
            </a:r>
          </a:p>
        </p:txBody>
      </p:sp>
    </p:spTree>
    <p:extLst>
      <p:ext uri="{BB962C8B-B14F-4D97-AF65-F5344CB8AC3E}">
        <p14:creationId xmlns:p14="http://schemas.microsoft.com/office/powerpoint/2010/main" val="290947252"/>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15816" y="-22301"/>
            <a:ext cx="5995488" cy="972796"/>
          </a:xfrm>
        </p:spPr>
        <p:txBody>
          <a:bodyPr/>
          <a:lstStyle/>
          <a:p>
            <a:r>
              <a:rPr lang="en-US" dirty="0"/>
              <a:t>Business Scenario Positioning versus DSRA</a:t>
            </a:r>
          </a:p>
        </p:txBody>
      </p:sp>
      <p:graphicFrame>
        <p:nvGraphicFramePr>
          <p:cNvPr id="4" name="Table 3"/>
          <p:cNvGraphicFramePr>
            <a:graphicFrameLocks noGrp="1"/>
          </p:cNvGraphicFramePr>
          <p:nvPr>
            <p:extLst>
              <p:ext uri="{D42A27DB-BD31-4B8C-83A1-F6EECF244321}">
                <p14:modId xmlns:p14="http://schemas.microsoft.com/office/powerpoint/2010/main" val="787213772"/>
              </p:ext>
            </p:extLst>
          </p:nvPr>
        </p:nvGraphicFramePr>
        <p:xfrm>
          <a:off x="198336" y="1148317"/>
          <a:ext cx="8712968" cy="4223286"/>
        </p:xfrm>
        <a:graphic>
          <a:graphicData uri="http://schemas.openxmlformats.org/drawingml/2006/table">
            <a:tbl>
              <a:tblPr firstRow="1" bandRow="1">
                <a:tableStyleId>{5C22544A-7EE6-4342-B048-85BDC9FD1C3A}</a:tableStyleId>
              </a:tblPr>
              <a:tblGrid>
                <a:gridCol w="2808312">
                  <a:extLst>
                    <a:ext uri="{9D8B030D-6E8A-4147-A177-3AD203B41FA5}">
                      <a16:colId xmlns:a16="http://schemas.microsoft.com/office/drawing/2014/main" xmlns="" val="20000"/>
                    </a:ext>
                  </a:extLst>
                </a:gridCol>
                <a:gridCol w="864096">
                  <a:extLst>
                    <a:ext uri="{9D8B030D-6E8A-4147-A177-3AD203B41FA5}">
                      <a16:colId xmlns:a16="http://schemas.microsoft.com/office/drawing/2014/main" xmlns="" val="20001"/>
                    </a:ext>
                  </a:extLst>
                </a:gridCol>
                <a:gridCol w="5040560">
                  <a:extLst>
                    <a:ext uri="{9D8B030D-6E8A-4147-A177-3AD203B41FA5}">
                      <a16:colId xmlns:a16="http://schemas.microsoft.com/office/drawing/2014/main" xmlns="" val="20002"/>
                    </a:ext>
                  </a:extLst>
                </a:gridCol>
              </a:tblGrid>
              <a:tr h="737165">
                <a:tc>
                  <a:txBody>
                    <a:bodyPr/>
                    <a:lstStyle/>
                    <a:p>
                      <a:pPr algn="ctr"/>
                      <a:r>
                        <a:rPr lang="en-US" sz="1400" dirty="0">
                          <a:latin typeface="Calibri" pitchFamily="34" charset="0"/>
                          <a:cs typeface="Calibri" pitchFamily="34" charset="0"/>
                        </a:rPr>
                        <a:t>Support Service Name</a:t>
                      </a:r>
                    </a:p>
                  </a:txBody>
                  <a:tcPr/>
                </a:tc>
                <a:tc>
                  <a:txBody>
                    <a:bodyPr/>
                    <a:lstStyle/>
                    <a:p>
                      <a:pPr algn="ctr"/>
                      <a:r>
                        <a:rPr lang="en-US" sz="1400" dirty="0">
                          <a:latin typeface="Calibri" pitchFamily="34" charset="0"/>
                          <a:cs typeface="Calibri" pitchFamily="34" charset="0"/>
                        </a:rPr>
                        <a:t>In scope (Y/N)</a:t>
                      </a:r>
                    </a:p>
                  </a:txBody>
                  <a:tcPr/>
                </a:tc>
                <a:tc>
                  <a:txBody>
                    <a:bodyPr/>
                    <a:lstStyle/>
                    <a:p>
                      <a:pPr algn="ctr"/>
                      <a:r>
                        <a:rPr lang="en-US" sz="1400" dirty="0">
                          <a:latin typeface="Calibri" pitchFamily="34" charset="0"/>
                          <a:cs typeface="Calibri" pitchFamily="34" charset="0"/>
                        </a:rPr>
                        <a:t>Comment</a:t>
                      </a:r>
                    </a:p>
                  </a:txBody>
                  <a:tcPr/>
                </a:tc>
                <a:extLst>
                  <a:ext uri="{0D108BD9-81ED-4DB2-BD59-A6C34878D82A}">
                    <a16:rowId xmlns:a16="http://schemas.microsoft.com/office/drawing/2014/main" xmlns="" val="10000"/>
                  </a:ext>
                </a:extLst>
              </a:tr>
              <a:tr h="318563">
                <a:tc>
                  <a:txBody>
                    <a:bodyPr/>
                    <a:lstStyle/>
                    <a:p>
                      <a:pPr algn="l"/>
                      <a:r>
                        <a:rPr lang="en-US" sz="1400" dirty="0">
                          <a:latin typeface="Calibri" pitchFamily="34" charset="0"/>
                          <a:cs typeface="Calibri" pitchFamily="34" charset="0"/>
                        </a:rPr>
                        <a:t>Identity</a:t>
                      </a:r>
                      <a:r>
                        <a:rPr lang="en-US" sz="1400" baseline="0" dirty="0">
                          <a:latin typeface="Calibri" pitchFamily="34" charset="0"/>
                          <a:cs typeface="Calibri" pitchFamily="34" charset="0"/>
                        </a:rPr>
                        <a:t> Mgmt</a:t>
                      </a:r>
                      <a:endParaRPr lang="en-US" sz="1400" dirty="0">
                        <a:latin typeface="Calibri" pitchFamily="34" charset="0"/>
                        <a:cs typeface="Calibri" pitchFamily="34" charset="0"/>
                      </a:endParaRPr>
                    </a:p>
                  </a:txBody>
                  <a:tcPr/>
                </a:tc>
                <a:tc>
                  <a:txBody>
                    <a:bodyPr/>
                    <a:lstStyle/>
                    <a:p>
                      <a:pPr algn="l"/>
                      <a:endParaRPr lang="en-US" sz="1400" b="1" dirty="0">
                        <a:latin typeface="Calibri" pitchFamily="34" charset="0"/>
                        <a:cs typeface="Calibri" pitchFamily="34" charset="0"/>
                      </a:endParaRPr>
                    </a:p>
                  </a:txBody>
                  <a:tcPr/>
                </a:tc>
                <a:tc>
                  <a:txBody>
                    <a:bodyPr/>
                    <a:lstStyle/>
                    <a:p>
                      <a:pPr algn="l"/>
                      <a:endParaRPr lang="en-US" sz="1400" dirty="0">
                        <a:latin typeface="Calibri" pitchFamily="34" charset="0"/>
                        <a:cs typeface="Calibri" pitchFamily="34" charset="0"/>
                      </a:endParaRPr>
                    </a:p>
                  </a:txBody>
                  <a:tcPr/>
                </a:tc>
                <a:extLst>
                  <a:ext uri="{0D108BD9-81ED-4DB2-BD59-A6C34878D82A}">
                    <a16:rowId xmlns:a16="http://schemas.microsoft.com/office/drawing/2014/main" xmlns="" val="10001"/>
                  </a:ext>
                </a:extLst>
              </a:tr>
              <a:tr h="318563">
                <a:tc>
                  <a:txBody>
                    <a:bodyPr/>
                    <a:lstStyle/>
                    <a:p>
                      <a:pPr algn="l"/>
                      <a:r>
                        <a:rPr lang="en-US" sz="1400" baseline="0" dirty="0">
                          <a:latin typeface="Calibri" pitchFamily="34" charset="0"/>
                          <a:cs typeface="Calibri" pitchFamily="34" charset="0"/>
                        </a:rPr>
                        <a:t>Profile Mgmt</a:t>
                      </a:r>
                      <a:endParaRPr lang="en-US" sz="1400" dirty="0">
                        <a:latin typeface="Calibri" pitchFamily="34" charset="0"/>
                        <a:cs typeface="Calibri" pitchFamily="34" charset="0"/>
                      </a:endParaRPr>
                    </a:p>
                  </a:txBody>
                  <a:tcPr/>
                </a:tc>
                <a:tc>
                  <a:txBody>
                    <a:bodyPr/>
                    <a:lstStyle/>
                    <a:p>
                      <a:pPr algn="l"/>
                      <a:endParaRPr lang="en-US" sz="1400" b="1" dirty="0">
                        <a:latin typeface="Calibri" pitchFamily="34" charset="0"/>
                        <a:cs typeface="Calibri" pitchFamily="34" charset="0"/>
                      </a:endParaRPr>
                    </a:p>
                  </a:txBody>
                  <a:tcPr/>
                </a:tc>
                <a:tc>
                  <a:txBody>
                    <a:bodyPr/>
                    <a:lstStyle/>
                    <a:p>
                      <a:pPr algn="l"/>
                      <a:endParaRPr lang="en-US" sz="1400" dirty="0">
                        <a:latin typeface="Calibri" pitchFamily="34" charset="0"/>
                        <a:cs typeface="Calibri" pitchFamily="34" charset="0"/>
                      </a:endParaRPr>
                    </a:p>
                  </a:txBody>
                  <a:tcPr/>
                </a:tc>
                <a:extLst>
                  <a:ext uri="{0D108BD9-81ED-4DB2-BD59-A6C34878D82A}">
                    <a16:rowId xmlns:a16="http://schemas.microsoft.com/office/drawing/2014/main" xmlns="" val="10002"/>
                  </a:ext>
                </a:extLst>
              </a:tr>
              <a:tr h="318563">
                <a:tc>
                  <a:txBody>
                    <a:bodyPr/>
                    <a:lstStyle/>
                    <a:p>
                      <a:pPr algn="l"/>
                      <a:r>
                        <a:rPr lang="en-US" sz="1400" dirty="0">
                          <a:latin typeface="Calibri" pitchFamily="34" charset="0"/>
                          <a:cs typeface="Calibri" pitchFamily="34" charset="0"/>
                        </a:rPr>
                        <a:t>Analytics</a:t>
                      </a:r>
                    </a:p>
                  </a:txBody>
                  <a:tcPr/>
                </a:tc>
                <a:tc>
                  <a:txBody>
                    <a:bodyPr/>
                    <a:lstStyle/>
                    <a:p>
                      <a:pPr algn="l"/>
                      <a:endParaRPr lang="en-US" sz="1400" b="1" dirty="0">
                        <a:latin typeface="Calibri" pitchFamily="34" charset="0"/>
                        <a:cs typeface="Calibri" pitchFamily="34" charset="0"/>
                      </a:endParaRPr>
                    </a:p>
                  </a:txBody>
                  <a:tcPr/>
                </a:tc>
                <a:tc>
                  <a:txBody>
                    <a:bodyPr/>
                    <a:lstStyle/>
                    <a:p>
                      <a:pPr algn="l"/>
                      <a:endParaRPr lang="en-US" sz="1400" dirty="0">
                        <a:latin typeface="Calibri" pitchFamily="34" charset="0"/>
                        <a:cs typeface="Calibri" pitchFamily="34" charset="0"/>
                      </a:endParaRPr>
                    </a:p>
                  </a:txBody>
                  <a:tcPr/>
                </a:tc>
                <a:extLst>
                  <a:ext uri="{0D108BD9-81ED-4DB2-BD59-A6C34878D82A}">
                    <a16:rowId xmlns:a16="http://schemas.microsoft.com/office/drawing/2014/main" xmlns="" val="10003"/>
                  </a:ext>
                </a:extLst>
              </a:tr>
              <a:tr h="318563">
                <a:tc>
                  <a:txBody>
                    <a:bodyPr/>
                    <a:lstStyle/>
                    <a:p>
                      <a:pPr algn="l"/>
                      <a:r>
                        <a:rPr lang="en-US" sz="1400" dirty="0">
                          <a:latin typeface="Calibri" pitchFamily="34" charset="0"/>
                          <a:cs typeface="Calibri" pitchFamily="34" charset="0"/>
                        </a:rPr>
                        <a:t>Policy Based Routing</a:t>
                      </a:r>
                    </a:p>
                  </a:txBody>
                  <a:tcPr/>
                </a:tc>
                <a:tc>
                  <a:txBody>
                    <a:bodyPr/>
                    <a:lstStyle/>
                    <a:p>
                      <a:pPr algn="l"/>
                      <a:endParaRPr lang="en-US" sz="1400" b="1" dirty="0">
                        <a:latin typeface="Calibri" pitchFamily="34" charset="0"/>
                        <a:cs typeface="Calibri" pitchFamily="34" charset="0"/>
                      </a:endParaRPr>
                    </a:p>
                  </a:txBody>
                  <a:tcPr/>
                </a:tc>
                <a:tc>
                  <a:txBody>
                    <a:bodyPr/>
                    <a:lstStyle/>
                    <a:p>
                      <a:pPr algn="l"/>
                      <a:endParaRPr lang="en-US" sz="1400" dirty="0">
                        <a:latin typeface="Calibri" pitchFamily="34" charset="0"/>
                        <a:cs typeface="Calibri" pitchFamily="34" charset="0"/>
                      </a:endParaRPr>
                    </a:p>
                  </a:txBody>
                  <a:tcPr/>
                </a:tc>
                <a:extLst>
                  <a:ext uri="{0D108BD9-81ED-4DB2-BD59-A6C34878D82A}">
                    <a16:rowId xmlns:a16="http://schemas.microsoft.com/office/drawing/2014/main" xmlns="" val="10004"/>
                  </a:ext>
                </a:extLst>
              </a:tr>
              <a:tr h="318563">
                <a:tc>
                  <a:txBody>
                    <a:bodyPr/>
                    <a:lstStyle/>
                    <a:p>
                      <a:pPr algn="l"/>
                      <a:r>
                        <a:rPr lang="en-US" sz="1400" dirty="0">
                          <a:latin typeface="Calibri" pitchFamily="34" charset="0"/>
                          <a:cs typeface="Calibri" pitchFamily="34" charset="0"/>
                        </a:rPr>
                        <a:t>Configuration &amp; Activation</a:t>
                      </a:r>
                    </a:p>
                  </a:txBody>
                  <a:tcPr/>
                </a:tc>
                <a:tc>
                  <a:txBody>
                    <a:bodyPr/>
                    <a:lstStyle/>
                    <a:p>
                      <a:pPr algn="l"/>
                      <a:endParaRPr lang="en-US" sz="1400" b="1" dirty="0">
                        <a:latin typeface="Calibri" pitchFamily="34" charset="0"/>
                        <a:cs typeface="Calibri" pitchFamily="34" charset="0"/>
                      </a:endParaRPr>
                    </a:p>
                  </a:txBody>
                  <a:tcPr/>
                </a:tc>
                <a:tc>
                  <a:txBody>
                    <a:bodyPr/>
                    <a:lstStyle/>
                    <a:p>
                      <a:pPr algn="l"/>
                      <a:endParaRPr lang="en-US" sz="1400" dirty="0">
                        <a:latin typeface="Calibri" pitchFamily="34" charset="0"/>
                        <a:cs typeface="Calibri" pitchFamily="34" charset="0"/>
                      </a:endParaRPr>
                    </a:p>
                  </a:txBody>
                  <a:tcPr/>
                </a:tc>
                <a:extLst>
                  <a:ext uri="{0D108BD9-81ED-4DB2-BD59-A6C34878D82A}">
                    <a16:rowId xmlns:a16="http://schemas.microsoft.com/office/drawing/2014/main" xmlns="" val="10005"/>
                  </a:ext>
                </a:extLst>
              </a:tr>
              <a:tr h="318563">
                <a:tc>
                  <a:txBody>
                    <a:bodyPr/>
                    <a:lstStyle/>
                    <a:p>
                      <a:pPr algn="l"/>
                      <a:r>
                        <a:rPr lang="en-US" sz="1400" dirty="0">
                          <a:latin typeface="Calibri" pitchFamily="34" charset="0"/>
                          <a:cs typeface="Calibri" pitchFamily="34" charset="0"/>
                        </a:rPr>
                        <a:t>Assurance &amp; Traceability</a:t>
                      </a:r>
                    </a:p>
                  </a:txBody>
                  <a:tcPr/>
                </a:tc>
                <a:tc>
                  <a:txBody>
                    <a:bodyPr/>
                    <a:lstStyle/>
                    <a:p>
                      <a:pPr algn="l"/>
                      <a:endParaRPr lang="en-US" sz="1400" b="1" dirty="0">
                        <a:latin typeface="Calibri" pitchFamily="34" charset="0"/>
                        <a:cs typeface="Calibri" pitchFamily="34" charset="0"/>
                      </a:endParaRPr>
                    </a:p>
                  </a:txBody>
                  <a:tcPr/>
                </a:tc>
                <a:tc>
                  <a:txBody>
                    <a:bodyPr/>
                    <a:lstStyle/>
                    <a:p>
                      <a:pPr algn="l"/>
                      <a:endParaRPr lang="en-US" sz="1400" dirty="0">
                        <a:latin typeface="Calibri" pitchFamily="34" charset="0"/>
                        <a:cs typeface="Calibri" pitchFamily="34" charset="0"/>
                      </a:endParaRPr>
                    </a:p>
                  </a:txBody>
                  <a:tcPr/>
                </a:tc>
                <a:extLst>
                  <a:ext uri="{0D108BD9-81ED-4DB2-BD59-A6C34878D82A}">
                    <a16:rowId xmlns:a16="http://schemas.microsoft.com/office/drawing/2014/main" xmlns="" val="10006"/>
                  </a:ext>
                </a:extLst>
              </a:tr>
              <a:tr h="318563">
                <a:tc>
                  <a:txBody>
                    <a:bodyPr/>
                    <a:lstStyle/>
                    <a:p>
                      <a:pPr algn="l"/>
                      <a:r>
                        <a:rPr lang="en-US" sz="1400" dirty="0">
                          <a:latin typeface="Calibri" pitchFamily="34" charset="0"/>
                          <a:cs typeface="Calibri" pitchFamily="34" charset="0"/>
                        </a:rPr>
                        <a:t>Charging</a:t>
                      </a:r>
                    </a:p>
                  </a:txBody>
                  <a:tcPr/>
                </a:tc>
                <a:tc>
                  <a:txBody>
                    <a:bodyPr/>
                    <a:lstStyle/>
                    <a:p>
                      <a:pPr algn="l"/>
                      <a:endParaRPr lang="en-US" sz="1400" b="1" dirty="0">
                        <a:latin typeface="Calibri" pitchFamily="34" charset="0"/>
                        <a:cs typeface="Calibri" pitchFamily="34" charset="0"/>
                      </a:endParaRPr>
                    </a:p>
                  </a:txBody>
                  <a:tcPr/>
                </a:tc>
                <a:tc>
                  <a:txBody>
                    <a:bodyPr/>
                    <a:lstStyle/>
                    <a:p>
                      <a:pPr algn="l"/>
                      <a:endParaRPr lang="en-US" sz="1400" dirty="0">
                        <a:latin typeface="Calibri" pitchFamily="34" charset="0"/>
                        <a:cs typeface="Calibri" pitchFamily="34" charset="0"/>
                      </a:endParaRPr>
                    </a:p>
                  </a:txBody>
                  <a:tcPr/>
                </a:tc>
                <a:extLst>
                  <a:ext uri="{0D108BD9-81ED-4DB2-BD59-A6C34878D82A}">
                    <a16:rowId xmlns:a16="http://schemas.microsoft.com/office/drawing/2014/main" xmlns="" val="10007"/>
                  </a:ext>
                </a:extLst>
              </a:tr>
              <a:tr h="369010">
                <a:tc>
                  <a:txBody>
                    <a:bodyPr/>
                    <a:lstStyle/>
                    <a:p>
                      <a:pPr algn="l"/>
                      <a:r>
                        <a:rPr lang="en-US" sz="1400" dirty="0">
                          <a:latin typeface="Calibri" pitchFamily="34" charset="0"/>
                          <a:cs typeface="Calibri" pitchFamily="34" charset="0"/>
                        </a:rPr>
                        <a:t>Invoicing</a:t>
                      </a:r>
                    </a:p>
                  </a:txBody>
                  <a:tcPr/>
                </a:tc>
                <a:tc>
                  <a:txBody>
                    <a:bodyPr/>
                    <a:lstStyle/>
                    <a:p>
                      <a:pPr algn="l"/>
                      <a:endParaRPr lang="en-US" sz="1400" b="1" dirty="0">
                        <a:latin typeface="Calibri" pitchFamily="34" charset="0"/>
                        <a:cs typeface="Calibri" pitchFamily="34" charset="0"/>
                      </a:endParaRPr>
                    </a:p>
                  </a:txBody>
                  <a:tcPr/>
                </a:tc>
                <a:tc>
                  <a:txBody>
                    <a:bodyPr/>
                    <a:lstStyle/>
                    <a:p>
                      <a:pPr algn="l"/>
                      <a:endParaRPr lang="en-US" sz="1400" dirty="0">
                        <a:latin typeface="Calibri" pitchFamily="34" charset="0"/>
                        <a:cs typeface="Calibri" pitchFamily="34" charset="0"/>
                      </a:endParaRPr>
                    </a:p>
                  </a:txBody>
                  <a:tcPr/>
                </a:tc>
                <a:extLst>
                  <a:ext uri="{0D108BD9-81ED-4DB2-BD59-A6C34878D82A}">
                    <a16:rowId xmlns:a16="http://schemas.microsoft.com/office/drawing/2014/main" xmlns="" val="10008"/>
                  </a:ext>
                </a:extLst>
              </a:tr>
              <a:tr h="318563">
                <a:tc>
                  <a:txBody>
                    <a:bodyPr/>
                    <a:lstStyle/>
                    <a:p>
                      <a:pPr algn="l"/>
                      <a:r>
                        <a:rPr lang="en-US" sz="1400" dirty="0">
                          <a:latin typeface="Calibri" pitchFamily="34" charset="0"/>
                          <a:cs typeface="Calibri" pitchFamily="34" charset="0"/>
                        </a:rPr>
                        <a:t>Catalog Lifecycle Mgmt &amp; Federation</a:t>
                      </a:r>
                    </a:p>
                  </a:txBody>
                  <a:tcPr/>
                </a:tc>
                <a:tc>
                  <a:txBody>
                    <a:bodyPr/>
                    <a:lstStyle/>
                    <a:p>
                      <a:pPr algn="l"/>
                      <a:endParaRPr lang="en-US" sz="1400" b="1" dirty="0">
                        <a:latin typeface="Calibri" pitchFamily="34" charset="0"/>
                        <a:cs typeface="Calibri" pitchFamily="34" charset="0"/>
                      </a:endParaRPr>
                    </a:p>
                  </a:txBody>
                  <a:tcPr/>
                </a:tc>
                <a:tc>
                  <a:txBody>
                    <a:bodyPr/>
                    <a:lstStyle/>
                    <a:p>
                      <a:pPr algn="l"/>
                      <a:endParaRPr lang="en-US" sz="1400" dirty="0">
                        <a:latin typeface="Calibri" pitchFamily="34" charset="0"/>
                        <a:cs typeface="Calibri" pitchFamily="34" charset="0"/>
                      </a:endParaRPr>
                    </a:p>
                  </a:txBody>
                  <a:tcPr/>
                </a:tc>
                <a:extLst>
                  <a:ext uri="{0D108BD9-81ED-4DB2-BD59-A6C34878D82A}">
                    <a16:rowId xmlns:a16="http://schemas.microsoft.com/office/drawing/2014/main" xmlns="" val="10009"/>
                  </a:ext>
                </a:extLst>
              </a:tr>
              <a:tr h="369010">
                <a:tc>
                  <a:txBody>
                    <a:bodyPr/>
                    <a:lstStyle/>
                    <a:p>
                      <a:pPr algn="l"/>
                      <a:r>
                        <a:rPr lang="en-US" sz="1400" dirty="0">
                          <a:latin typeface="Calibri" pitchFamily="34" charset="0"/>
                          <a:cs typeface="Calibri" pitchFamily="34" charset="0"/>
                        </a:rPr>
                        <a:t>On-boarding</a:t>
                      </a:r>
                    </a:p>
                  </a:txBody>
                  <a:tcPr/>
                </a:tc>
                <a:tc>
                  <a:txBody>
                    <a:bodyPr/>
                    <a:lstStyle/>
                    <a:p>
                      <a:pPr algn="l"/>
                      <a:endParaRPr lang="en-US" sz="1400" b="1" dirty="0">
                        <a:latin typeface="Calibri" pitchFamily="34" charset="0"/>
                        <a:cs typeface="Calibri" pitchFamily="34" charset="0"/>
                      </a:endParaRPr>
                    </a:p>
                  </a:txBody>
                  <a:tcPr/>
                </a:tc>
                <a:tc>
                  <a:txBody>
                    <a:bodyPr/>
                    <a:lstStyle/>
                    <a:p>
                      <a:pPr algn="l"/>
                      <a:endParaRPr lang="en-US" sz="1400" dirty="0">
                        <a:latin typeface="Calibri" pitchFamily="34" charset="0"/>
                        <a:cs typeface="Calibri" pitchFamily="34" charset="0"/>
                      </a:endParaRPr>
                    </a:p>
                  </a:txBody>
                  <a:tcPr/>
                </a:tc>
                <a:extLst>
                  <a:ext uri="{0D108BD9-81ED-4DB2-BD59-A6C34878D82A}">
                    <a16:rowId xmlns:a16="http://schemas.microsoft.com/office/drawing/2014/main" xmlns="" val="10010"/>
                  </a:ext>
                </a:extLst>
              </a:tr>
            </a:tbl>
          </a:graphicData>
        </a:graphic>
      </p:graphicFrame>
      <p:sp>
        <p:nvSpPr>
          <p:cNvPr id="5" name="Ellipse 4"/>
          <p:cNvSpPr/>
          <p:nvPr/>
        </p:nvSpPr>
        <p:spPr>
          <a:xfrm>
            <a:off x="3044561" y="5389153"/>
            <a:ext cx="1667435" cy="998185"/>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fr-FR" sz="1200" b="1" dirty="0">
                <a:solidFill>
                  <a:srgbClr val="FF0000"/>
                </a:solidFill>
                <a:latin typeface="Arial" panose="020B0604020202020204" pitchFamily="34" charset="0"/>
                <a:cs typeface="Arial" panose="020B0604020202020204" pitchFamily="34" charset="0"/>
              </a:rPr>
              <a:t>Optional</a:t>
            </a:r>
          </a:p>
        </p:txBody>
      </p:sp>
    </p:spTree>
    <p:extLst>
      <p:ext uri="{BB962C8B-B14F-4D97-AF65-F5344CB8AC3E}">
        <p14:creationId xmlns:p14="http://schemas.microsoft.com/office/powerpoint/2010/main" val="513735077"/>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418" t="12795" r="14141" b="9427"/>
          <a:stretch/>
        </p:blipFill>
        <p:spPr bwMode="auto">
          <a:xfrm>
            <a:off x="0" y="3459997"/>
            <a:ext cx="9144000" cy="18587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itle 2"/>
          <p:cNvSpPr>
            <a:spLocks noGrp="1"/>
          </p:cNvSpPr>
          <p:nvPr>
            <p:ph type="title"/>
          </p:nvPr>
        </p:nvSpPr>
        <p:spPr/>
        <p:txBody>
          <a:bodyPr>
            <a:normAutofit fontScale="90000"/>
          </a:bodyPr>
          <a:lstStyle/>
          <a:p>
            <a:r>
              <a:rPr lang="en-US" dirty="0"/>
              <a:t>Customer Experience Management</a:t>
            </a:r>
          </a:p>
        </p:txBody>
      </p:sp>
      <p:sp>
        <p:nvSpPr>
          <p:cNvPr id="11" name="TextBox 4"/>
          <p:cNvSpPr txBox="1"/>
          <p:nvPr/>
        </p:nvSpPr>
        <p:spPr>
          <a:xfrm>
            <a:off x="1327077" y="3623282"/>
            <a:ext cx="7435924" cy="1569660"/>
          </a:xfrm>
          <a:prstGeom prst="rect">
            <a:avLst/>
          </a:prstGeom>
          <a:noFill/>
        </p:spPr>
        <p:txBody>
          <a:bodyPr wrap="square" rtlCol="0">
            <a:spAutoFit/>
          </a:bodyPr>
          <a:lstStyle/>
          <a:p>
            <a:pPr lvl="0"/>
            <a:r>
              <a:rPr lang="en-ZA" sz="1600" b="1" i="1" dirty="0">
                <a:solidFill>
                  <a:schemeClr val="tx2">
                    <a:lumMod val="75000"/>
                  </a:schemeClr>
                </a:solidFill>
                <a:latin typeface="Consolas" panose="020B0609020204030204" pitchFamily="49" charset="0"/>
                <a:cs typeface="Consolas" panose="020B0609020204030204" pitchFamily="49" charset="0"/>
              </a:rPr>
              <a:t>For each persona what defines a good experience for them?  What would be a bad experience? (this applies for B2B and B2C relationships</a:t>
            </a:r>
          </a:p>
          <a:p>
            <a:pPr lvl="0"/>
            <a:endParaRPr lang="en-ZA" sz="1600" b="1" i="1" dirty="0">
              <a:solidFill>
                <a:schemeClr val="tx2">
                  <a:lumMod val="75000"/>
                </a:schemeClr>
              </a:solidFill>
              <a:latin typeface="Consolas" panose="020B0609020204030204" pitchFamily="49" charset="0"/>
              <a:cs typeface="Consolas" panose="020B0609020204030204" pitchFamily="49" charset="0"/>
            </a:endParaRPr>
          </a:p>
          <a:p>
            <a:r>
              <a:rPr lang="en-ZA" sz="1600" b="1" i="1" dirty="0">
                <a:solidFill>
                  <a:schemeClr val="tx2">
                    <a:lumMod val="75000"/>
                  </a:schemeClr>
                </a:solidFill>
                <a:latin typeface="Consolas" panose="020B0609020204030204" pitchFamily="49" charset="0"/>
                <a:cs typeface="Consolas" panose="020B0609020204030204" pitchFamily="49" charset="0"/>
              </a:rPr>
              <a:t>see examples in appendix</a:t>
            </a:r>
          </a:p>
          <a:p>
            <a:pPr lvl="0"/>
            <a:endParaRPr lang="en-ZA" sz="1600" b="1" i="1" dirty="0">
              <a:solidFill>
                <a:schemeClr val="tx2">
                  <a:lumMod val="75000"/>
                </a:schemeClr>
              </a:solidFill>
              <a:latin typeface="Consolas" panose="020B0609020204030204" pitchFamily="49" charset="0"/>
              <a:cs typeface="Consolas" panose="020B0609020204030204" pitchFamily="49" charset="0"/>
            </a:endParaRPr>
          </a:p>
        </p:txBody>
      </p:sp>
      <p:pic>
        <p:nvPicPr>
          <p:cNvPr id="1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418" t="12795" r="14141" b="9427"/>
          <a:stretch/>
        </p:blipFill>
        <p:spPr bwMode="auto">
          <a:xfrm>
            <a:off x="4162426" y="1252719"/>
            <a:ext cx="4819396" cy="23051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6"/>
          <p:cNvSpPr txBox="1"/>
          <p:nvPr/>
        </p:nvSpPr>
        <p:spPr>
          <a:xfrm>
            <a:off x="4987888" y="1283792"/>
            <a:ext cx="3923413" cy="1323439"/>
          </a:xfrm>
          <a:prstGeom prst="rect">
            <a:avLst/>
          </a:prstGeom>
          <a:noFill/>
        </p:spPr>
        <p:txBody>
          <a:bodyPr wrap="square" rtlCol="0">
            <a:spAutoFit/>
          </a:bodyPr>
          <a:lstStyle/>
          <a:p>
            <a:pPr lvl="0"/>
            <a:r>
              <a:rPr lang="en-ZA" sz="1600" b="1" i="1" dirty="0">
                <a:solidFill>
                  <a:schemeClr val="tx2">
                    <a:lumMod val="75000"/>
                  </a:schemeClr>
                </a:solidFill>
                <a:latin typeface="Consolas" panose="020B0609020204030204" pitchFamily="49" charset="0"/>
                <a:cs typeface="Consolas" panose="020B0609020204030204" pitchFamily="49" charset="0"/>
              </a:rPr>
              <a:t>How will you measure if the customer (at any point in the value fabric) is having a good experience?</a:t>
            </a:r>
            <a:endParaRPr lang="en-ZA" sz="1600" b="1" i="1" dirty="0">
              <a:solidFill>
                <a:srgbClr val="FF0000"/>
              </a:solidFill>
              <a:latin typeface="Consolas" panose="020B0609020204030204" pitchFamily="49" charset="0"/>
              <a:cs typeface="Consolas" panose="020B0609020204030204" pitchFamily="49" charset="0"/>
            </a:endParaRPr>
          </a:p>
          <a:p>
            <a:pPr lvl="0"/>
            <a:r>
              <a:rPr lang="en-ZA" sz="1600" b="1" i="1" dirty="0">
                <a:solidFill>
                  <a:schemeClr val="tx2">
                    <a:lumMod val="75000"/>
                  </a:schemeClr>
                </a:solidFill>
                <a:latin typeface="Consolas" panose="020B0609020204030204" pitchFamily="49" charset="0"/>
                <a:cs typeface="Consolas" panose="020B0609020204030204" pitchFamily="49" charset="0"/>
              </a:rPr>
              <a:t>see examples in appendix</a:t>
            </a:r>
          </a:p>
        </p:txBody>
      </p:sp>
      <p:pic>
        <p:nvPicPr>
          <p:cNvPr id="1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418" t="12795" r="14141" b="9427"/>
          <a:stretch/>
        </p:blipFill>
        <p:spPr bwMode="auto">
          <a:xfrm>
            <a:off x="64866" y="1600464"/>
            <a:ext cx="4537896" cy="9107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TextBox 8"/>
          <p:cNvSpPr txBox="1"/>
          <p:nvPr/>
        </p:nvSpPr>
        <p:spPr>
          <a:xfrm>
            <a:off x="775042" y="1613012"/>
            <a:ext cx="3827720" cy="830997"/>
          </a:xfrm>
          <a:prstGeom prst="rect">
            <a:avLst/>
          </a:prstGeom>
          <a:noFill/>
        </p:spPr>
        <p:txBody>
          <a:bodyPr wrap="square" rtlCol="0">
            <a:spAutoFit/>
          </a:bodyPr>
          <a:lstStyle/>
          <a:p>
            <a:pPr lvl="0"/>
            <a:r>
              <a:rPr lang="en-ZA" sz="1600" b="1" i="1" dirty="0">
                <a:solidFill>
                  <a:schemeClr val="tx2">
                    <a:lumMod val="75000"/>
                  </a:schemeClr>
                </a:solidFill>
                <a:latin typeface="Consolas" panose="020B0609020204030204" pitchFamily="49" charset="0"/>
                <a:cs typeface="Consolas" panose="020B0609020204030204" pitchFamily="49" charset="0"/>
              </a:rPr>
              <a:t>Who is providing the experience?</a:t>
            </a:r>
          </a:p>
          <a:p>
            <a:r>
              <a:rPr lang="en-ZA" sz="1600" b="1" i="1" dirty="0">
                <a:solidFill>
                  <a:schemeClr val="tx2">
                    <a:lumMod val="75000"/>
                  </a:schemeClr>
                </a:solidFill>
                <a:latin typeface="Consolas" panose="020B0609020204030204" pitchFamily="49" charset="0"/>
                <a:cs typeface="Consolas" panose="020B0609020204030204" pitchFamily="49" charset="0"/>
              </a:rPr>
              <a:t>see examples in appendix</a:t>
            </a:r>
          </a:p>
          <a:p>
            <a:pPr lvl="0"/>
            <a:endParaRPr lang="en-ZA" sz="1600" b="1" i="1" dirty="0">
              <a:solidFill>
                <a:schemeClr val="tx2">
                  <a:lumMod val="75000"/>
                </a:schemeClr>
              </a:solidFill>
              <a:latin typeface="Consolas" panose="020B0609020204030204" pitchFamily="49" charset="0"/>
              <a:cs typeface="Consolas" panose="020B0609020204030204" pitchFamily="49" charset="0"/>
            </a:endParaRPr>
          </a:p>
        </p:txBody>
      </p:sp>
      <p:sp>
        <p:nvSpPr>
          <p:cNvPr id="19" name="Ellipse 18"/>
          <p:cNvSpPr/>
          <p:nvPr/>
        </p:nvSpPr>
        <p:spPr>
          <a:xfrm>
            <a:off x="677250" y="647672"/>
            <a:ext cx="1667435" cy="998185"/>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b="1" dirty="0">
                <a:solidFill>
                  <a:srgbClr val="FF0000"/>
                </a:solidFill>
                <a:latin typeface="Arial" panose="020B0604020202020204" pitchFamily="34" charset="0"/>
                <a:cs typeface="Arial" panose="020B0604020202020204" pitchFamily="34" charset="0"/>
              </a:rPr>
              <a:t>Optional</a:t>
            </a:r>
          </a:p>
          <a:p>
            <a:pPr algn="ctr"/>
            <a:endParaRPr lang="en-US" sz="1200" b="1" dirty="0">
              <a:solidFill>
                <a:srgbClr val="FF0000"/>
              </a:solidFill>
              <a:latin typeface="Arial" panose="020B0604020202020204" pitchFamily="34" charset="0"/>
              <a:cs typeface="Arial" panose="020B0604020202020204" pitchFamily="34" charset="0"/>
            </a:endParaRPr>
          </a:p>
        </p:txBody>
      </p:sp>
      <p:sp>
        <p:nvSpPr>
          <p:cNvPr id="17" name="Ellipse 16"/>
          <p:cNvSpPr/>
          <p:nvPr/>
        </p:nvSpPr>
        <p:spPr>
          <a:xfrm>
            <a:off x="3943485" y="921383"/>
            <a:ext cx="437882" cy="450761"/>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sz="24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665408589"/>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IE" dirty="0"/>
          </a:p>
        </p:txBody>
      </p:sp>
      <p:sp>
        <p:nvSpPr>
          <p:cNvPr id="3" name="Title 2"/>
          <p:cNvSpPr>
            <a:spLocks noGrp="1"/>
          </p:cNvSpPr>
          <p:nvPr>
            <p:ph type="title"/>
          </p:nvPr>
        </p:nvSpPr>
        <p:spPr/>
        <p:txBody>
          <a:bodyPr/>
          <a:lstStyle/>
          <a:p>
            <a:r>
              <a:rPr lang="en-IE" dirty="0">
                <a:solidFill>
                  <a:srgbClr val="002060"/>
                </a:solidFill>
              </a:rPr>
              <a:t>Catalyst Participants</a:t>
            </a:r>
          </a:p>
        </p:txBody>
      </p:sp>
      <p:sp>
        <p:nvSpPr>
          <p:cNvPr id="4" name="TextBox 3"/>
          <p:cNvSpPr txBox="1"/>
          <p:nvPr/>
        </p:nvSpPr>
        <p:spPr>
          <a:xfrm>
            <a:off x="650631" y="1529862"/>
            <a:ext cx="7965831" cy="461665"/>
          </a:xfrm>
          <a:prstGeom prst="rect">
            <a:avLst/>
          </a:prstGeom>
          <a:noFill/>
        </p:spPr>
        <p:txBody>
          <a:bodyPr wrap="square" rtlCol="0">
            <a:spAutoFit/>
          </a:bodyPr>
          <a:lstStyle/>
          <a:p>
            <a:r>
              <a:rPr lang="en-US" sz="2400" dirty="0"/>
              <a:t>….</a:t>
            </a:r>
          </a:p>
        </p:txBody>
      </p:sp>
      <p:grpSp>
        <p:nvGrpSpPr>
          <p:cNvPr id="5" name="Group 4"/>
          <p:cNvGrpSpPr/>
          <p:nvPr/>
        </p:nvGrpSpPr>
        <p:grpSpPr>
          <a:xfrm>
            <a:off x="2599766" y="3149600"/>
            <a:ext cx="6277536" cy="3340100"/>
            <a:chOff x="5842000" y="3568700"/>
            <a:chExt cx="2921001" cy="2933700"/>
          </a:xfrm>
        </p:grpSpPr>
        <p:pic>
          <p:nvPicPr>
            <p:cNvPr id="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418" t="12795" r="14141" b="9427"/>
            <a:stretch/>
          </p:blipFill>
          <p:spPr bwMode="auto">
            <a:xfrm>
              <a:off x="5842000" y="3568700"/>
              <a:ext cx="2921001" cy="2933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6289433" y="3777762"/>
              <a:ext cx="2460868" cy="1229994"/>
            </a:xfrm>
            <a:prstGeom prst="rect">
              <a:avLst/>
            </a:prstGeom>
            <a:noFill/>
          </p:spPr>
          <p:txBody>
            <a:bodyPr wrap="square" rtlCol="0">
              <a:spAutoFit/>
            </a:bodyPr>
            <a:lstStyle/>
            <a:p>
              <a:pPr lvl="0"/>
              <a:r>
                <a:rPr lang="en-ZA" sz="1700" b="1" i="1" dirty="0">
                  <a:solidFill>
                    <a:srgbClr val="002060"/>
                  </a:solidFill>
                  <a:latin typeface="Consolas" panose="020B0609020204030204" pitchFamily="49" charset="0"/>
                  <a:cs typeface="Consolas" panose="020B0609020204030204" pitchFamily="49" charset="0"/>
                </a:rPr>
                <a:t>This slide is specific to catalysts business scenarios </a:t>
              </a:r>
            </a:p>
            <a:p>
              <a:pPr lvl="0"/>
              <a:r>
                <a:rPr lang="en-ZA" sz="1700" b="1" i="1" dirty="0">
                  <a:solidFill>
                    <a:srgbClr val="002060"/>
                  </a:solidFill>
                  <a:latin typeface="Consolas" panose="020B0609020204030204" pitchFamily="49" charset="0"/>
                  <a:cs typeface="Consolas" panose="020B0609020204030204" pitchFamily="49" charset="0"/>
                </a:rPr>
                <a:t>It lists the companies involved in the catalyst and their roles</a:t>
              </a:r>
            </a:p>
            <a:p>
              <a:pPr lvl="0"/>
              <a:endParaRPr lang="en-ZA" sz="1700" b="1" i="1" dirty="0">
                <a:solidFill>
                  <a:srgbClr val="FF0000"/>
                </a:solidFill>
                <a:latin typeface="Consolas" panose="020B0609020204030204" pitchFamily="49" charset="0"/>
                <a:cs typeface="Consolas" panose="020B0609020204030204" pitchFamily="49" charset="0"/>
              </a:endParaRPr>
            </a:p>
          </p:txBody>
        </p:sp>
      </p:grpSp>
      <p:sp>
        <p:nvSpPr>
          <p:cNvPr id="8" name="Ellipse 7"/>
          <p:cNvSpPr/>
          <p:nvPr/>
        </p:nvSpPr>
        <p:spPr>
          <a:xfrm>
            <a:off x="1506071" y="1529862"/>
            <a:ext cx="1667435" cy="998185"/>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fr-FR" sz="1200" b="1" dirty="0">
                <a:solidFill>
                  <a:srgbClr val="FF0000"/>
                </a:solidFill>
                <a:latin typeface="Arial" panose="020B0604020202020204" pitchFamily="34" charset="0"/>
                <a:cs typeface="Arial" panose="020B0604020202020204" pitchFamily="34" charset="0"/>
              </a:rPr>
              <a:t>Optional</a:t>
            </a:r>
          </a:p>
        </p:txBody>
      </p:sp>
    </p:spTree>
    <p:extLst>
      <p:ext uri="{BB962C8B-B14F-4D97-AF65-F5344CB8AC3E}">
        <p14:creationId xmlns:p14="http://schemas.microsoft.com/office/powerpoint/2010/main" val="701701985"/>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39150" y="0"/>
            <a:ext cx="5995488" cy="972796"/>
          </a:xfrm>
        </p:spPr>
        <p:txBody>
          <a:bodyPr/>
          <a:lstStyle/>
          <a:p>
            <a:r>
              <a:rPr lang="en-US" dirty="0"/>
              <a:t>Metrics</a:t>
            </a:r>
          </a:p>
        </p:txBody>
      </p:sp>
      <p:pic>
        <p:nvPicPr>
          <p:cNvPr id="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418" t="12795" r="14141" b="9427"/>
          <a:stretch/>
        </p:blipFill>
        <p:spPr bwMode="auto">
          <a:xfrm>
            <a:off x="3039150" y="1234811"/>
            <a:ext cx="3157418" cy="2933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3452753" y="1424852"/>
            <a:ext cx="2494698" cy="2185214"/>
          </a:xfrm>
          <a:prstGeom prst="rect">
            <a:avLst/>
          </a:prstGeom>
          <a:noFill/>
        </p:spPr>
        <p:txBody>
          <a:bodyPr wrap="square" rtlCol="0">
            <a:spAutoFit/>
          </a:bodyPr>
          <a:lstStyle/>
          <a:p>
            <a:pPr marL="168275" lvl="0" indent="-168275">
              <a:buFont typeface="Arial" panose="020B0604020202020204" pitchFamily="34" charset="0"/>
              <a:buChar char="•"/>
            </a:pPr>
            <a:r>
              <a:rPr lang="en-ZA" sz="1700" b="1" i="1" dirty="0">
                <a:solidFill>
                  <a:schemeClr val="tx2">
                    <a:lumMod val="75000"/>
                  </a:schemeClr>
                </a:solidFill>
                <a:latin typeface="Consolas" panose="020B0609020204030204" pitchFamily="49" charset="0"/>
                <a:cs typeface="Consolas" panose="020B0609020204030204" pitchFamily="49" charset="0"/>
              </a:rPr>
              <a:t>What existing TM Forum metrics (if any) did you use?  </a:t>
            </a:r>
          </a:p>
          <a:p>
            <a:pPr marL="168275" lvl="0" indent="-168275">
              <a:buFont typeface="Arial" panose="020B0604020202020204" pitchFamily="34" charset="0"/>
              <a:buChar char="•"/>
            </a:pPr>
            <a:r>
              <a:rPr lang="en-ZA" sz="1700" b="1" i="1" dirty="0">
                <a:solidFill>
                  <a:schemeClr val="tx2">
                    <a:lumMod val="75000"/>
                  </a:schemeClr>
                </a:solidFill>
                <a:latin typeface="Consolas" panose="020B0609020204030204" pitchFamily="49" charset="0"/>
                <a:cs typeface="Consolas" panose="020B0609020204030204" pitchFamily="49" charset="0"/>
              </a:rPr>
              <a:t>What new metrics did you define?</a:t>
            </a:r>
          </a:p>
          <a:p>
            <a:pPr marL="168275" lvl="0" indent="-168275">
              <a:buFont typeface="Arial" panose="020B0604020202020204" pitchFamily="34" charset="0"/>
              <a:buChar char="•"/>
            </a:pPr>
            <a:endParaRPr lang="en-ZA" sz="1700" b="1" i="1" dirty="0">
              <a:solidFill>
                <a:schemeClr val="tx2">
                  <a:lumMod val="75000"/>
                </a:schemeClr>
              </a:solidFill>
              <a:latin typeface="Consolas" panose="020B0609020204030204" pitchFamily="49" charset="0"/>
              <a:cs typeface="Consolas" panose="020B0609020204030204" pitchFamily="49" charset="0"/>
            </a:endParaRPr>
          </a:p>
          <a:p>
            <a:pPr marL="168275" lvl="0" indent="-168275">
              <a:buFont typeface="Arial" panose="020B0604020202020204" pitchFamily="34" charset="0"/>
              <a:buChar char="•"/>
            </a:pPr>
            <a:r>
              <a:rPr lang="en-ZA" sz="1700" b="1" i="1" dirty="0">
                <a:solidFill>
                  <a:schemeClr val="tx2">
                    <a:lumMod val="75000"/>
                  </a:schemeClr>
                </a:solidFill>
                <a:latin typeface="Consolas" panose="020B0609020204030204" pitchFamily="49" charset="0"/>
                <a:cs typeface="Consolas" panose="020B0609020204030204" pitchFamily="49" charset="0"/>
              </a:rPr>
              <a:t>see examples in appendix</a:t>
            </a:r>
          </a:p>
        </p:txBody>
      </p:sp>
      <p:pic>
        <p:nvPicPr>
          <p:cNvPr id="7"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418" t="12795" r="14141" b="9427"/>
          <a:stretch/>
        </p:blipFill>
        <p:spPr bwMode="auto">
          <a:xfrm>
            <a:off x="130848" y="1234810"/>
            <a:ext cx="2921001" cy="56231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578281" y="1443873"/>
            <a:ext cx="2460868" cy="2185214"/>
          </a:xfrm>
          <a:prstGeom prst="rect">
            <a:avLst/>
          </a:prstGeom>
          <a:noFill/>
        </p:spPr>
        <p:txBody>
          <a:bodyPr wrap="square" rtlCol="0">
            <a:spAutoFit/>
          </a:bodyPr>
          <a:lstStyle/>
          <a:p>
            <a:pPr lvl="0"/>
            <a:r>
              <a:rPr lang="en-ZA" sz="1700" b="1" i="1" dirty="0">
                <a:solidFill>
                  <a:schemeClr val="tx2">
                    <a:lumMod val="75000"/>
                  </a:schemeClr>
                </a:solidFill>
                <a:latin typeface="Consolas" panose="020B0609020204030204" pitchFamily="49" charset="0"/>
                <a:cs typeface="Consolas" panose="020B0609020204030204" pitchFamily="49" charset="0"/>
              </a:rPr>
              <a:t>What metrics did you use to measure the delivered value proposition?</a:t>
            </a:r>
          </a:p>
          <a:p>
            <a:pPr lvl="0"/>
            <a:endParaRPr lang="en-ZA" sz="1700" b="1" i="1" dirty="0">
              <a:solidFill>
                <a:schemeClr val="tx2">
                  <a:lumMod val="75000"/>
                </a:schemeClr>
              </a:solidFill>
              <a:latin typeface="Consolas" panose="020B0609020204030204" pitchFamily="49" charset="0"/>
              <a:cs typeface="Consolas" panose="020B0609020204030204" pitchFamily="49" charset="0"/>
            </a:endParaRPr>
          </a:p>
          <a:p>
            <a:pPr lvl="0"/>
            <a:r>
              <a:rPr lang="en-ZA" sz="1700" b="1" i="1" dirty="0">
                <a:solidFill>
                  <a:schemeClr val="tx2">
                    <a:lumMod val="75000"/>
                  </a:schemeClr>
                </a:solidFill>
                <a:latin typeface="Consolas" panose="020B0609020204030204" pitchFamily="49" charset="0"/>
                <a:cs typeface="Consolas" panose="020B0609020204030204" pitchFamily="49" charset="0"/>
              </a:rPr>
              <a:t>see examples in appendix</a:t>
            </a:r>
          </a:p>
          <a:p>
            <a:pPr lvl="0"/>
            <a:endParaRPr lang="en-ZA" sz="1700" b="1" i="1" dirty="0">
              <a:solidFill>
                <a:schemeClr val="tx2">
                  <a:lumMod val="75000"/>
                </a:schemeClr>
              </a:solidFill>
              <a:latin typeface="Consolas" panose="020B0609020204030204" pitchFamily="49" charset="0"/>
              <a:cs typeface="Consolas" panose="020B0609020204030204" pitchFamily="49" charset="0"/>
            </a:endParaRPr>
          </a:p>
        </p:txBody>
      </p:sp>
      <p:sp>
        <p:nvSpPr>
          <p:cNvPr id="9" name="Ellipse 8"/>
          <p:cNvSpPr/>
          <p:nvPr/>
        </p:nvSpPr>
        <p:spPr>
          <a:xfrm>
            <a:off x="2712132" y="196907"/>
            <a:ext cx="1667435" cy="998185"/>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b="1" dirty="0">
                <a:solidFill>
                  <a:srgbClr val="FF0000"/>
                </a:solidFill>
                <a:latin typeface="Arial" panose="020B0604020202020204" pitchFamily="34" charset="0"/>
                <a:cs typeface="Arial" panose="020B0604020202020204" pitchFamily="34" charset="0"/>
              </a:rPr>
              <a:t>Optional</a:t>
            </a:r>
          </a:p>
        </p:txBody>
      </p:sp>
      <p:sp>
        <p:nvSpPr>
          <p:cNvPr id="10" name="Ellipse 9"/>
          <p:cNvSpPr/>
          <p:nvPr/>
        </p:nvSpPr>
        <p:spPr>
          <a:xfrm>
            <a:off x="4740022" y="254571"/>
            <a:ext cx="437882" cy="450761"/>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sz="24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635509700"/>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39150" y="0"/>
            <a:ext cx="5995488" cy="972796"/>
          </a:xfrm>
        </p:spPr>
        <p:txBody>
          <a:bodyPr/>
          <a:lstStyle/>
          <a:p>
            <a:r>
              <a:rPr lang="en-US" dirty="0"/>
              <a:t>Data Analytics</a:t>
            </a:r>
          </a:p>
        </p:txBody>
      </p:sp>
      <p:sp>
        <p:nvSpPr>
          <p:cNvPr id="9" name="Ellipse 8"/>
          <p:cNvSpPr/>
          <p:nvPr/>
        </p:nvSpPr>
        <p:spPr>
          <a:xfrm>
            <a:off x="2654574" y="32638"/>
            <a:ext cx="1667435" cy="998185"/>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b="1" dirty="0">
                <a:solidFill>
                  <a:srgbClr val="FF0000"/>
                </a:solidFill>
                <a:latin typeface="Arial" panose="020B0604020202020204" pitchFamily="34" charset="0"/>
                <a:cs typeface="Arial" panose="020B0604020202020204" pitchFamily="34" charset="0"/>
              </a:rPr>
              <a:t>Optional</a:t>
            </a:r>
          </a:p>
        </p:txBody>
      </p:sp>
      <p:pic>
        <p:nvPicPr>
          <p:cNvPr id="1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418" t="12795" r="14141" b="9427"/>
          <a:stretch/>
        </p:blipFill>
        <p:spPr bwMode="auto">
          <a:xfrm>
            <a:off x="3675478" y="1137822"/>
            <a:ext cx="5359160" cy="60421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4"/>
          <p:cNvSpPr txBox="1"/>
          <p:nvPr/>
        </p:nvSpPr>
        <p:spPr>
          <a:xfrm>
            <a:off x="4558353" y="1427761"/>
            <a:ext cx="4266670" cy="1600438"/>
          </a:xfrm>
          <a:prstGeom prst="rect">
            <a:avLst/>
          </a:prstGeom>
          <a:noFill/>
        </p:spPr>
        <p:txBody>
          <a:bodyPr wrap="square" rtlCol="0">
            <a:spAutoFit/>
          </a:bodyPr>
          <a:lstStyle/>
          <a:p>
            <a:pPr marL="168275" lvl="0" indent="-168275">
              <a:buFont typeface="Arial" panose="020B0604020202020204" pitchFamily="34" charset="0"/>
              <a:buChar char="•"/>
            </a:pPr>
            <a:r>
              <a:rPr lang="en-ZA" sz="1400" b="1" i="1" dirty="0">
                <a:solidFill>
                  <a:schemeClr val="tx2">
                    <a:lumMod val="75000"/>
                  </a:schemeClr>
                </a:solidFill>
                <a:latin typeface="Consolas" panose="020B0609020204030204" pitchFamily="49" charset="0"/>
                <a:cs typeface="Consolas" panose="020B0609020204030204" pitchFamily="49" charset="0"/>
              </a:rPr>
              <a:t>What existing TM Forum data analytics use cases apply to your business scenario?  (if any) </a:t>
            </a:r>
          </a:p>
          <a:p>
            <a:pPr marL="168275" lvl="0" indent="-168275">
              <a:buFont typeface="Arial" panose="020B0604020202020204" pitchFamily="34" charset="0"/>
              <a:buChar char="•"/>
            </a:pPr>
            <a:r>
              <a:rPr lang="en-ZA" sz="1400" b="1" i="1" dirty="0">
                <a:solidFill>
                  <a:schemeClr val="tx2">
                    <a:lumMod val="75000"/>
                  </a:schemeClr>
                </a:solidFill>
                <a:latin typeface="Consolas" panose="020B0609020204030204" pitchFamily="49" charset="0"/>
                <a:cs typeface="Consolas" panose="020B0609020204030204" pitchFamily="49" charset="0"/>
              </a:rPr>
              <a:t>What new analytics use cases did you define?</a:t>
            </a:r>
          </a:p>
          <a:p>
            <a:pPr marL="168275" lvl="0" indent="-168275">
              <a:buFont typeface="Arial" panose="020B0604020202020204" pitchFamily="34" charset="0"/>
              <a:buChar char="•"/>
            </a:pPr>
            <a:endParaRPr lang="en-ZA" sz="1400" b="1" i="1" dirty="0">
              <a:solidFill>
                <a:schemeClr val="tx2">
                  <a:lumMod val="75000"/>
                </a:schemeClr>
              </a:solidFill>
              <a:latin typeface="Consolas" panose="020B0609020204030204" pitchFamily="49" charset="0"/>
              <a:cs typeface="Consolas" panose="020B0609020204030204" pitchFamily="49" charset="0"/>
            </a:endParaRPr>
          </a:p>
          <a:p>
            <a:pPr marL="168275" indent="-168275">
              <a:buFont typeface="Arial" panose="020B0604020202020204" pitchFamily="34" charset="0"/>
              <a:buChar char="•"/>
            </a:pPr>
            <a:r>
              <a:rPr lang="en-ZA" sz="1400" b="1" i="1" dirty="0">
                <a:solidFill>
                  <a:schemeClr val="tx2">
                    <a:lumMod val="75000"/>
                  </a:schemeClr>
                </a:solidFill>
                <a:latin typeface="Consolas" panose="020B0609020204030204" pitchFamily="49" charset="0"/>
                <a:cs typeface="Consolas" panose="020B0609020204030204" pitchFamily="49" charset="0"/>
              </a:rPr>
              <a:t>see examples in appendix</a:t>
            </a:r>
          </a:p>
        </p:txBody>
      </p:sp>
      <p:pic>
        <p:nvPicPr>
          <p:cNvPr id="1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418" t="12795" r="14141" b="9427"/>
          <a:stretch/>
        </p:blipFill>
        <p:spPr bwMode="auto">
          <a:xfrm>
            <a:off x="0" y="1137822"/>
            <a:ext cx="3772300" cy="58852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TextBox 7"/>
          <p:cNvSpPr txBox="1"/>
          <p:nvPr/>
        </p:nvSpPr>
        <p:spPr>
          <a:xfrm>
            <a:off x="578282" y="1283232"/>
            <a:ext cx="3194018" cy="1384995"/>
          </a:xfrm>
          <a:prstGeom prst="rect">
            <a:avLst/>
          </a:prstGeom>
          <a:noFill/>
        </p:spPr>
        <p:txBody>
          <a:bodyPr wrap="square" rtlCol="0">
            <a:spAutoFit/>
          </a:bodyPr>
          <a:lstStyle/>
          <a:p>
            <a:pPr lvl="0"/>
            <a:r>
              <a:rPr lang="en-ZA" sz="1400" b="1" i="1" dirty="0">
                <a:solidFill>
                  <a:schemeClr val="tx2">
                    <a:lumMod val="75000"/>
                  </a:schemeClr>
                </a:solidFill>
                <a:latin typeface="Consolas" panose="020B0609020204030204" pitchFamily="49" charset="0"/>
                <a:cs typeface="Consolas" panose="020B0609020204030204" pitchFamily="49" charset="0"/>
              </a:rPr>
              <a:t>How are you using data analytics to deliver the value proposition?</a:t>
            </a:r>
          </a:p>
          <a:p>
            <a:pPr lvl="0"/>
            <a:endParaRPr lang="en-ZA" sz="1400" b="1" i="1" dirty="0">
              <a:solidFill>
                <a:schemeClr val="tx2">
                  <a:lumMod val="75000"/>
                </a:schemeClr>
              </a:solidFill>
              <a:latin typeface="Consolas" panose="020B0609020204030204" pitchFamily="49" charset="0"/>
              <a:cs typeface="Consolas" panose="020B0609020204030204" pitchFamily="49" charset="0"/>
            </a:endParaRPr>
          </a:p>
          <a:p>
            <a:pPr lvl="0"/>
            <a:r>
              <a:rPr lang="en-ZA" sz="1400" b="1" i="1" dirty="0">
                <a:solidFill>
                  <a:schemeClr val="tx2">
                    <a:lumMod val="75000"/>
                  </a:schemeClr>
                </a:solidFill>
                <a:latin typeface="Consolas" panose="020B0609020204030204" pitchFamily="49" charset="0"/>
                <a:cs typeface="Consolas" panose="020B0609020204030204" pitchFamily="49" charset="0"/>
              </a:rPr>
              <a:t>see examples in appendix</a:t>
            </a:r>
          </a:p>
          <a:p>
            <a:pPr lvl="0"/>
            <a:endParaRPr lang="en-ZA" sz="1400" b="1" i="1" dirty="0">
              <a:solidFill>
                <a:schemeClr val="tx2">
                  <a:lumMod val="75000"/>
                </a:schemeClr>
              </a:solidFill>
              <a:latin typeface="Consolas" panose="020B0609020204030204" pitchFamily="49" charset="0"/>
              <a:cs typeface="Consolas" panose="020B0609020204030204" pitchFamily="49" charset="0"/>
            </a:endParaRPr>
          </a:p>
        </p:txBody>
      </p:sp>
      <p:sp>
        <p:nvSpPr>
          <p:cNvPr id="11" name="Ellipse 10"/>
          <p:cNvSpPr/>
          <p:nvPr/>
        </p:nvSpPr>
        <p:spPr>
          <a:xfrm>
            <a:off x="4740022" y="102171"/>
            <a:ext cx="437882" cy="450761"/>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sz="24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208655902"/>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IE" dirty="0"/>
          </a:p>
        </p:txBody>
      </p:sp>
      <p:sp>
        <p:nvSpPr>
          <p:cNvPr id="3" name="Title 2"/>
          <p:cNvSpPr>
            <a:spLocks noGrp="1"/>
          </p:cNvSpPr>
          <p:nvPr>
            <p:ph type="title"/>
          </p:nvPr>
        </p:nvSpPr>
        <p:spPr/>
        <p:txBody>
          <a:bodyPr/>
          <a:lstStyle/>
          <a:p>
            <a:r>
              <a:rPr lang="en-IE" dirty="0"/>
              <a:t>Privacy management</a:t>
            </a:r>
          </a:p>
        </p:txBody>
      </p:sp>
      <p:sp>
        <p:nvSpPr>
          <p:cNvPr id="15" name="Ellipse 14"/>
          <p:cNvSpPr/>
          <p:nvPr/>
        </p:nvSpPr>
        <p:spPr>
          <a:xfrm>
            <a:off x="6774105" y="5305649"/>
            <a:ext cx="1667435" cy="998185"/>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b="1" dirty="0">
                <a:solidFill>
                  <a:srgbClr val="FF0000"/>
                </a:solidFill>
                <a:latin typeface="Arial" panose="020B0604020202020204" pitchFamily="34" charset="0"/>
                <a:cs typeface="Arial" panose="020B0604020202020204" pitchFamily="34" charset="0"/>
              </a:rPr>
              <a:t>Optional. </a:t>
            </a:r>
          </a:p>
        </p:txBody>
      </p:sp>
      <p:grpSp>
        <p:nvGrpSpPr>
          <p:cNvPr id="26" name="Group 4"/>
          <p:cNvGrpSpPr/>
          <p:nvPr/>
        </p:nvGrpSpPr>
        <p:grpSpPr>
          <a:xfrm>
            <a:off x="19608" y="730263"/>
            <a:ext cx="3689509" cy="6127737"/>
            <a:chOff x="13756" y="2999368"/>
            <a:chExt cx="3184786" cy="2987153"/>
          </a:xfrm>
        </p:grpSpPr>
        <p:pic>
          <p:nvPicPr>
            <p:cNvPr id="27"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418" t="12795" r="14141" b="9427"/>
            <a:stretch/>
          </p:blipFill>
          <p:spPr bwMode="auto">
            <a:xfrm>
              <a:off x="13756" y="2999368"/>
              <a:ext cx="3184786" cy="29871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8" name="TextBox 6"/>
            <p:cNvSpPr txBox="1"/>
            <p:nvPr/>
          </p:nvSpPr>
          <p:spPr>
            <a:xfrm>
              <a:off x="377040" y="3062674"/>
              <a:ext cx="2779098" cy="1410330"/>
            </a:xfrm>
            <a:prstGeom prst="rect">
              <a:avLst/>
            </a:prstGeom>
            <a:noFill/>
          </p:spPr>
          <p:txBody>
            <a:bodyPr wrap="square" rtlCol="0">
              <a:spAutoFit/>
            </a:bodyPr>
            <a:lstStyle/>
            <a:p>
              <a:pPr lvl="0"/>
              <a:r>
                <a:rPr lang="en-ZA" sz="1400" b="1" i="1" dirty="0">
                  <a:solidFill>
                    <a:schemeClr val="tx2">
                      <a:lumMod val="75000"/>
                    </a:schemeClr>
                  </a:solidFill>
                  <a:latin typeface="Consolas" panose="020B0609020204030204" pitchFamily="49" charset="0"/>
                  <a:cs typeface="Consolas" panose="020B0609020204030204" pitchFamily="49" charset="0"/>
                </a:rPr>
                <a:t>What data that concerns the end-user are exchanged through partners? (SID)</a:t>
              </a:r>
              <a:endParaRPr lang="en-ZA" sz="1400" i="1" dirty="0">
                <a:solidFill>
                  <a:srgbClr val="FF0000"/>
                </a:solidFill>
                <a:latin typeface="+mj-lt"/>
                <a:cs typeface="Consolas" panose="020B0609020204030204" pitchFamily="49" charset="0"/>
              </a:endParaRPr>
            </a:p>
            <a:p>
              <a:endParaRPr lang="en-ZA" sz="1400" b="1" i="1" dirty="0">
                <a:solidFill>
                  <a:schemeClr val="tx2">
                    <a:lumMod val="75000"/>
                  </a:schemeClr>
                </a:solidFill>
                <a:latin typeface="Consolas" panose="020B0609020204030204" pitchFamily="49" charset="0"/>
                <a:cs typeface="Consolas" panose="020B0609020204030204" pitchFamily="49" charset="0"/>
              </a:endParaRPr>
            </a:p>
            <a:p>
              <a:r>
                <a:rPr lang="en-ZA" sz="1400" b="1" i="1" dirty="0">
                  <a:solidFill>
                    <a:schemeClr val="tx2">
                      <a:lumMod val="75000"/>
                    </a:schemeClr>
                  </a:solidFill>
                  <a:latin typeface="Consolas" panose="020B0609020204030204" pitchFamily="49" charset="0"/>
                  <a:cs typeface="Consolas" panose="020B0609020204030204" pitchFamily="49" charset="0"/>
                </a:rPr>
                <a:t>What treatment is done to this data : usage purpose, retention policy and duration, transmission to other partners, anonymization or not.</a:t>
              </a:r>
            </a:p>
            <a:p>
              <a:endParaRPr lang="en-ZA" sz="1400" b="1" i="1" dirty="0">
                <a:solidFill>
                  <a:schemeClr val="tx2">
                    <a:lumMod val="75000"/>
                  </a:schemeClr>
                </a:solidFill>
                <a:latin typeface="Consolas" panose="020B0609020204030204" pitchFamily="49" charset="0"/>
                <a:cs typeface="Consolas" panose="020B0609020204030204" pitchFamily="49" charset="0"/>
              </a:endParaRPr>
            </a:p>
            <a:p>
              <a:r>
                <a:rPr lang="en-ZA" sz="1400" b="1" i="1" dirty="0">
                  <a:solidFill>
                    <a:schemeClr val="tx2">
                      <a:lumMod val="75000"/>
                    </a:schemeClr>
                  </a:solidFill>
                  <a:latin typeface="Consolas" panose="020B0609020204030204" pitchFamily="49" charset="0"/>
                  <a:cs typeface="Consolas" panose="020B0609020204030204" pitchFamily="49" charset="0"/>
                </a:rPr>
                <a:t>see examples in appendix</a:t>
              </a:r>
            </a:p>
            <a:p>
              <a:endParaRPr lang="en-ZA" sz="1400" b="1" i="1" dirty="0">
                <a:solidFill>
                  <a:schemeClr val="tx2">
                    <a:lumMod val="75000"/>
                  </a:schemeClr>
                </a:solidFill>
                <a:latin typeface="Consolas" panose="020B0609020204030204" pitchFamily="49" charset="0"/>
                <a:cs typeface="Consolas" panose="020B0609020204030204" pitchFamily="49" charset="0"/>
              </a:endParaRPr>
            </a:p>
          </p:txBody>
        </p:sp>
      </p:grpSp>
      <p:grpSp>
        <p:nvGrpSpPr>
          <p:cNvPr id="29" name="Group 4"/>
          <p:cNvGrpSpPr/>
          <p:nvPr/>
        </p:nvGrpSpPr>
        <p:grpSpPr>
          <a:xfrm>
            <a:off x="3952875" y="730263"/>
            <a:ext cx="4975399" cy="2121394"/>
            <a:chOff x="567473" y="3562090"/>
            <a:chExt cx="2921001" cy="5079743"/>
          </a:xfrm>
        </p:grpSpPr>
        <p:pic>
          <p:nvPicPr>
            <p:cNvPr id="3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418" t="12795" r="14141" b="9427"/>
            <a:stretch/>
          </p:blipFill>
          <p:spPr bwMode="auto">
            <a:xfrm>
              <a:off x="567473" y="3562090"/>
              <a:ext cx="2921001" cy="30309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1" name="TextBox 6"/>
            <p:cNvSpPr txBox="1"/>
            <p:nvPr/>
          </p:nvSpPr>
          <p:spPr>
            <a:xfrm>
              <a:off x="1027606" y="3777763"/>
              <a:ext cx="2460868" cy="4864070"/>
            </a:xfrm>
            <a:prstGeom prst="rect">
              <a:avLst/>
            </a:prstGeom>
            <a:noFill/>
          </p:spPr>
          <p:txBody>
            <a:bodyPr wrap="square" rtlCol="0">
              <a:spAutoFit/>
            </a:bodyPr>
            <a:lstStyle>
              <a:defPPr>
                <a:defRPr lang="en-US"/>
              </a:defPPr>
              <a:lvl1pPr lvl="0">
                <a:defRPr sz="1400" b="1" i="1">
                  <a:solidFill>
                    <a:schemeClr val="tx2">
                      <a:lumMod val="75000"/>
                    </a:schemeClr>
                  </a:solidFill>
                  <a:latin typeface="Consolas" panose="020B0609020204030204" pitchFamily="49" charset="0"/>
                  <a:cs typeface="Consolas" panose="020B0609020204030204" pitchFamily="49" charset="0"/>
                </a:defRPr>
              </a:lvl1pPr>
            </a:lstStyle>
            <a:p>
              <a:r>
                <a:rPr lang="en-ZA" dirty="0"/>
                <a:t>Is there a step where the end-user should have to give consent for data sharing ?</a:t>
              </a:r>
            </a:p>
            <a:p>
              <a:r>
                <a:rPr lang="en-ZA" dirty="0"/>
                <a:t>see examples in appendix</a:t>
              </a:r>
            </a:p>
            <a:p>
              <a:endParaRPr lang="en-ZA" dirty="0"/>
            </a:p>
            <a:p>
              <a:endParaRPr lang="en-ZA" dirty="0"/>
            </a:p>
            <a:p>
              <a:endParaRPr lang="en-ZA" dirty="0"/>
            </a:p>
            <a:p>
              <a:endParaRPr lang="en-ZA" dirty="0"/>
            </a:p>
            <a:p>
              <a:endParaRPr lang="en-ZA" dirty="0"/>
            </a:p>
          </p:txBody>
        </p:sp>
      </p:grpSp>
      <p:pic>
        <p:nvPicPr>
          <p:cNvPr id="3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418" t="12795" r="14141" b="9427"/>
          <a:stretch/>
        </p:blipFill>
        <p:spPr bwMode="auto">
          <a:xfrm>
            <a:off x="3737758" y="2030184"/>
            <a:ext cx="2756669" cy="37745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3" name="TextBox 6"/>
          <p:cNvSpPr txBox="1"/>
          <p:nvPr/>
        </p:nvSpPr>
        <p:spPr>
          <a:xfrm>
            <a:off x="4032481" y="2045209"/>
            <a:ext cx="2408093" cy="3447098"/>
          </a:xfrm>
          <a:prstGeom prst="rect">
            <a:avLst/>
          </a:prstGeom>
          <a:noFill/>
        </p:spPr>
        <p:txBody>
          <a:bodyPr wrap="square" rtlCol="0">
            <a:spAutoFit/>
          </a:bodyPr>
          <a:lstStyle/>
          <a:p>
            <a:pPr lvl="0"/>
            <a:r>
              <a:rPr lang="en-ZA" sz="1400" b="1" i="1" dirty="0">
                <a:solidFill>
                  <a:schemeClr val="tx2">
                    <a:lumMod val="75000"/>
                  </a:schemeClr>
                </a:solidFill>
                <a:latin typeface="Consolas" panose="020B0609020204030204" pitchFamily="49" charset="0"/>
                <a:cs typeface="Consolas" panose="020B0609020204030204" pitchFamily="49" charset="0"/>
              </a:rPr>
              <a:t>Are there processes to manage data life cycle, history of usage, etc. ?</a:t>
            </a:r>
          </a:p>
          <a:p>
            <a:pPr lvl="0"/>
            <a:endParaRPr lang="en-ZA" sz="1400" b="1" i="1" dirty="0">
              <a:solidFill>
                <a:schemeClr val="tx2">
                  <a:lumMod val="75000"/>
                </a:schemeClr>
              </a:solidFill>
              <a:latin typeface="Consolas" panose="020B0609020204030204" pitchFamily="49" charset="0"/>
              <a:cs typeface="Consolas" panose="020B0609020204030204" pitchFamily="49" charset="0"/>
            </a:endParaRPr>
          </a:p>
          <a:p>
            <a:pPr lvl="0"/>
            <a:r>
              <a:rPr lang="en-ZA" sz="1400" b="1" i="1" dirty="0">
                <a:solidFill>
                  <a:schemeClr val="tx2">
                    <a:lumMod val="75000"/>
                  </a:schemeClr>
                </a:solidFill>
                <a:latin typeface="Consolas" panose="020B0609020204030204" pitchFamily="49" charset="0"/>
                <a:cs typeface="Consolas" panose="020B0609020204030204" pitchFamily="49" charset="0"/>
              </a:rPr>
              <a:t>Is there a end-user interface to view data usage?</a:t>
            </a:r>
          </a:p>
          <a:p>
            <a:pPr lvl="0"/>
            <a:endParaRPr lang="en-ZA" sz="1400" b="1" i="1" dirty="0">
              <a:solidFill>
                <a:schemeClr val="tx2">
                  <a:lumMod val="75000"/>
                </a:schemeClr>
              </a:solidFill>
              <a:latin typeface="Consolas" panose="020B0609020204030204" pitchFamily="49" charset="0"/>
              <a:cs typeface="Consolas" panose="020B0609020204030204" pitchFamily="49" charset="0"/>
            </a:endParaRPr>
          </a:p>
          <a:p>
            <a:r>
              <a:rPr lang="en-ZA" sz="1400" b="1" i="1" dirty="0">
                <a:solidFill>
                  <a:schemeClr val="tx2">
                    <a:lumMod val="75000"/>
                  </a:schemeClr>
                </a:solidFill>
                <a:latin typeface="Consolas" panose="020B0609020204030204" pitchFamily="49" charset="0"/>
                <a:cs typeface="Consolas" panose="020B0609020204030204" pitchFamily="49" charset="0"/>
              </a:rPr>
              <a:t>see examples in</a:t>
            </a:r>
          </a:p>
          <a:p>
            <a:r>
              <a:rPr lang="en-ZA" sz="1400" b="1" i="1" dirty="0">
                <a:solidFill>
                  <a:schemeClr val="tx2">
                    <a:lumMod val="75000"/>
                  </a:schemeClr>
                </a:solidFill>
                <a:latin typeface="Consolas" panose="020B0609020204030204" pitchFamily="49" charset="0"/>
                <a:cs typeface="Consolas" panose="020B0609020204030204" pitchFamily="49" charset="0"/>
              </a:rPr>
              <a:t>appendix</a:t>
            </a:r>
          </a:p>
          <a:p>
            <a:pPr lvl="0"/>
            <a:endParaRPr lang="en-ZA" sz="1600" b="1" i="1" dirty="0">
              <a:solidFill>
                <a:schemeClr val="tx2">
                  <a:lumMod val="75000"/>
                </a:schemeClr>
              </a:solidFill>
              <a:latin typeface="Consolas" panose="020B0609020204030204" pitchFamily="49" charset="0"/>
              <a:cs typeface="Consolas" panose="020B0609020204030204" pitchFamily="49" charset="0"/>
            </a:endParaRPr>
          </a:p>
          <a:p>
            <a:pPr lvl="0"/>
            <a:endParaRPr lang="en-ZA" sz="1600" b="1" i="1" dirty="0">
              <a:solidFill>
                <a:schemeClr val="tx2">
                  <a:lumMod val="75000"/>
                </a:schemeClr>
              </a:solidFill>
              <a:latin typeface="Consolas" panose="020B0609020204030204" pitchFamily="49" charset="0"/>
              <a:cs typeface="Consolas" panose="020B0609020204030204" pitchFamily="49" charset="0"/>
            </a:endParaRPr>
          </a:p>
          <a:p>
            <a:pPr lvl="0"/>
            <a:endParaRPr lang="en-ZA" sz="1600" b="1" i="1" dirty="0">
              <a:solidFill>
                <a:schemeClr val="tx2">
                  <a:lumMod val="75000"/>
                </a:schemeClr>
              </a:solidFill>
              <a:latin typeface="Consolas" panose="020B0609020204030204" pitchFamily="49" charset="0"/>
              <a:cs typeface="Consolas" panose="020B0609020204030204" pitchFamily="49" charset="0"/>
            </a:endParaRPr>
          </a:p>
          <a:p>
            <a:pPr lvl="0"/>
            <a:endParaRPr lang="en-ZA" sz="1600" b="1" i="1" dirty="0">
              <a:solidFill>
                <a:schemeClr val="tx2">
                  <a:lumMod val="75000"/>
                </a:schemeClr>
              </a:solidFill>
              <a:latin typeface="Consolas" panose="020B0609020204030204" pitchFamily="49" charset="0"/>
              <a:cs typeface="Consolas" panose="020B0609020204030204" pitchFamily="49" charset="0"/>
            </a:endParaRPr>
          </a:p>
        </p:txBody>
      </p:sp>
      <p:pic>
        <p:nvPicPr>
          <p:cNvPr id="3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418" t="12795" r="14141" b="9427"/>
          <a:stretch/>
        </p:blipFill>
        <p:spPr bwMode="auto">
          <a:xfrm>
            <a:off x="6058875" y="1942177"/>
            <a:ext cx="3097897" cy="32222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5" name="TextBox 6"/>
          <p:cNvSpPr txBox="1"/>
          <p:nvPr/>
        </p:nvSpPr>
        <p:spPr>
          <a:xfrm>
            <a:off x="6550925" y="1917579"/>
            <a:ext cx="2531730" cy="2154436"/>
          </a:xfrm>
          <a:prstGeom prst="rect">
            <a:avLst/>
          </a:prstGeom>
          <a:noFill/>
        </p:spPr>
        <p:txBody>
          <a:bodyPr wrap="square" rtlCol="0">
            <a:spAutoFit/>
          </a:bodyPr>
          <a:lstStyle/>
          <a:p>
            <a:pPr lvl="0"/>
            <a:r>
              <a:rPr lang="en-ZA" sz="1200" b="1" i="1" dirty="0">
                <a:solidFill>
                  <a:schemeClr val="tx2">
                    <a:lumMod val="75000"/>
                  </a:schemeClr>
                </a:solidFill>
                <a:latin typeface="Consolas" panose="020B0609020204030204" pitchFamily="49" charset="0"/>
                <a:cs typeface="Consolas" panose="020B0609020204030204" pitchFamily="49" charset="0"/>
              </a:rPr>
              <a:t>Do you use Party_Management_API_ REST_Specification ?</a:t>
            </a:r>
          </a:p>
          <a:p>
            <a:pPr lvl="0"/>
            <a:endParaRPr lang="en-ZA" sz="1200" b="1" i="1" dirty="0">
              <a:solidFill>
                <a:schemeClr val="tx2">
                  <a:lumMod val="75000"/>
                </a:schemeClr>
              </a:solidFill>
              <a:latin typeface="Consolas" panose="020B0609020204030204" pitchFamily="49" charset="0"/>
              <a:cs typeface="Consolas" panose="020B0609020204030204" pitchFamily="49" charset="0"/>
            </a:endParaRPr>
          </a:p>
          <a:p>
            <a:pPr lvl="0"/>
            <a:r>
              <a:rPr lang="en-ZA" sz="1200" b="1" i="1" dirty="0">
                <a:solidFill>
                  <a:schemeClr val="tx2">
                    <a:lumMod val="75000"/>
                  </a:schemeClr>
                </a:solidFill>
                <a:latin typeface="Consolas" panose="020B0609020204030204" pitchFamily="49" charset="0"/>
                <a:cs typeface="Consolas" panose="020B0609020204030204" pitchFamily="49" charset="0"/>
              </a:rPr>
              <a:t>Do you use Authorization solution such as OpenId Connect / </a:t>
            </a:r>
            <a:r>
              <a:rPr lang="en-ZA" sz="1200" b="1" i="1" dirty="0" err="1">
                <a:solidFill>
                  <a:schemeClr val="tx2">
                    <a:lumMod val="75000"/>
                  </a:schemeClr>
                </a:solidFill>
                <a:latin typeface="Consolas" panose="020B0609020204030204" pitchFamily="49" charset="0"/>
                <a:cs typeface="Consolas" panose="020B0609020204030204" pitchFamily="49" charset="0"/>
              </a:rPr>
              <a:t>Oauth</a:t>
            </a:r>
            <a:r>
              <a:rPr lang="en-ZA" sz="1200" b="1" i="1" dirty="0">
                <a:solidFill>
                  <a:schemeClr val="tx2">
                    <a:lumMod val="75000"/>
                  </a:schemeClr>
                </a:solidFill>
                <a:latin typeface="Consolas" panose="020B0609020204030204" pitchFamily="49" charset="0"/>
                <a:cs typeface="Consolas" panose="020B0609020204030204" pitchFamily="49" charset="0"/>
              </a:rPr>
              <a:t> 2</a:t>
            </a:r>
          </a:p>
          <a:p>
            <a:pPr lvl="0"/>
            <a:endParaRPr lang="en-ZA" sz="1200" b="1" i="1" dirty="0">
              <a:solidFill>
                <a:schemeClr val="tx2">
                  <a:lumMod val="75000"/>
                </a:schemeClr>
              </a:solidFill>
              <a:latin typeface="Consolas" panose="020B0609020204030204" pitchFamily="49" charset="0"/>
              <a:cs typeface="Consolas" panose="020B0609020204030204" pitchFamily="49" charset="0"/>
            </a:endParaRPr>
          </a:p>
          <a:p>
            <a:pPr lvl="0"/>
            <a:r>
              <a:rPr lang="en-ZA" sz="1200" b="1" i="1" dirty="0">
                <a:solidFill>
                  <a:schemeClr val="tx2">
                    <a:lumMod val="75000"/>
                  </a:schemeClr>
                </a:solidFill>
                <a:latin typeface="Consolas" panose="020B0609020204030204" pitchFamily="49" charset="0"/>
                <a:cs typeface="Consolas" panose="020B0609020204030204" pitchFamily="49" charset="0"/>
              </a:rPr>
              <a:t>see examples in appendix</a:t>
            </a:r>
          </a:p>
          <a:p>
            <a:pPr lvl="0"/>
            <a:endParaRPr lang="en-ZA" sz="1200" b="1" i="1" dirty="0">
              <a:solidFill>
                <a:srgbClr val="FF0000"/>
              </a:solidFill>
              <a:latin typeface="Consolas" panose="020B0609020204030204" pitchFamily="49" charset="0"/>
              <a:cs typeface="Consolas" panose="020B0609020204030204" pitchFamily="49" charset="0"/>
            </a:endParaRPr>
          </a:p>
          <a:p>
            <a:pPr lvl="0"/>
            <a:endParaRPr lang="en-ZA" sz="1400" b="1" i="1" dirty="0">
              <a:solidFill>
                <a:schemeClr val="tx2">
                  <a:lumMod val="75000"/>
                </a:schemeClr>
              </a:solidFill>
              <a:latin typeface="Consolas" panose="020B0609020204030204" pitchFamily="49" charset="0"/>
              <a:cs typeface="Consolas" panose="020B0609020204030204" pitchFamily="49" charset="0"/>
            </a:endParaRPr>
          </a:p>
        </p:txBody>
      </p:sp>
      <p:sp>
        <p:nvSpPr>
          <p:cNvPr id="16" name="Ellipse 15"/>
          <p:cNvSpPr/>
          <p:nvPr/>
        </p:nvSpPr>
        <p:spPr>
          <a:xfrm>
            <a:off x="3676763" y="102171"/>
            <a:ext cx="437882" cy="450761"/>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sz="24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03674574"/>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IE" dirty="0"/>
          </a:p>
        </p:txBody>
      </p:sp>
      <p:sp>
        <p:nvSpPr>
          <p:cNvPr id="3" name="Title 2"/>
          <p:cNvSpPr>
            <a:spLocks noGrp="1"/>
          </p:cNvSpPr>
          <p:nvPr>
            <p:ph type="title"/>
          </p:nvPr>
        </p:nvSpPr>
        <p:spPr/>
        <p:txBody>
          <a:bodyPr>
            <a:normAutofit fontScale="90000"/>
          </a:bodyPr>
          <a:lstStyle/>
          <a:p>
            <a:r>
              <a:rPr lang="en-IE" dirty="0"/>
              <a:t>Benefits of Using TM Forum Assets</a:t>
            </a:r>
          </a:p>
        </p:txBody>
      </p:sp>
      <p:sp>
        <p:nvSpPr>
          <p:cNvPr id="4" name="TextBox 3"/>
          <p:cNvSpPr txBox="1"/>
          <p:nvPr/>
        </p:nvSpPr>
        <p:spPr>
          <a:xfrm>
            <a:off x="650631" y="1529862"/>
            <a:ext cx="7965831" cy="461665"/>
          </a:xfrm>
          <a:prstGeom prst="rect">
            <a:avLst/>
          </a:prstGeom>
          <a:noFill/>
        </p:spPr>
        <p:txBody>
          <a:bodyPr wrap="square" rtlCol="0">
            <a:spAutoFit/>
          </a:bodyPr>
          <a:lstStyle/>
          <a:p>
            <a:pPr lvl="0"/>
            <a:r>
              <a:rPr lang="en-ZA" sz="2400" dirty="0"/>
              <a:t>….</a:t>
            </a:r>
            <a:endParaRPr lang="en-US" sz="2400" dirty="0"/>
          </a:p>
        </p:txBody>
      </p:sp>
      <p:grpSp>
        <p:nvGrpSpPr>
          <p:cNvPr id="5" name="Group 4"/>
          <p:cNvGrpSpPr/>
          <p:nvPr/>
        </p:nvGrpSpPr>
        <p:grpSpPr>
          <a:xfrm>
            <a:off x="5956300" y="3556000"/>
            <a:ext cx="2921001" cy="2933700"/>
            <a:chOff x="5842000" y="3568700"/>
            <a:chExt cx="2921001" cy="2933700"/>
          </a:xfrm>
        </p:grpSpPr>
        <p:pic>
          <p:nvPicPr>
            <p:cNvPr id="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418" t="12795" r="14141" b="9427"/>
            <a:stretch/>
          </p:blipFill>
          <p:spPr bwMode="auto">
            <a:xfrm>
              <a:off x="5842000" y="3568700"/>
              <a:ext cx="2921001" cy="2933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6289433" y="3777762"/>
              <a:ext cx="2460868" cy="1661993"/>
            </a:xfrm>
            <a:prstGeom prst="rect">
              <a:avLst/>
            </a:prstGeom>
            <a:noFill/>
          </p:spPr>
          <p:txBody>
            <a:bodyPr wrap="square" rtlCol="0">
              <a:spAutoFit/>
            </a:bodyPr>
            <a:lstStyle/>
            <a:p>
              <a:pPr lvl="0"/>
              <a:r>
                <a:rPr lang="en-ZA" sz="1700" b="1" i="1" dirty="0">
                  <a:solidFill>
                    <a:schemeClr val="tx2">
                      <a:lumMod val="75000"/>
                    </a:schemeClr>
                  </a:solidFill>
                  <a:latin typeface="Consolas" panose="020B0609020204030204" pitchFamily="49" charset="0"/>
                  <a:cs typeface="Consolas" panose="020B0609020204030204" pitchFamily="49" charset="0"/>
                </a:rPr>
                <a:t>What were the benefits of using the TM Forum Framework components and standards?</a:t>
              </a:r>
            </a:p>
          </p:txBody>
        </p:sp>
      </p:grpSp>
      <p:sp>
        <p:nvSpPr>
          <p:cNvPr id="8" name="Ellipse 7"/>
          <p:cNvSpPr/>
          <p:nvPr/>
        </p:nvSpPr>
        <p:spPr>
          <a:xfrm>
            <a:off x="2022695" y="1529862"/>
            <a:ext cx="1667435" cy="998185"/>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fr-FR" sz="1200" b="1" dirty="0">
                <a:solidFill>
                  <a:srgbClr val="FF0000"/>
                </a:solidFill>
                <a:latin typeface="Arial" panose="020B0604020202020204" pitchFamily="34" charset="0"/>
                <a:cs typeface="Arial" panose="020B0604020202020204" pitchFamily="34" charset="0"/>
              </a:rPr>
              <a:t>Mandatory</a:t>
            </a:r>
          </a:p>
        </p:txBody>
      </p:sp>
    </p:spTree>
    <p:extLst>
      <p:ext uri="{BB962C8B-B14F-4D97-AF65-F5344CB8AC3E}">
        <p14:creationId xmlns:p14="http://schemas.microsoft.com/office/powerpoint/2010/main" val="3629785671"/>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IE" dirty="0"/>
          </a:p>
        </p:txBody>
      </p:sp>
      <p:sp>
        <p:nvSpPr>
          <p:cNvPr id="3" name="Title 2"/>
          <p:cNvSpPr>
            <a:spLocks noGrp="1"/>
          </p:cNvSpPr>
          <p:nvPr>
            <p:ph type="title"/>
          </p:nvPr>
        </p:nvSpPr>
        <p:spPr/>
        <p:txBody>
          <a:bodyPr/>
          <a:lstStyle/>
          <a:p>
            <a:r>
              <a:rPr lang="en-IE" dirty="0"/>
              <a:t>Lessons Learned</a:t>
            </a:r>
          </a:p>
        </p:txBody>
      </p:sp>
      <p:grpSp>
        <p:nvGrpSpPr>
          <p:cNvPr id="6" name="Group 5"/>
          <p:cNvGrpSpPr/>
          <p:nvPr/>
        </p:nvGrpSpPr>
        <p:grpSpPr>
          <a:xfrm>
            <a:off x="5956300" y="3556000"/>
            <a:ext cx="2921001" cy="2933700"/>
            <a:chOff x="5842000" y="3568700"/>
            <a:chExt cx="2921001" cy="2933700"/>
          </a:xfrm>
        </p:grpSpPr>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418" t="12795" r="14141" b="9427"/>
            <a:stretch/>
          </p:blipFill>
          <p:spPr bwMode="auto">
            <a:xfrm>
              <a:off x="5842000" y="3568700"/>
              <a:ext cx="2921001" cy="2933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6289433" y="3777762"/>
              <a:ext cx="2460868" cy="1400383"/>
            </a:xfrm>
            <a:prstGeom prst="rect">
              <a:avLst/>
            </a:prstGeom>
            <a:noFill/>
          </p:spPr>
          <p:txBody>
            <a:bodyPr wrap="square" rtlCol="0">
              <a:spAutoFit/>
            </a:bodyPr>
            <a:lstStyle/>
            <a:p>
              <a:pPr lvl="0"/>
              <a:r>
                <a:rPr lang="en-ZA" sz="1700" b="1" i="1" dirty="0">
                  <a:solidFill>
                    <a:schemeClr val="tx2">
                      <a:lumMod val="75000"/>
                    </a:schemeClr>
                  </a:solidFill>
                  <a:latin typeface="Consolas" panose="020B0609020204030204" pitchFamily="49" charset="0"/>
                  <a:cs typeface="Consolas" panose="020B0609020204030204" pitchFamily="49" charset="0"/>
                </a:rPr>
                <a:t>What did the participants learn?  </a:t>
              </a:r>
            </a:p>
            <a:p>
              <a:pPr lvl="0"/>
              <a:r>
                <a:rPr lang="en-ZA" sz="1700" b="1" i="1" dirty="0">
                  <a:solidFill>
                    <a:schemeClr val="tx2">
                      <a:lumMod val="75000"/>
                    </a:schemeClr>
                  </a:solidFill>
                  <a:latin typeface="Consolas" panose="020B0609020204030204" pitchFamily="49" charset="0"/>
                  <a:cs typeface="Consolas" panose="020B0609020204030204" pitchFamily="49" charset="0"/>
                </a:rPr>
                <a:t>Positives?  </a:t>
              </a:r>
            </a:p>
            <a:p>
              <a:pPr lvl="0"/>
              <a:r>
                <a:rPr lang="en-ZA" sz="1700" b="1" i="1" dirty="0">
                  <a:solidFill>
                    <a:schemeClr val="tx2">
                      <a:lumMod val="75000"/>
                    </a:schemeClr>
                  </a:solidFill>
                  <a:latin typeface="Consolas" panose="020B0609020204030204" pitchFamily="49" charset="0"/>
                  <a:cs typeface="Consolas" panose="020B0609020204030204" pitchFamily="49" charset="0"/>
                </a:rPr>
                <a:t>Negatives? </a:t>
              </a:r>
            </a:p>
            <a:p>
              <a:pPr lvl="0"/>
              <a:r>
                <a:rPr lang="en-ZA" sz="1700" b="1" i="1" dirty="0">
                  <a:solidFill>
                    <a:schemeClr val="tx2">
                      <a:lumMod val="75000"/>
                    </a:schemeClr>
                  </a:solidFill>
                  <a:latin typeface="Consolas" panose="020B0609020204030204" pitchFamily="49" charset="0"/>
                  <a:cs typeface="Consolas" panose="020B0609020204030204" pitchFamily="49" charset="0"/>
                </a:rPr>
                <a:t>Recommendations?</a:t>
              </a:r>
            </a:p>
          </p:txBody>
        </p:sp>
      </p:grpSp>
      <p:sp>
        <p:nvSpPr>
          <p:cNvPr id="9" name="TextBox 8"/>
          <p:cNvSpPr txBox="1"/>
          <p:nvPr/>
        </p:nvSpPr>
        <p:spPr>
          <a:xfrm>
            <a:off x="650631" y="1529862"/>
            <a:ext cx="7965831" cy="461665"/>
          </a:xfrm>
          <a:prstGeom prst="rect">
            <a:avLst/>
          </a:prstGeom>
          <a:noFill/>
        </p:spPr>
        <p:txBody>
          <a:bodyPr wrap="square" rtlCol="0">
            <a:spAutoFit/>
          </a:bodyPr>
          <a:lstStyle/>
          <a:p>
            <a:pPr lvl="0"/>
            <a:r>
              <a:rPr lang="en-ZA" sz="2400" dirty="0"/>
              <a:t>……</a:t>
            </a:r>
            <a:endParaRPr lang="en-US" sz="2400" dirty="0"/>
          </a:p>
        </p:txBody>
      </p:sp>
      <p:sp>
        <p:nvSpPr>
          <p:cNvPr id="8" name="Ellipse 7"/>
          <p:cNvSpPr/>
          <p:nvPr/>
        </p:nvSpPr>
        <p:spPr>
          <a:xfrm>
            <a:off x="3799828" y="1991527"/>
            <a:ext cx="1667435" cy="998185"/>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fr-FR" sz="1200" b="1" dirty="0">
                <a:solidFill>
                  <a:srgbClr val="FF0000"/>
                </a:solidFill>
                <a:latin typeface="Arial" panose="020B0604020202020204" pitchFamily="34" charset="0"/>
                <a:cs typeface="Arial" panose="020B0604020202020204" pitchFamily="34" charset="0"/>
              </a:rPr>
              <a:t>Mandatory</a:t>
            </a:r>
          </a:p>
        </p:txBody>
      </p:sp>
    </p:spTree>
    <p:extLst>
      <p:ext uri="{BB962C8B-B14F-4D97-AF65-F5344CB8AC3E}">
        <p14:creationId xmlns:p14="http://schemas.microsoft.com/office/powerpoint/2010/main" val="3320584716"/>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956129" y="835250"/>
            <a:ext cx="7806872" cy="5291230"/>
          </a:xfrm>
        </p:spPr>
        <p:txBody>
          <a:bodyPr anchor="t"/>
          <a:lstStyle/>
          <a:p>
            <a:pPr algn="l"/>
            <a:r>
              <a:rPr lang="en-IE" dirty="0"/>
              <a:t>Examples for:</a:t>
            </a:r>
          </a:p>
          <a:p>
            <a:pPr marL="342900" indent="-342900" algn="l">
              <a:buFont typeface="Arial" panose="020B0604020202020204" pitchFamily="34" charset="0"/>
              <a:buChar char="•"/>
            </a:pPr>
            <a:r>
              <a:rPr lang="en-IE" dirty="0"/>
              <a:t>Key actors &amp; roles</a:t>
            </a:r>
          </a:p>
          <a:p>
            <a:pPr marL="342900" indent="-342900" algn="l">
              <a:buFont typeface="Arial" panose="020B0604020202020204" pitchFamily="34" charset="0"/>
              <a:buChar char="•"/>
            </a:pPr>
            <a:r>
              <a:rPr lang="en-IE" dirty="0"/>
              <a:t>overall value creation</a:t>
            </a:r>
          </a:p>
          <a:p>
            <a:pPr marL="342900" indent="-342900" algn="l">
              <a:buFont typeface="Arial" panose="020B0604020202020204" pitchFamily="34" charset="0"/>
              <a:buChar char="•"/>
            </a:pPr>
            <a:r>
              <a:rPr lang="en-IE" dirty="0"/>
              <a:t>partnering model (Business Relationships, partnering model)</a:t>
            </a:r>
          </a:p>
          <a:p>
            <a:pPr marL="342900" indent="-342900" algn="l">
              <a:buFont typeface="Arial" panose="020B0604020202020204" pitchFamily="34" charset="0"/>
              <a:buChar char="•"/>
            </a:pPr>
            <a:r>
              <a:rPr lang="en-IE" dirty="0"/>
              <a:t>Use Cases description</a:t>
            </a:r>
          </a:p>
          <a:p>
            <a:pPr marL="342900" indent="-342900" algn="l">
              <a:buFont typeface="Arial" panose="020B0604020202020204" pitchFamily="34" charset="0"/>
              <a:buChar char="•"/>
            </a:pPr>
            <a:r>
              <a:rPr lang="en-IE" dirty="0"/>
              <a:t>API</a:t>
            </a:r>
          </a:p>
          <a:p>
            <a:pPr marL="342900" indent="-342900" algn="l">
              <a:buFont typeface="Arial" panose="020B0604020202020204" pitchFamily="34" charset="0"/>
              <a:buChar char="•"/>
            </a:pPr>
            <a:r>
              <a:rPr lang="en-US" dirty="0"/>
              <a:t>Customer Experience Management</a:t>
            </a:r>
          </a:p>
          <a:p>
            <a:pPr marL="342900" indent="-342900" algn="l">
              <a:buFont typeface="Arial" panose="020B0604020202020204" pitchFamily="34" charset="0"/>
              <a:buChar char="•"/>
            </a:pPr>
            <a:r>
              <a:rPr lang="en-US" dirty="0"/>
              <a:t>Metrics</a:t>
            </a:r>
          </a:p>
          <a:p>
            <a:pPr marL="342900" indent="-342900" algn="l">
              <a:buFont typeface="Arial" panose="020B0604020202020204" pitchFamily="34" charset="0"/>
              <a:buChar char="•"/>
            </a:pPr>
            <a:r>
              <a:rPr lang="en-US" dirty="0"/>
              <a:t>Data analytics</a:t>
            </a:r>
          </a:p>
          <a:p>
            <a:pPr marL="342900" indent="-342900" algn="l">
              <a:buFont typeface="Arial" panose="020B0604020202020204" pitchFamily="34" charset="0"/>
              <a:buChar char="•"/>
            </a:pPr>
            <a:r>
              <a:rPr lang="en-US" dirty="0"/>
              <a:t>Privacy</a:t>
            </a:r>
          </a:p>
          <a:p>
            <a:pPr marL="342900" indent="-342900" algn="l">
              <a:buFont typeface="Arial" panose="020B0604020202020204" pitchFamily="34" charset="0"/>
              <a:buChar char="•"/>
            </a:pPr>
            <a:endParaRPr lang="en-IE" dirty="0"/>
          </a:p>
          <a:p>
            <a:pPr marL="342900" indent="-342900" algn="l">
              <a:buFont typeface="Arial" panose="020B0604020202020204" pitchFamily="34" charset="0"/>
              <a:buChar char="•"/>
            </a:pPr>
            <a:endParaRPr lang="en-IE" dirty="0"/>
          </a:p>
          <a:p>
            <a:pPr marL="342900" indent="-342900" algn="l">
              <a:buFont typeface="Arial" panose="020B0604020202020204" pitchFamily="34" charset="0"/>
              <a:buChar char="•"/>
            </a:pPr>
            <a:endParaRPr lang="en-IE" dirty="0"/>
          </a:p>
          <a:p>
            <a:pPr algn="l"/>
            <a:endParaRPr lang="en-IE" dirty="0"/>
          </a:p>
        </p:txBody>
      </p:sp>
      <p:sp>
        <p:nvSpPr>
          <p:cNvPr id="3" name="Title 2"/>
          <p:cNvSpPr>
            <a:spLocks noGrp="1"/>
          </p:cNvSpPr>
          <p:nvPr>
            <p:ph type="title"/>
          </p:nvPr>
        </p:nvSpPr>
        <p:spPr/>
        <p:txBody>
          <a:bodyPr/>
          <a:lstStyle/>
          <a:p>
            <a:pPr algn="ctr"/>
            <a:r>
              <a:rPr lang="en-IE" dirty="0">
                <a:solidFill>
                  <a:srgbClr val="002060"/>
                </a:solidFill>
              </a:rPr>
              <a:t>APPENDIX</a:t>
            </a:r>
          </a:p>
        </p:txBody>
      </p:sp>
    </p:spTree>
    <p:extLst>
      <p:ext uri="{BB962C8B-B14F-4D97-AF65-F5344CB8AC3E}">
        <p14:creationId xmlns:p14="http://schemas.microsoft.com/office/powerpoint/2010/main" val="2056890221"/>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IE" dirty="0">
                <a:solidFill>
                  <a:srgbClr val="002060"/>
                </a:solidFill>
              </a:rPr>
              <a:t>Examples for key actors and roles</a:t>
            </a:r>
          </a:p>
        </p:txBody>
      </p:sp>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8252" y="1056605"/>
            <a:ext cx="6153009" cy="48979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412124" y="5995178"/>
            <a:ext cx="8538693" cy="369332"/>
          </a:xfrm>
          <a:prstGeom prst="rect">
            <a:avLst/>
          </a:prstGeom>
        </p:spPr>
        <p:txBody>
          <a:bodyPr wrap="square">
            <a:spAutoFit/>
          </a:bodyPr>
          <a:lstStyle/>
          <a:p>
            <a:pPr algn="ctr"/>
            <a:r>
              <a:rPr lang="en-ZA" b="1" i="1" dirty="0">
                <a:solidFill>
                  <a:srgbClr val="002060"/>
                </a:solidFill>
                <a:latin typeface="Consolas" panose="020B0609020204030204" pitchFamily="49" charset="0"/>
                <a:cs typeface="Consolas" panose="020B0609020204030204" pitchFamily="49" charset="0"/>
              </a:rPr>
              <a:t>Example for interactions and information exchanged between actors</a:t>
            </a:r>
            <a:endParaRPr lang="fr-FR" dirty="0"/>
          </a:p>
        </p:txBody>
      </p:sp>
    </p:spTree>
    <p:extLst>
      <p:ext uri="{BB962C8B-B14F-4D97-AF65-F5344CB8AC3E}">
        <p14:creationId xmlns:p14="http://schemas.microsoft.com/office/powerpoint/2010/main" val="4038675139"/>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IE" dirty="0">
                <a:solidFill>
                  <a:srgbClr val="002060"/>
                </a:solidFill>
              </a:rPr>
              <a:t>Examples for key actors and roles</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9516" y="838356"/>
            <a:ext cx="7347053" cy="4417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412124" y="5995178"/>
            <a:ext cx="8538693" cy="369332"/>
          </a:xfrm>
          <a:prstGeom prst="rect">
            <a:avLst/>
          </a:prstGeom>
        </p:spPr>
        <p:txBody>
          <a:bodyPr wrap="square">
            <a:spAutoFit/>
          </a:bodyPr>
          <a:lstStyle/>
          <a:p>
            <a:pPr algn="ctr"/>
            <a:r>
              <a:rPr lang="en-ZA" b="1" i="1" dirty="0">
                <a:solidFill>
                  <a:srgbClr val="002060"/>
                </a:solidFill>
                <a:latin typeface="Consolas" panose="020B0609020204030204" pitchFamily="49" charset="0"/>
                <a:cs typeface="Consolas" panose="020B0609020204030204" pitchFamily="49" charset="0"/>
              </a:rPr>
              <a:t>Example for financial flows</a:t>
            </a:r>
            <a:endParaRPr lang="fr-FR" dirty="0"/>
          </a:p>
        </p:txBody>
      </p:sp>
    </p:spTree>
    <p:extLst>
      <p:ext uri="{BB962C8B-B14F-4D97-AF65-F5344CB8AC3E}">
        <p14:creationId xmlns:p14="http://schemas.microsoft.com/office/powerpoint/2010/main" val="2644544345"/>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956129" y="881449"/>
            <a:ext cx="7806872" cy="402553"/>
          </a:xfrm>
        </p:spPr>
        <p:txBody>
          <a:bodyPr/>
          <a:lstStyle/>
          <a:p>
            <a:pPr algn="ctr"/>
            <a:r>
              <a:rPr lang="en-IE" dirty="0"/>
              <a:t>Alexander </a:t>
            </a:r>
            <a:r>
              <a:rPr lang="en-IE" dirty="0" err="1"/>
              <a:t>Osterwalder’s</a:t>
            </a:r>
            <a:r>
              <a:rPr lang="en-IE" dirty="0"/>
              <a:t> value proposition canvas</a:t>
            </a:r>
          </a:p>
        </p:txBody>
      </p:sp>
      <p:sp>
        <p:nvSpPr>
          <p:cNvPr id="3" name="Title 2"/>
          <p:cNvSpPr>
            <a:spLocks noGrp="1"/>
          </p:cNvSpPr>
          <p:nvPr>
            <p:ph type="title"/>
          </p:nvPr>
        </p:nvSpPr>
        <p:spPr/>
        <p:txBody>
          <a:bodyPr>
            <a:normAutofit fontScale="90000"/>
          </a:bodyPr>
          <a:lstStyle/>
          <a:p>
            <a:r>
              <a:rPr lang="en-IE" dirty="0">
                <a:solidFill>
                  <a:srgbClr val="002060"/>
                </a:solidFill>
              </a:rPr>
              <a:t>Examples for overall Value Creation</a:t>
            </a: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6199" y="2232943"/>
            <a:ext cx="8668166" cy="4176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25802330"/>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rgbClr val="002060"/>
                </a:solidFill>
              </a:rPr>
              <a:t>Example for Business Relationships</a:t>
            </a:r>
          </a:p>
        </p:txBody>
      </p:sp>
      <p:pic>
        <p:nvPicPr>
          <p:cNvPr id="5" name="Picture 6" descr="C:\Users\eranedw\AppData\Local\Microsoft\Windows\Temporary Internet Files\Content.IE5\651GKFGW\31421[1].jpg"/>
          <p:cNvPicPr>
            <a:picLocks noChangeAspect="1" noChangeArrowheads="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324141" y="2195317"/>
            <a:ext cx="546640" cy="728663"/>
          </a:xfrm>
          <a:prstGeom prst="rect">
            <a:avLst/>
          </a:prstGeom>
          <a:solidFill>
            <a:schemeClr val="accent2"/>
          </a:solidFill>
          <a:extLst/>
        </p:spPr>
      </p:pic>
      <p:sp>
        <p:nvSpPr>
          <p:cNvPr id="7" name="TextBox 6"/>
          <p:cNvSpPr txBox="1"/>
          <p:nvPr/>
        </p:nvSpPr>
        <p:spPr>
          <a:xfrm>
            <a:off x="1270204" y="3023501"/>
            <a:ext cx="921785" cy="438592"/>
          </a:xfrm>
          <a:prstGeom prst="rect">
            <a:avLst/>
          </a:prstGeom>
          <a:noFill/>
        </p:spPr>
        <p:txBody>
          <a:bodyPr wrap="square" lIns="68589" tIns="34295" rIns="68589" bIns="34295" rtlCol="0">
            <a:spAutoFit/>
          </a:bodyPr>
          <a:lstStyle/>
          <a:p>
            <a:r>
              <a:rPr lang="en-US" sz="800" dirty="0">
                <a:solidFill>
                  <a:srgbClr val="262626"/>
                </a:solidFill>
              </a:rPr>
              <a:t>provides digital services for resell</a:t>
            </a:r>
          </a:p>
        </p:txBody>
      </p:sp>
      <p:sp>
        <p:nvSpPr>
          <p:cNvPr id="8" name="TextBox 7"/>
          <p:cNvSpPr txBox="1"/>
          <p:nvPr/>
        </p:nvSpPr>
        <p:spPr>
          <a:xfrm>
            <a:off x="1498223" y="2284706"/>
            <a:ext cx="742623" cy="438592"/>
          </a:xfrm>
          <a:prstGeom prst="rect">
            <a:avLst/>
          </a:prstGeom>
          <a:noFill/>
        </p:spPr>
        <p:txBody>
          <a:bodyPr wrap="square" lIns="68589" tIns="34295" rIns="68589" bIns="34295" rtlCol="0">
            <a:spAutoFit/>
          </a:bodyPr>
          <a:lstStyle/>
          <a:p>
            <a:pPr algn="ctr"/>
            <a:r>
              <a:rPr lang="en-US" sz="800" dirty="0">
                <a:solidFill>
                  <a:srgbClr val="262626"/>
                </a:solidFill>
              </a:rPr>
              <a:t>pays usage or one off charge</a:t>
            </a:r>
          </a:p>
        </p:txBody>
      </p:sp>
      <p:sp>
        <p:nvSpPr>
          <p:cNvPr id="9" name="Freeform 8"/>
          <p:cNvSpPr/>
          <p:nvPr/>
        </p:nvSpPr>
        <p:spPr>
          <a:xfrm>
            <a:off x="1289638" y="2741881"/>
            <a:ext cx="877529" cy="226457"/>
          </a:xfrm>
          <a:custGeom>
            <a:avLst/>
            <a:gdLst>
              <a:gd name="connsiteX0" fmla="*/ 0 w 877529"/>
              <a:gd name="connsiteY0" fmla="*/ 29497 h 169843"/>
              <a:gd name="connsiteX1" fmla="*/ 250722 w 877529"/>
              <a:gd name="connsiteY1" fmla="*/ 169607 h 169843"/>
              <a:gd name="connsiteX2" fmla="*/ 877529 w 877529"/>
              <a:gd name="connsiteY2" fmla="*/ 0 h 169843"/>
            </a:gdLst>
            <a:ahLst/>
            <a:cxnLst>
              <a:cxn ang="0">
                <a:pos x="connsiteX0" y="connsiteY0"/>
              </a:cxn>
              <a:cxn ang="0">
                <a:pos x="connsiteX1" y="connsiteY1"/>
              </a:cxn>
              <a:cxn ang="0">
                <a:pos x="connsiteX2" y="connsiteY2"/>
              </a:cxn>
            </a:cxnLst>
            <a:rect l="l" t="t" r="r" b="b"/>
            <a:pathLst>
              <a:path w="877529" h="169843">
                <a:moveTo>
                  <a:pt x="0" y="29497"/>
                </a:moveTo>
                <a:cubicBezTo>
                  <a:pt x="52233" y="102010"/>
                  <a:pt x="104467" y="174523"/>
                  <a:pt x="250722" y="169607"/>
                </a:cubicBezTo>
                <a:cubicBezTo>
                  <a:pt x="396977" y="164691"/>
                  <a:pt x="637253" y="82345"/>
                  <a:pt x="877529" y="0"/>
                </a:cubicBezTo>
              </a:path>
            </a:pathLst>
          </a:custGeom>
          <a:noFill/>
          <a:ln>
            <a:solidFill>
              <a:schemeClr val="tx1"/>
            </a:solidFill>
            <a:headEnd type="none" w="med" len="med"/>
            <a:tailEnd type="triangl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endParaRPr>
          </a:p>
        </p:txBody>
      </p:sp>
      <p:sp>
        <p:nvSpPr>
          <p:cNvPr id="10" name="Freeform 9"/>
          <p:cNvSpPr/>
          <p:nvPr/>
        </p:nvSpPr>
        <p:spPr>
          <a:xfrm>
            <a:off x="1289637" y="2142093"/>
            <a:ext cx="988142" cy="206497"/>
          </a:xfrm>
          <a:custGeom>
            <a:avLst/>
            <a:gdLst>
              <a:gd name="connsiteX0" fmla="*/ 988142 w 988142"/>
              <a:gd name="connsiteY0" fmla="*/ 154873 h 154873"/>
              <a:gd name="connsiteX1" fmla="*/ 575187 w 988142"/>
              <a:gd name="connsiteY1" fmla="*/ 15 h 154873"/>
              <a:gd name="connsiteX2" fmla="*/ 0 w 988142"/>
              <a:gd name="connsiteY2" fmla="*/ 147499 h 154873"/>
            </a:gdLst>
            <a:ahLst/>
            <a:cxnLst>
              <a:cxn ang="0">
                <a:pos x="connsiteX0" y="connsiteY0"/>
              </a:cxn>
              <a:cxn ang="0">
                <a:pos x="connsiteX1" y="connsiteY1"/>
              </a:cxn>
              <a:cxn ang="0">
                <a:pos x="connsiteX2" y="connsiteY2"/>
              </a:cxn>
            </a:cxnLst>
            <a:rect l="l" t="t" r="r" b="b"/>
            <a:pathLst>
              <a:path w="988142" h="154873">
                <a:moveTo>
                  <a:pt x="988142" y="154873"/>
                </a:moveTo>
                <a:cubicBezTo>
                  <a:pt x="864009" y="78058"/>
                  <a:pt x="739877" y="1244"/>
                  <a:pt x="575187" y="15"/>
                </a:cubicBezTo>
                <a:cubicBezTo>
                  <a:pt x="410497" y="-1214"/>
                  <a:pt x="205248" y="73142"/>
                  <a:pt x="0" y="147499"/>
                </a:cubicBezTo>
              </a:path>
            </a:pathLst>
          </a:custGeom>
          <a:noFill/>
          <a:ln>
            <a:solidFill>
              <a:schemeClr val="accent6">
                <a:lumMod val="75000"/>
              </a:schemeClr>
            </a:solidFill>
            <a:headEnd type="none" w="med" len="med"/>
            <a:tailEnd type="triangl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endParaRPr>
          </a:p>
        </p:txBody>
      </p:sp>
      <p:sp>
        <p:nvSpPr>
          <p:cNvPr id="11" name="Heptagon 10"/>
          <p:cNvSpPr/>
          <p:nvPr/>
        </p:nvSpPr>
        <p:spPr>
          <a:xfrm>
            <a:off x="1710479" y="2791292"/>
            <a:ext cx="188057" cy="223723"/>
          </a:xfrm>
          <a:prstGeom prst="heptagon">
            <a:avLst/>
          </a:prstGeom>
          <a:solidFill>
            <a:srgbClr val="FFFF99"/>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800" dirty="0">
                <a:solidFill>
                  <a:srgbClr val="262626"/>
                </a:solidFill>
              </a:rPr>
              <a:t>1</a:t>
            </a:r>
          </a:p>
        </p:txBody>
      </p:sp>
      <p:sp>
        <p:nvSpPr>
          <p:cNvPr id="12" name="Heptagon 11"/>
          <p:cNvSpPr/>
          <p:nvPr/>
        </p:nvSpPr>
        <p:spPr>
          <a:xfrm>
            <a:off x="1522422" y="2107364"/>
            <a:ext cx="188057" cy="223723"/>
          </a:xfrm>
          <a:prstGeom prst="heptagon">
            <a:avLst/>
          </a:prstGeom>
          <a:solidFill>
            <a:schemeClr val="accent6">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800" dirty="0">
                <a:solidFill>
                  <a:srgbClr val="262626"/>
                </a:solidFill>
              </a:rPr>
              <a:t>1</a:t>
            </a:r>
          </a:p>
        </p:txBody>
      </p:sp>
      <p:sp>
        <p:nvSpPr>
          <p:cNvPr id="13" name="TextBox 12"/>
          <p:cNvSpPr txBox="1"/>
          <p:nvPr/>
        </p:nvSpPr>
        <p:spPr>
          <a:xfrm>
            <a:off x="1270204" y="3534976"/>
            <a:ext cx="880550" cy="461665"/>
          </a:xfrm>
          <a:prstGeom prst="rect">
            <a:avLst/>
          </a:prstGeom>
          <a:noFill/>
        </p:spPr>
        <p:txBody>
          <a:bodyPr wrap="square" rtlCol="0">
            <a:spAutoFit/>
          </a:bodyPr>
          <a:lstStyle/>
          <a:p>
            <a:pPr>
              <a:buClr>
                <a:srgbClr val="F0601A"/>
              </a:buClr>
              <a:buSzPct val="125000"/>
              <a:buFont typeface="Wingdings" pitchFamily="2" charset="2"/>
              <a:buNone/>
            </a:pPr>
            <a:r>
              <a:rPr lang="en-US" sz="2400" dirty="0">
                <a:solidFill>
                  <a:srgbClr val="172E7D"/>
                </a:solidFill>
              </a:rPr>
              <a:t>B2B</a:t>
            </a:r>
          </a:p>
        </p:txBody>
      </p:sp>
      <p:pic>
        <p:nvPicPr>
          <p:cNvPr id="19" name="Picture 6" descr="C:\Users\eranedw\AppData\Local\Microsoft\Windows\Temporary Internet Files\Content.IE5\651GKFGW\31421[1].jpg"/>
          <p:cNvPicPr>
            <a:picLocks noChangeAspect="1" noChangeArrowheads="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451242" y="2195941"/>
            <a:ext cx="546640" cy="728663"/>
          </a:xfrm>
          <a:prstGeom prst="rect">
            <a:avLst/>
          </a:prstGeom>
          <a:solidFill>
            <a:schemeClr val="accent2"/>
          </a:solidFill>
          <a:extLst/>
        </p:spPr>
      </p:pic>
      <p:sp>
        <p:nvSpPr>
          <p:cNvPr id="20" name="Heptagon 19"/>
          <p:cNvSpPr/>
          <p:nvPr/>
        </p:nvSpPr>
        <p:spPr>
          <a:xfrm>
            <a:off x="835839" y="1725481"/>
            <a:ext cx="367348" cy="412060"/>
          </a:xfrm>
          <a:prstGeom prst="heptagon">
            <a:avLst/>
          </a:prstGeom>
          <a:solidFill>
            <a:srgbClr val="FFFF99"/>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dirty="0">
                <a:solidFill>
                  <a:srgbClr val="262626"/>
                </a:solidFill>
              </a:rPr>
              <a:t>1</a:t>
            </a:r>
          </a:p>
        </p:txBody>
      </p:sp>
      <p:sp>
        <p:nvSpPr>
          <p:cNvPr id="21" name="TextBox 20"/>
          <p:cNvSpPr txBox="1"/>
          <p:nvPr/>
        </p:nvSpPr>
        <p:spPr>
          <a:xfrm>
            <a:off x="4291728" y="3035408"/>
            <a:ext cx="589283" cy="438592"/>
          </a:xfrm>
          <a:prstGeom prst="rect">
            <a:avLst/>
          </a:prstGeom>
          <a:noFill/>
        </p:spPr>
        <p:txBody>
          <a:bodyPr wrap="square" lIns="68589" tIns="34295" rIns="68589" bIns="34295" rtlCol="0">
            <a:spAutoFit/>
          </a:bodyPr>
          <a:lstStyle/>
          <a:p>
            <a:r>
              <a:rPr lang="en-US" sz="800" dirty="0">
                <a:solidFill>
                  <a:srgbClr val="262626"/>
                </a:solidFill>
              </a:rPr>
              <a:t>Provides services for resell</a:t>
            </a:r>
          </a:p>
        </p:txBody>
      </p:sp>
      <p:sp>
        <p:nvSpPr>
          <p:cNvPr id="22" name="TextBox 21"/>
          <p:cNvSpPr txBox="1"/>
          <p:nvPr/>
        </p:nvSpPr>
        <p:spPr>
          <a:xfrm>
            <a:off x="4218619" y="2308035"/>
            <a:ext cx="742623" cy="438592"/>
          </a:xfrm>
          <a:prstGeom prst="rect">
            <a:avLst/>
          </a:prstGeom>
          <a:noFill/>
        </p:spPr>
        <p:txBody>
          <a:bodyPr wrap="square" lIns="68589" tIns="34295" rIns="68589" bIns="34295" rtlCol="0">
            <a:spAutoFit/>
          </a:bodyPr>
          <a:lstStyle/>
          <a:p>
            <a:pPr algn="ctr"/>
            <a:r>
              <a:rPr lang="en-US" sz="800" dirty="0">
                <a:solidFill>
                  <a:srgbClr val="262626"/>
                </a:solidFill>
              </a:rPr>
              <a:t>pays usage or one off charges</a:t>
            </a:r>
          </a:p>
        </p:txBody>
      </p:sp>
      <p:sp>
        <p:nvSpPr>
          <p:cNvPr id="23" name="Freeform 22"/>
          <p:cNvSpPr/>
          <p:nvPr/>
        </p:nvSpPr>
        <p:spPr>
          <a:xfrm>
            <a:off x="4010034" y="2765211"/>
            <a:ext cx="877529" cy="226457"/>
          </a:xfrm>
          <a:custGeom>
            <a:avLst/>
            <a:gdLst>
              <a:gd name="connsiteX0" fmla="*/ 0 w 877529"/>
              <a:gd name="connsiteY0" fmla="*/ 29497 h 169843"/>
              <a:gd name="connsiteX1" fmla="*/ 250722 w 877529"/>
              <a:gd name="connsiteY1" fmla="*/ 169607 h 169843"/>
              <a:gd name="connsiteX2" fmla="*/ 877529 w 877529"/>
              <a:gd name="connsiteY2" fmla="*/ 0 h 169843"/>
            </a:gdLst>
            <a:ahLst/>
            <a:cxnLst>
              <a:cxn ang="0">
                <a:pos x="connsiteX0" y="connsiteY0"/>
              </a:cxn>
              <a:cxn ang="0">
                <a:pos x="connsiteX1" y="connsiteY1"/>
              </a:cxn>
              <a:cxn ang="0">
                <a:pos x="connsiteX2" y="connsiteY2"/>
              </a:cxn>
            </a:cxnLst>
            <a:rect l="l" t="t" r="r" b="b"/>
            <a:pathLst>
              <a:path w="877529" h="169843">
                <a:moveTo>
                  <a:pt x="0" y="29497"/>
                </a:moveTo>
                <a:cubicBezTo>
                  <a:pt x="52233" y="102010"/>
                  <a:pt x="104467" y="174523"/>
                  <a:pt x="250722" y="169607"/>
                </a:cubicBezTo>
                <a:cubicBezTo>
                  <a:pt x="396977" y="164691"/>
                  <a:pt x="637253" y="82345"/>
                  <a:pt x="877529" y="0"/>
                </a:cubicBezTo>
              </a:path>
            </a:pathLst>
          </a:custGeom>
          <a:noFill/>
          <a:ln>
            <a:solidFill>
              <a:schemeClr val="tx1"/>
            </a:solidFill>
            <a:headEnd type="none" w="med" len="med"/>
            <a:tailEnd type="triangl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endParaRPr>
          </a:p>
        </p:txBody>
      </p:sp>
      <p:sp>
        <p:nvSpPr>
          <p:cNvPr id="24" name="Freeform 23"/>
          <p:cNvSpPr/>
          <p:nvPr/>
        </p:nvSpPr>
        <p:spPr>
          <a:xfrm>
            <a:off x="4010033" y="2165423"/>
            <a:ext cx="988142" cy="206497"/>
          </a:xfrm>
          <a:custGeom>
            <a:avLst/>
            <a:gdLst>
              <a:gd name="connsiteX0" fmla="*/ 988142 w 988142"/>
              <a:gd name="connsiteY0" fmla="*/ 154873 h 154873"/>
              <a:gd name="connsiteX1" fmla="*/ 575187 w 988142"/>
              <a:gd name="connsiteY1" fmla="*/ 15 h 154873"/>
              <a:gd name="connsiteX2" fmla="*/ 0 w 988142"/>
              <a:gd name="connsiteY2" fmla="*/ 147499 h 154873"/>
            </a:gdLst>
            <a:ahLst/>
            <a:cxnLst>
              <a:cxn ang="0">
                <a:pos x="connsiteX0" y="connsiteY0"/>
              </a:cxn>
              <a:cxn ang="0">
                <a:pos x="connsiteX1" y="connsiteY1"/>
              </a:cxn>
              <a:cxn ang="0">
                <a:pos x="connsiteX2" y="connsiteY2"/>
              </a:cxn>
            </a:cxnLst>
            <a:rect l="l" t="t" r="r" b="b"/>
            <a:pathLst>
              <a:path w="988142" h="154873">
                <a:moveTo>
                  <a:pt x="988142" y="154873"/>
                </a:moveTo>
                <a:cubicBezTo>
                  <a:pt x="864009" y="78058"/>
                  <a:pt x="739877" y="1244"/>
                  <a:pt x="575187" y="15"/>
                </a:cubicBezTo>
                <a:cubicBezTo>
                  <a:pt x="410497" y="-1214"/>
                  <a:pt x="205248" y="73142"/>
                  <a:pt x="0" y="147499"/>
                </a:cubicBezTo>
              </a:path>
            </a:pathLst>
          </a:custGeom>
          <a:noFill/>
          <a:ln>
            <a:solidFill>
              <a:schemeClr val="accent6">
                <a:lumMod val="75000"/>
              </a:schemeClr>
            </a:solidFill>
            <a:headEnd type="none" w="med" len="med"/>
            <a:tailEnd type="triangl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endParaRPr>
          </a:p>
        </p:txBody>
      </p:sp>
      <p:sp>
        <p:nvSpPr>
          <p:cNvPr id="27" name="TextBox 26"/>
          <p:cNvSpPr txBox="1"/>
          <p:nvPr/>
        </p:nvSpPr>
        <p:spPr>
          <a:xfrm>
            <a:off x="4043882" y="3546854"/>
            <a:ext cx="880550" cy="461665"/>
          </a:xfrm>
          <a:prstGeom prst="rect">
            <a:avLst/>
          </a:prstGeom>
          <a:noFill/>
        </p:spPr>
        <p:txBody>
          <a:bodyPr wrap="square" rtlCol="0">
            <a:spAutoFit/>
          </a:bodyPr>
          <a:lstStyle/>
          <a:p>
            <a:pPr>
              <a:buClr>
                <a:srgbClr val="F0601A"/>
              </a:buClr>
              <a:buSzPct val="125000"/>
              <a:buFont typeface="Wingdings" pitchFamily="2" charset="2"/>
              <a:buNone/>
            </a:pPr>
            <a:r>
              <a:rPr lang="en-US" sz="2400" dirty="0">
                <a:solidFill>
                  <a:srgbClr val="172E7D"/>
                </a:solidFill>
              </a:rPr>
              <a:t>B2B</a:t>
            </a:r>
          </a:p>
        </p:txBody>
      </p:sp>
      <p:sp>
        <p:nvSpPr>
          <p:cNvPr id="17" name="Heptagon 16"/>
          <p:cNvSpPr/>
          <p:nvPr/>
        </p:nvSpPr>
        <p:spPr>
          <a:xfrm>
            <a:off x="4453321" y="2799778"/>
            <a:ext cx="188057" cy="223723"/>
          </a:xfrm>
          <a:prstGeom prst="heptagon">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800" dirty="0">
                <a:solidFill>
                  <a:srgbClr val="262626"/>
                </a:solidFill>
              </a:rPr>
              <a:t>2</a:t>
            </a:r>
          </a:p>
        </p:txBody>
      </p:sp>
      <p:sp>
        <p:nvSpPr>
          <p:cNvPr id="18" name="Heptagon 17"/>
          <p:cNvSpPr/>
          <p:nvPr/>
        </p:nvSpPr>
        <p:spPr>
          <a:xfrm>
            <a:off x="4211873" y="2132484"/>
            <a:ext cx="188057" cy="223723"/>
          </a:xfrm>
          <a:prstGeom prst="heptagon">
            <a:avLst/>
          </a:prstGeom>
          <a:solidFill>
            <a:schemeClr val="accent6">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800" dirty="0">
                <a:solidFill>
                  <a:srgbClr val="262626"/>
                </a:solidFill>
              </a:rPr>
              <a:t>2</a:t>
            </a:r>
          </a:p>
        </p:txBody>
      </p:sp>
      <p:sp>
        <p:nvSpPr>
          <p:cNvPr id="28" name="Heptagon 27"/>
          <p:cNvSpPr/>
          <p:nvPr/>
        </p:nvSpPr>
        <p:spPr>
          <a:xfrm>
            <a:off x="3567005" y="1765918"/>
            <a:ext cx="315115" cy="410252"/>
          </a:xfrm>
          <a:prstGeom prst="heptagon">
            <a:avLst/>
          </a:prstGeom>
          <a:solidFill>
            <a:srgbClr val="00B0F0"/>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dirty="0">
                <a:solidFill>
                  <a:srgbClr val="262626"/>
                </a:solidFill>
              </a:rPr>
              <a:t>2</a:t>
            </a:r>
          </a:p>
        </p:txBody>
      </p:sp>
      <p:sp>
        <p:nvSpPr>
          <p:cNvPr id="32" name="TextBox 31"/>
          <p:cNvSpPr txBox="1"/>
          <p:nvPr/>
        </p:nvSpPr>
        <p:spPr>
          <a:xfrm>
            <a:off x="6958850" y="2559649"/>
            <a:ext cx="779911" cy="438592"/>
          </a:xfrm>
          <a:prstGeom prst="rect">
            <a:avLst/>
          </a:prstGeom>
          <a:noFill/>
        </p:spPr>
        <p:txBody>
          <a:bodyPr wrap="square" lIns="68589" tIns="34295" rIns="68589" bIns="34295" rtlCol="0">
            <a:spAutoFit/>
          </a:bodyPr>
          <a:lstStyle/>
          <a:p>
            <a:r>
              <a:rPr lang="en-US" sz="800" dirty="0">
                <a:solidFill>
                  <a:srgbClr val="262626"/>
                </a:solidFill>
              </a:rPr>
              <a:t>sells digital &amp; traditional services</a:t>
            </a:r>
          </a:p>
        </p:txBody>
      </p:sp>
      <p:sp>
        <p:nvSpPr>
          <p:cNvPr id="34" name="Heptagon 33"/>
          <p:cNvSpPr/>
          <p:nvPr/>
        </p:nvSpPr>
        <p:spPr>
          <a:xfrm>
            <a:off x="7104880" y="2120339"/>
            <a:ext cx="188057" cy="223723"/>
          </a:xfrm>
          <a:prstGeom prst="heptagon">
            <a:avLst/>
          </a:prstGeom>
          <a:solidFill>
            <a:schemeClr val="accent6">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800" dirty="0">
                <a:solidFill>
                  <a:srgbClr val="262626"/>
                </a:solidFill>
              </a:rPr>
              <a:t>3</a:t>
            </a:r>
          </a:p>
        </p:txBody>
      </p:sp>
      <p:sp>
        <p:nvSpPr>
          <p:cNvPr id="35" name="TextBox 34"/>
          <p:cNvSpPr txBox="1"/>
          <p:nvPr/>
        </p:nvSpPr>
        <p:spPr>
          <a:xfrm>
            <a:off x="7104880" y="1922674"/>
            <a:ext cx="995511" cy="438592"/>
          </a:xfrm>
          <a:prstGeom prst="rect">
            <a:avLst/>
          </a:prstGeom>
          <a:noFill/>
        </p:spPr>
        <p:txBody>
          <a:bodyPr wrap="square" lIns="68589" tIns="34295" rIns="68589" bIns="34295" rtlCol="0">
            <a:spAutoFit/>
          </a:bodyPr>
          <a:lstStyle/>
          <a:p>
            <a:r>
              <a:rPr lang="en-US" sz="800" dirty="0">
                <a:solidFill>
                  <a:srgbClr val="262626"/>
                </a:solidFill>
              </a:rPr>
              <a:t>pays service usage or device cost</a:t>
            </a:r>
          </a:p>
        </p:txBody>
      </p:sp>
      <p:sp>
        <p:nvSpPr>
          <p:cNvPr id="39" name="Freeform 38"/>
          <p:cNvSpPr/>
          <p:nvPr/>
        </p:nvSpPr>
        <p:spPr>
          <a:xfrm>
            <a:off x="6884852" y="2769971"/>
            <a:ext cx="877529" cy="226457"/>
          </a:xfrm>
          <a:custGeom>
            <a:avLst/>
            <a:gdLst>
              <a:gd name="connsiteX0" fmla="*/ 0 w 877529"/>
              <a:gd name="connsiteY0" fmla="*/ 29497 h 169843"/>
              <a:gd name="connsiteX1" fmla="*/ 250722 w 877529"/>
              <a:gd name="connsiteY1" fmla="*/ 169607 h 169843"/>
              <a:gd name="connsiteX2" fmla="*/ 877529 w 877529"/>
              <a:gd name="connsiteY2" fmla="*/ 0 h 169843"/>
            </a:gdLst>
            <a:ahLst/>
            <a:cxnLst>
              <a:cxn ang="0">
                <a:pos x="connsiteX0" y="connsiteY0"/>
              </a:cxn>
              <a:cxn ang="0">
                <a:pos x="connsiteX1" y="connsiteY1"/>
              </a:cxn>
              <a:cxn ang="0">
                <a:pos x="connsiteX2" y="connsiteY2"/>
              </a:cxn>
            </a:cxnLst>
            <a:rect l="l" t="t" r="r" b="b"/>
            <a:pathLst>
              <a:path w="877529" h="169843">
                <a:moveTo>
                  <a:pt x="0" y="29497"/>
                </a:moveTo>
                <a:cubicBezTo>
                  <a:pt x="52233" y="102010"/>
                  <a:pt x="104467" y="174523"/>
                  <a:pt x="250722" y="169607"/>
                </a:cubicBezTo>
                <a:cubicBezTo>
                  <a:pt x="396977" y="164691"/>
                  <a:pt x="637253" y="82345"/>
                  <a:pt x="877529" y="0"/>
                </a:cubicBezTo>
              </a:path>
            </a:pathLst>
          </a:custGeom>
          <a:noFill/>
          <a:ln>
            <a:solidFill>
              <a:schemeClr val="tx1"/>
            </a:solidFill>
            <a:headEnd type="none" w="med" len="med"/>
            <a:tailEnd type="triangl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endParaRPr>
          </a:p>
        </p:txBody>
      </p:sp>
      <p:sp>
        <p:nvSpPr>
          <p:cNvPr id="40" name="Freeform 39"/>
          <p:cNvSpPr/>
          <p:nvPr/>
        </p:nvSpPr>
        <p:spPr>
          <a:xfrm>
            <a:off x="6884851" y="2170183"/>
            <a:ext cx="988142" cy="206497"/>
          </a:xfrm>
          <a:custGeom>
            <a:avLst/>
            <a:gdLst>
              <a:gd name="connsiteX0" fmla="*/ 988142 w 988142"/>
              <a:gd name="connsiteY0" fmla="*/ 154873 h 154873"/>
              <a:gd name="connsiteX1" fmla="*/ 575187 w 988142"/>
              <a:gd name="connsiteY1" fmla="*/ 15 h 154873"/>
              <a:gd name="connsiteX2" fmla="*/ 0 w 988142"/>
              <a:gd name="connsiteY2" fmla="*/ 147499 h 154873"/>
            </a:gdLst>
            <a:ahLst/>
            <a:cxnLst>
              <a:cxn ang="0">
                <a:pos x="connsiteX0" y="connsiteY0"/>
              </a:cxn>
              <a:cxn ang="0">
                <a:pos x="connsiteX1" y="connsiteY1"/>
              </a:cxn>
              <a:cxn ang="0">
                <a:pos x="connsiteX2" y="connsiteY2"/>
              </a:cxn>
            </a:cxnLst>
            <a:rect l="l" t="t" r="r" b="b"/>
            <a:pathLst>
              <a:path w="988142" h="154873">
                <a:moveTo>
                  <a:pt x="988142" y="154873"/>
                </a:moveTo>
                <a:cubicBezTo>
                  <a:pt x="864009" y="78058"/>
                  <a:pt x="739877" y="1244"/>
                  <a:pt x="575187" y="15"/>
                </a:cubicBezTo>
                <a:cubicBezTo>
                  <a:pt x="410497" y="-1214"/>
                  <a:pt x="205248" y="73142"/>
                  <a:pt x="0" y="147499"/>
                </a:cubicBezTo>
              </a:path>
            </a:pathLst>
          </a:custGeom>
          <a:noFill/>
          <a:ln>
            <a:solidFill>
              <a:schemeClr val="accent6">
                <a:lumMod val="75000"/>
              </a:schemeClr>
            </a:solidFill>
            <a:headEnd type="none" w="med" len="med"/>
            <a:tailEnd type="triangl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endParaRPr>
          </a:p>
        </p:txBody>
      </p:sp>
      <p:sp>
        <p:nvSpPr>
          <p:cNvPr id="41" name="TextBox 40"/>
          <p:cNvSpPr txBox="1"/>
          <p:nvPr/>
        </p:nvSpPr>
        <p:spPr>
          <a:xfrm>
            <a:off x="6999814" y="3534977"/>
            <a:ext cx="880550" cy="461665"/>
          </a:xfrm>
          <a:prstGeom prst="rect">
            <a:avLst/>
          </a:prstGeom>
          <a:noFill/>
        </p:spPr>
        <p:txBody>
          <a:bodyPr wrap="square" rtlCol="0">
            <a:spAutoFit/>
          </a:bodyPr>
          <a:lstStyle/>
          <a:p>
            <a:pPr>
              <a:buClr>
                <a:srgbClr val="F0601A"/>
              </a:buClr>
              <a:buSzPct val="125000"/>
              <a:buFont typeface="Wingdings" pitchFamily="2" charset="2"/>
              <a:buNone/>
            </a:pPr>
            <a:r>
              <a:rPr lang="en-US" sz="2400" dirty="0">
                <a:solidFill>
                  <a:srgbClr val="172E7D"/>
                </a:solidFill>
              </a:rPr>
              <a:t>B2C</a:t>
            </a:r>
          </a:p>
        </p:txBody>
      </p:sp>
      <p:sp>
        <p:nvSpPr>
          <p:cNvPr id="46" name="TextBox 45"/>
          <p:cNvSpPr txBox="1"/>
          <p:nvPr/>
        </p:nvSpPr>
        <p:spPr>
          <a:xfrm>
            <a:off x="469405" y="2909157"/>
            <a:ext cx="1023195" cy="346259"/>
          </a:xfrm>
          <a:prstGeom prst="rect">
            <a:avLst/>
          </a:prstGeom>
          <a:noFill/>
        </p:spPr>
        <p:txBody>
          <a:bodyPr wrap="square" lIns="68589" tIns="34295" rIns="68589" bIns="34295" rtlCol="0">
            <a:spAutoFit/>
          </a:bodyPr>
          <a:lstStyle/>
          <a:p>
            <a:pPr algn="ctr"/>
            <a:r>
              <a:rPr lang="en-US" sz="900" dirty="0">
                <a:solidFill>
                  <a:srgbClr val="262626"/>
                </a:solidFill>
              </a:rPr>
              <a:t>Digital  Service Provider</a:t>
            </a:r>
          </a:p>
        </p:txBody>
      </p:sp>
      <p:sp>
        <p:nvSpPr>
          <p:cNvPr id="47" name="TextBox 46"/>
          <p:cNvSpPr txBox="1"/>
          <p:nvPr/>
        </p:nvSpPr>
        <p:spPr>
          <a:xfrm>
            <a:off x="2070516" y="2916408"/>
            <a:ext cx="1009380" cy="484758"/>
          </a:xfrm>
          <a:prstGeom prst="rect">
            <a:avLst/>
          </a:prstGeom>
          <a:noFill/>
        </p:spPr>
        <p:txBody>
          <a:bodyPr wrap="square" lIns="68589" tIns="34295" rIns="68589" bIns="34295" rtlCol="0">
            <a:spAutoFit/>
          </a:bodyPr>
          <a:lstStyle/>
          <a:p>
            <a:pPr algn="ctr"/>
            <a:r>
              <a:rPr lang="en-US" sz="900" b="1" dirty="0">
                <a:solidFill>
                  <a:srgbClr val="262626"/>
                </a:solidFill>
              </a:rPr>
              <a:t>Global</a:t>
            </a:r>
            <a:r>
              <a:rPr lang="en-US" sz="900" dirty="0">
                <a:solidFill>
                  <a:srgbClr val="262626"/>
                </a:solidFill>
              </a:rPr>
              <a:t> Communications Service Provider</a:t>
            </a:r>
          </a:p>
        </p:txBody>
      </p:sp>
      <p:sp>
        <p:nvSpPr>
          <p:cNvPr id="48" name="TextBox 47"/>
          <p:cNvSpPr txBox="1"/>
          <p:nvPr/>
        </p:nvSpPr>
        <p:spPr>
          <a:xfrm>
            <a:off x="3212965" y="2911640"/>
            <a:ext cx="1023195" cy="484758"/>
          </a:xfrm>
          <a:prstGeom prst="rect">
            <a:avLst/>
          </a:prstGeom>
          <a:noFill/>
        </p:spPr>
        <p:txBody>
          <a:bodyPr wrap="square" lIns="68589" tIns="34295" rIns="68589" bIns="34295" rtlCol="0">
            <a:spAutoFit/>
          </a:bodyPr>
          <a:lstStyle/>
          <a:p>
            <a:pPr algn="ctr"/>
            <a:r>
              <a:rPr lang="en-US" sz="900" dirty="0">
                <a:solidFill>
                  <a:srgbClr val="262626"/>
                </a:solidFill>
              </a:rPr>
              <a:t>Global Communications Service Provider</a:t>
            </a:r>
          </a:p>
        </p:txBody>
      </p:sp>
      <p:sp>
        <p:nvSpPr>
          <p:cNvPr id="33" name="Heptagon 32"/>
          <p:cNvSpPr/>
          <p:nvPr/>
        </p:nvSpPr>
        <p:spPr>
          <a:xfrm>
            <a:off x="7292937" y="2834723"/>
            <a:ext cx="188057" cy="223723"/>
          </a:xfrm>
          <a:prstGeom prst="heptagon">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800" dirty="0">
                <a:solidFill>
                  <a:srgbClr val="262626"/>
                </a:solidFill>
              </a:rPr>
              <a:t>3</a:t>
            </a:r>
          </a:p>
        </p:txBody>
      </p:sp>
      <p:sp>
        <p:nvSpPr>
          <p:cNvPr id="50" name="TextBox 49"/>
          <p:cNvSpPr txBox="1"/>
          <p:nvPr/>
        </p:nvSpPr>
        <p:spPr>
          <a:xfrm>
            <a:off x="1472475" y="4789553"/>
            <a:ext cx="912411" cy="315481"/>
          </a:xfrm>
          <a:prstGeom prst="rect">
            <a:avLst/>
          </a:prstGeom>
          <a:noFill/>
        </p:spPr>
        <p:txBody>
          <a:bodyPr wrap="square" lIns="68589" tIns="34295" rIns="68589" bIns="34295" rtlCol="0">
            <a:spAutoFit/>
          </a:bodyPr>
          <a:lstStyle/>
          <a:p>
            <a:r>
              <a:rPr lang="en-US" sz="800" dirty="0">
                <a:solidFill>
                  <a:srgbClr val="262626"/>
                </a:solidFill>
              </a:rPr>
              <a:t>Registers for services</a:t>
            </a:r>
          </a:p>
        </p:txBody>
      </p:sp>
      <p:sp>
        <p:nvSpPr>
          <p:cNvPr id="55" name="Heptagon 54"/>
          <p:cNvSpPr/>
          <p:nvPr/>
        </p:nvSpPr>
        <p:spPr>
          <a:xfrm>
            <a:off x="6456058" y="1746419"/>
            <a:ext cx="315115" cy="399577"/>
          </a:xfrm>
          <a:prstGeom prst="heptagon">
            <a:avLst/>
          </a:prstGeom>
          <a:solidFill>
            <a:srgbClr val="FFC000"/>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dirty="0">
                <a:solidFill>
                  <a:srgbClr val="262626"/>
                </a:solidFill>
              </a:rPr>
              <a:t>3</a:t>
            </a:r>
          </a:p>
        </p:txBody>
      </p:sp>
      <p:sp>
        <p:nvSpPr>
          <p:cNvPr id="60" name="Freeform 59"/>
          <p:cNvSpPr/>
          <p:nvPr/>
        </p:nvSpPr>
        <p:spPr>
          <a:xfrm>
            <a:off x="1314460" y="5350052"/>
            <a:ext cx="877529" cy="226457"/>
          </a:xfrm>
          <a:custGeom>
            <a:avLst/>
            <a:gdLst>
              <a:gd name="connsiteX0" fmla="*/ 0 w 877529"/>
              <a:gd name="connsiteY0" fmla="*/ 29497 h 169843"/>
              <a:gd name="connsiteX1" fmla="*/ 250722 w 877529"/>
              <a:gd name="connsiteY1" fmla="*/ 169607 h 169843"/>
              <a:gd name="connsiteX2" fmla="*/ 877529 w 877529"/>
              <a:gd name="connsiteY2" fmla="*/ 0 h 169843"/>
            </a:gdLst>
            <a:ahLst/>
            <a:cxnLst>
              <a:cxn ang="0">
                <a:pos x="connsiteX0" y="connsiteY0"/>
              </a:cxn>
              <a:cxn ang="0">
                <a:pos x="connsiteX1" y="connsiteY1"/>
              </a:cxn>
              <a:cxn ang="0">
                <a:pos x="connsiteX2" y="connsiteY2"/>
              </a:cxn>
            </a:cxnLst>
            <a:rect l="l" t="t" r="r" b="b"/>
            <a:pathLst>
              <a:path w="877529" h="169843">
                <a:moveTo>
                  <a:pt x="0" y="29497"/>
                </a:moveTo>
                <a:cubicBezTo>
                  <a:pt x="52233" y="102010"/>
                  <a:pt x="104467" y="174523"/>
                  <a:pt x="250722" y="169607"/>
                </a:cubicBezTo>
                <a:cubicBezTo>
                  <a:pt x="396977" y="164691"/>
                  <a:pt x="637253" y="82345"/>
                  <a:pt x="877529" y="0"/>
                </a:cubicBezTo>
              </a:path>
            </a:pathLst>
          </a:custGeom>
          <a:noFill/>
          <a:ln>
            <a:solidFill>
              <a:schemeClr val="tx1"/>
            </a:solidFill>
            <a:headEnd type="none" w="med" len="med"/>
            <a:tailEnd type="triangl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endParaRPr>
          </a:p>
        </p:txBody>
      </p:sp>
      <p:sp>
        <p:nvSpPr>
          <p:cNvPr id="61" name="Freeform 60"/>
          <p:cNvSpPr/>
          <p:nvPr/>
        </p:nvSpPr>
        <p:spPr>
          <a:xfrm>
            <a:off x="1255468" y="4750264"/>
            <a:ext cx="936521" cy="210143"/>
          </a:xfrm>
          <a:custGeom>
            <a:avLst/>
            <a:gdLst>
              <a:gd name="connsiteX0" fmla="*/ 988142 w 988142"/>
              <a:gd name="connsiteY0" fmla="*/ 154873 h 154873"/>
              <a:gd name="connsiteX1" fmla="*/ 575187 w 988142"/>
              <a:gd name="connsiteY1" fmla="*/ 15 h 154873"/>
              <a:gd name="connsiteX2" fmla="*/ 0 w 988142"/>
              <a:gd name="connsiteY2" fmla="*/ 147499 h 154873"/>
            </a:gdLst>
            <a:ahLst/>
            <a:cxnLst>
              <a:cxn ang="0">
                <a:pos x="connsiteX0" y="connsiteY0"/>
              </a:cxn>
              <a:cxn ang="0">
                <a:pos x="connsiteX1" y="connsiteY1"/>
              </a:cxn>
              <a:cxn ang="0">
                <a:pos x="connsiteX2" y="connsiteY2"/>
              </a:cxn>
            </a:cxnLst>
            <a:rect l="l" t="t" r="r" b="b"/>
            <a:pathLst>
              <a:path w="988142" h="154873">
                <a:moveTo>
                  <a:pt x="988142" y="154873"/>
                </a:moveTo>
                <a:cubicBezTo>
                  <a:pt x="864009" y="78058"/>
                  <a:pt x="739877" y="1244"/>
                  <a:pt x="575187" y="15"/>
                </a:cubicBezTo>
                <a:cubicBezTo>
                  <a:pt x="410497" y="-1214"/>
                  <a:pt x="205248" y="73142"/>
                  <a:pt x="0" y="147499"/>
                </a:cubicBezTo>
              </a:path>
            </a:pathLst>
          </a:custGeom>
          <a:noFill/>
          <a:ln>
            <a:solidFill>
              <a:schemeClr val="accent6">
                <a:lumMod val="75000"/>
              </a:schemeClr>
            </a:solidFill>
            <a:headEnd type="none" w="med" len="med"/>
            <a:tailEnd type="triangl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endParaRPr>
          </a:p>
        </p:txBody>
      </p:sp>
      <p:sp>
        <p:nvSpPr>
          <p:cNvPr id="62" name="TextBox 61"/>
          <p:cNvSpPr txBox="1"/>
          <p:nvPr/>
        </p:nvSpPr>
        <p:spPr>
          <a:xfrm>
            <a:off x="5750772" y="6113911"/>
            <a:ext cx="1214397" cy="461665"/>
          </a:xfrm>
          <a:prstGeom prst="rect">
            <a:avLst/>
          </a:prstGeom>
          <a:noFill/>
        </p:spPr>
        <p:txBody>
          <a:bodyPr wrap="square" rtlCol="0">
            <a:spAutoFit/>
          </a:bodyPr>
          <a:lstStyle/>
          <a:p>
            <a:pPr>
              <a:buClr>
                <a:srgbClr val="F0601A"/>
              </a:buClr>
              <a:buSzPct val="125000"/>
              <a:buFont typeface="Wingdings" pitchFamily="2" charset="2"/>
              <a:buNone/>
            </a:pPr>
            <a:r>
              <a:rPr lang="en-US" sz="2400" dirty="0">
                <a:solidFill>
                  <a:srgbClr val="172E7D"/>
                </a:solidFill>
              </a:rPr>
              <a:t>B2B2C</a:t>
            </a:r>
          </a:p>
        </p:txBody>
      </p:sp>
      <p:sp>
        <p:nvSpPr>
          <p:cNvPr id="53" name="Heptagon 52"/>
          <p:cNvSpPr/>
          <p:nvPr/>
        </p:nvSpPr>
        <p:spPr>
          <a:xfrm>
            <a:off x="1365004" y="4755376"/>
            <a:ext cx="188057" cy="223723"/>
          </a:xfrm>
          <a:prstGeom prst="heptagon">
            <a:avLst/>
          </a:prstGeom>
          <a:solidFill>
            <a:schemeClr val="accent6">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800" dirty="0">
                <a:solidFill>
                  <a:srgbClr val="262626"/>
                </a:solidFill>
              </a:rPr>
              <a:t>4</a:t>
            </a:r>
          </a:p>
        </p:txBody>
      </p:sp>
      <p:sp>
        <p:nvSpPr>
          <p:cNvPr id="51" name="Heptagon 50"/>
          <p:cNvSpPr/>
          <p:nvPr/>
        </p:nvSpPr>
        <p:spPr>
          <a:xfrm>
            <a:off x="1672694" y="5414804"/>
            <a:ext cx="188057" cy="223723"/>
          </a:xfrm>
          <a:prstGeom prst="heptagon">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800" dirty="0">
                <a:solidFill>
                  <a:srgbClr val="FFFFFF"/>
                </a:solidFill>
              </a:rPr>
              <a:t>4</a:t>
            </a:r>
          </a:p>
        </p:txBody>
      </p:sp>
      <p:sp>
        <p:nvSpPr>
          <p:cNvPr id="65" name="TextBox 64"/>
          <p:cNvSpPr txBox="1"/>
          <p:nvPr/>
        </p:nvSpPr>
        <p:spPr>
          <a:xfrm>
            <a:off x="1384305" y="5208881"/>
            <a:ext cx="589283" cy="315481"/>
          </a:xfrm>
          <a:prstGeom prst="rect">
            <a:avLst/>
          </a:prstGeom>
          <a:noFill/>
        </p:spPr>
        <p:txBody>
          <a:bodyPr wrap="square" lIns="68589" tIns="34295" rIns="68589" bIns="34295" rtlCol="0">
            <a:spAutoFit/>
          </a:bodyPr>
          <a:lstStyle/>
          <a:p>
            <a:r>
              <a:rPr lang="en-US" sz="800" dirty="0">
                <a:solidFill>
                  <a:srgbClr val="262626"/>
                </a:solidFill>
              </a:rPr>
              <a:t>provides App</a:t>
            </a:r>
          </a:p>
        </p:txBody>
      </p:sp>
      <p:sp>
        <p:nvSpPr>
          <p:cNvPr id="67" name="TextBox 66"/>
          <p:cNvSpPr txBox="1"/>
          <p:nvPr/>
        </p:nvSpPr>
        <p:spPr>
          <a:xfrm>
            <a:off x="1015781" y="6248559"/>
            <a:ext cx="1503425" cy="192370"/>
          </a:xfrm>
          <a:prstGeom prst="rect">
            <a:avLst/>
          </a:prstGeom>
          <a:noFill/>
        </p:spPr>
        <p:txBody>
          <a:bodyPr wrap="square" lIns="68589" tIns="34295" rIns="68589" bIns="34295" rtlCol="0">
            <a:spAutoFit/>
          </a:bodyPr>
          <a:lstStyle/>
          <a:p>
            <a:r>
              <a:rPr lang="en-US" sz="800" dirty="0">
                <a:solidFill>
                  <a:srgbClr val="262626"/>
                </a:solidFill>
              </a:rPr>
              <a:t>Note: ignores Hosting aspects</a:t>
            </a:r>
          </a:p>
        </p:txBody>
      </p:sp>
      <p:sp>
        <p:nvSpPr>
          <p:cNvPr id="71" name="Freeform 70"/>
          <p:cNvSpPr/>
          <p:nvPr/>
        </p:nvSpPr>
        <p:spPr>
          <a:xfrm>
            <a:off x="2654987" y="5374140"/>
            <a:ext cx="788762" cy="244057"/>
          </a:xfrm>
          <a:custGeom>
            <a:avLst/>
            <a:gdLst>
              <a:gd name="connsiteX0" fmla="*/ 0 w 877529"/>
              <a:gd name="connsiteY0" fmla="*/ 29497 h 169843"/>
              <a:gd name="connsiteX1" fmla="*/ 250722 w 877529"/>
              <a:gd name="connsiteY1" fmla="*/ 169607 h 169843"/>
              <a:gd name="connsiteX2" fmla="*/ 877529 w 877529"/>
              <a:gd name="connsiteY2" fmla="*/ 0 h 169843"/>
            </a:gdLst>
            <a:ahLst/>
            <a:cxnLst>
              <a:cxn ang="0">
                <a:pos x="connsiteX0" y="connsiteY0"/>
              </a:cxn>
              <a:cxn ang="0">
                <a:pos x="connsiteX1" y="connsiteY1"/>
              </a:cxn>
              <a:cxn ang="0">
                <a:pos x="connsiteX2" y="connsiteY2"/>
              </a:cxn>
            </a:cxnLst>
            <a:rect l="l" t="t" r="r" b="b"/>
            <a:pathLst>
              <a:path w="877529" h="169843">
                <a:moveTo>
                  <a:pt x="0" y="29497"/>
                </a:moveTo>
                <a:cubicBezTo>
                  <a:pt x="52233" y="102010"/>
                  <a:pt x="104467" y="174523"/>
                  <a:pt x="250722" y="169607"/>
                </a:cubicBezTo>
                <a:cubicBezTo>
                  <a:pt x="396977" y="164691"/>
                  <a:pt x="637253" y="82345"/>
                  <a:pt x="877529" y="0"/>
                </a:cubicBezTo>
              </a:path>
            </a:pathLst>
          </a:custGeom>
          <a:noFill/>
          <a:ln>
            <a:solidFill>
              <a:schemeClr val="tx1"/>
            </a:solidFill>
            <a:headEnd type="none" w="med" len="med"/>
            <a:tailEnd type="triangl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endParaRPr>
          </a:p>
        </p:txBody>
      </p:sp>
      <p:sp>
        <p:nvSpPr>
          <p:cNvPr id="75" name="Heptagon 74"/>
          <p:cNvSpPr/>
          <p:nvPr/>
        </p:nvSpPr>
        <p:spPr>
          <a:xfrm>
            <a:off x="7872993" y="4223077"/>
            <a:ext cx="313118" cy="385781"/>
          </a:xfrm>
          <a:prstGeom prst="heptagon">
            <a:avLst/>
          </a:prstGeom>
          <a:solidFill>
            <a:schemeClr val="accent1"/>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dirty="0">
                <a:solidFill>
                  <a:srgbClr val="FFFFFF"/>
                </a:solidFill>
              </a:rPr>
              <a:t>4</a:t>
            </a:r>
          </a:p>
        </p:txBody>
      </p:sp>
      <p:sp>
        <p:nvSpPr>
          <p:cNvPr id="66" name="Heptagon 65"/>
          <p:cNvSpPr/>
          <p:nvPr/>
        </p:nvSpPr>
        <p:spPr>
          <a:xfrm>
            <a:off x="3049919" y="5392978"/>
            <a:ext cx="188057" cy="223723"/>
          </a:xfrm>
          <a:prstGeom prst="heptagon">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800" dirty="0">
                <a:solidFill>
                  <a:srgbClr val="FFFFFF"/>
                </a:solidFill>
              </a:rPr>
              <a:t>4</a:t>
            </a:r>
          </a:p>
        </p:txBody>
      </p:sp>
      <p:pic>
        <p:nvPicPr>
          <p:cNvPr id="76" name="Picture 6" descr="C:\Users\eranedw\AppData\Local\Microsoft\Windows\Temporary Internet Files\Content.IE5\651GKFGW\31421[1].jpg"/>
          <p:cNvPicPr>
            <a:picLocks noChangeAspect="1" noChangeArrowheads="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476702" y="4913024"/>
            <a:ext cx="386704" cy="515471"/>
          </a:xfrm>
          <a:prstGeom prst="rect">
            <a:avLst/>
          </a:prstGeom>
          <a:solidFill>
            <a:schemeClr val="accent2"/>
          </a:solidFill>
          <a:extLst/>
        </p:spPr>
      </p:pic>
      <p:sp>
        <p:nvSpPr>
          <p:cNvPr id="77" name="TextBox 76"/>
          <p:cNvSpPr txBox="1"/>
          <p:nvPr/>
        </p:nvSpPr>
        <p:spPr>
          <a:xfrm>
            <a:off x="3238425" y="5563243"/>
            <a:ext cx="1023195" cy="346259"/>
          </a:xfrm>
          <a:prstGeom prst="rect">
            <a:avLst/>
          </a:prstGeom>
          <a:noFill/>
        </p:spPr>
        <p:txBody>
          <a:bodyPr wrap="square" lIns="68589" tIns="34295" rIns="68589" bIns="34295" rtlCol="0">
            <a:spAutoFit/>
          </a:bodyPr>
          <a:lstStyle/>
          <a:p>
            <a:pPr algn="ctr"/>
            <a:r>
              <a:rPr lang="en-US" sz="900" dirty="0">
                <a:solidFill>
                  <a:srgbClr val="262626"/>
                </a:solidFill>
              </a:rPr>
              <a:t>Communications Service Provider</a:t>
            </a:r>
          </a:p>
        </p:txBody>
      </p:sp>
      <p:sp>
        <p:nvSpPr>
          <p:cNvPr id="80" name="Heptagon 79"/>
          <p:cNvSpPr/>
          <p:nvPr/>
        </p:nvSpPr>
        <p:spPr>
          <a:xfrm>
            <a:off x="3948927" y="4677691"/>
            <a:ext cx="188057" cy="223723"/>
          </a:xfrm>
          <a:prstGeom prst="heptagon">
            <a:avLst/>
          </a:prstGeom>
          <a:solidFill>
            <a:schemeClr val="accent6">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800" dirty="0">
                <a:solidFill>
                  <a:srgbClr val="262626"/>
                </a:solidFill>
              </a:rPr>
              <a:t>4</a:t>
            </a:r>
          </a:p>
        </p:txBody>
      </p:sp>
      <p:sp>
        <p:nvSpPr>
          <p:cNvPr id="83" name="Heptagon 82"/>
          <p:cNvSpPr/>
          <p:nvPr/>
        </p:nvSpPr>
        <p:spPr>
          <a:xfrm>
            <a:off x="3979639" y="5307339"/>
            <a:ext cx="188057" cy="223723"/>
          </a:xfrm>
          <a:prstGeom prst="heptagon">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800" dirty="0">
                <a:solidFill>
                  <a:srgbClr val="FFFFFF"/>
                </a:solidFill>
              </a:rPr>
              <a:t>4</a:t>
            </a:r>
          </a:p>
        </p:txBody>
      </p:sp>
      <p:sp>
        <p:nvSpPr>
          <p:cNvPr id="84" name="Rounded Rectangle 83"/>
          <p:cNvSpPr/>
          <p:nvPr/>
        </p:nvSpPr>
        <p:spPr>
          <a:xfrm>
            <a:off x="410469" y="1602021"/>
            <a:ext cx="2612244" cy="2394621"/>
          </a:xfrm>
          <a:prstGeom prst="roundRect">
            <a:avLst>
              <a:gd name="adj" fmla="val 12150"/>
            </a:avLst>
          </a:prstGeom>
          <a:noFill/>
          <a:ln w="57150">
            <a:solidFill>
              <a:srgbClr val="FFFF66"/>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a:solidFill>
                <a:srgbClr val="FFFFFF"/>
              </a:solidFill>
              <a:effectLst>
                <a:outerShdw blurRad="38100" dist="38100" dir="2700000" algn="tl">
                  <a:srgbClr val="000000">
                    <a:alpha val="43137"/>
                  </a:srgbClr>
                </a:outerShdw>
              </a:effectLst>
            </a:endParaRPr>
          </a:p>
        </p:txBody>
      </p:sp>
      <p:sp>
        <p:nvSpPr>
          <p:cNvPr id="85" name="Rounded Rectangle 84"/>
          <p:cNvSpPr/>
          <p:nvPr/>
        </p:nvSpPr>
        <p:spPr>
          <a:xfrm>
            <a:off x="3172566" y="1652006"/>
            <a:ext cx="2612244" cy="2394621"/>
          </a:xfrm>
          <a:prstGeom prst="roundRect">
            <a:avLst>
              <a:gd name="adj" fmla="val 10508"/>
            </a:avLst>
          </a:prstGeom>
          <a:noFill/>
          <a:ln w="57150">
            <a:solidFill>
              <a:srgbClr val="00B0F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a:solidFill>
                <a:srgbClr val="FFFFFF"/>
              </a:solidFill>
              <a:effectLst>
                <a:outerShdw blurRad="38100" dist="38100" dir="2700000" algn="tl">
                  <a:srgbClr val="000000">
                    <a:alpha val="43137"/>
                  </a:srgbClr>
                </a:outerShdw>
              </a:effectLst>
            </a:endParaRPr>
          </a:p>
        </p:txBody>
      </p:sp>
      <p:sp>
        <p:nvSpPr>
          <p:cNvPr id="86" name="Rounded Rectangle 85"/>
          <p:cNvSpPr/>
          <p:nvPr/>
        </p:nvSpPr>
        <p:spPr>
          <a:xfrm>
            <a:off x="6013926" y="1640866"/>
            <a:ext cx="2612244" cy="2394621"/>
          </a:xfrm>
          <a:prstGeom prst="roundRect">
            <a:avLst>
              <a:gd name="adj" fmla="val 11329"/>
            </a:avLst>
          </a:prstGeom>
          <a:noFill/>
          <a:ln w="57150">
            <a:solidFill>
              <a:srgbClr val="FFC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a:solidFill>
                <a:srgbClr val="FFFFFF"/>
              </a:solidFill>
              <a:effectLst>
                <a:outerShdw blurRad="38100" dist="38100" dir="2700000" algn="tl">
                  <a:srgbClr val="000000">
                    <a:alpha val="43137"/>
                  </a:srgbClr>
                </a:outerShdw>
              </a:effectLst>
            </a:endParaRPr>
          </a:p>
        </p:txBody>
      </p:sp>
      <p:sp>
        <p:nvSpPr>
          <p:cNvPr id="87" name="Rounded Rectangle 86"/>
          <p:cNvSpPr/>
          <p:nvPr/>
        </p:nvSpPr>
        <p:spPr>
          <a:xfrm>
            <a:off x="419744" y="4186623"/>
            <a:ext cx="8206426" cy="2394621"/>
          </a:xfrm>
          <a:prstGeom prst="roundRect">
            <a:avLst>
              <a:gd name="adj" fmla="val 10919"/>
            </a:avLst>
          </a:prstGeom>
          <a:noFill/>
          <a:ln w="57150">
            <a:solidFill>
              <a:schemeClr val="accent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dirty="0">
              <a:solidFill>
                <a:srgbClr val="FFFFFF"/>
              </a:solidFill>
              <a:effectLst>
                <a:outerShdw blurRad="38100" dist="38100" dir="2700000" algn="tl">
                  <a:srgbClr val="000000">
                    <a:alpha val="43137"/>
                  </a:srgbClr>
                </a:outerShdw>
              </a:effectLst>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9500" y="2203525"/>
            <a:ext cx="928086" cy="6427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descr="http://blog.vitria.com/Portals/47881/images/business_telecom_providers1-resized-600.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30070" y="2000909"/>
            <a:ext cx="549598" cy="1130684"/>
          </a:xfrm>
          <a:prstGeom prst="rect">
            <a:avLst/>
          </a:prstGeom>
          <a:noFill/>
          <a:extLst>
            <a:ext uri="{909E8E84-426E-40DD-AFC4-6F175D3DCCD1}">
              <a14:hiddenFill xmlns:a14="http://schemas.microsoft.com/office/drawing/2010/main">
                <a:solidFill>
                  <a:srgbClr val="FFFFFF"/>
                </a:solidFill>
              </a14:hiddenFill>
            </a:ext>
          </a:extLst>
        </p:spPr>
      </p:pic>
      <p:sp>
        <p:nvSpPr>
          <p:cNvPr id="105" name="TextBox 104"/>
          <p:cNvSpPr txBox="1"/>
          <p:nvPr/>
        </p:nvSpPr>
        <p:spPr>
          <a:xfrm>
            <a:off x="4770220" y="3108500"/>
            <a:ext cx="1009380" cy="484758"/>
          </a:xfrm>
          <a:prstGeom prst="rect">
            <a:avLst/>
          </a:prstGeom>
          <a:noFill/>
        </p:spPr>
        <p:txBody>
          <a:bodyPr wrap="square" lIns="68589" tIns="34295" rIns="68589" bIns="34295" rtlCol="0">
            <a:spAutoFit/>
          </a:bodyPr>
          <a:lstStyle/>
          <a:p>
            <a:pPr algn="ctr"/>
            <a:r>
              <a:rPr lang="en-US" sz="900" b="1" dirty="0">
                <a:solidFill>
                  <a:srgbClr val="262626"/>
                </a:solidFill>
              </a:rPr>
              <a:t>Local</a:t>
            </a:r>
            <a:r>
              <a:rPr lang="en-US" sz="900" dirty="0">
                <a:solidFill>
                  <a:srgbClr val="262626"/>
                </a:solidFill>
              </a:rPr>
              <a:t> Communications Service Provider</a:t>
            </a:r>
          </a:p>
        </p:txBody>
      </p:sp>
      <p:pic>
        <p:nvPicPr>
          <p:cNvPr id="106" name="Picture 4" descr="http://blog.vitria.com/Portals/47881/images/business_telecom_providers1-resized-600.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70742" y="2153309"/>
            <a:ext cx="549598" cy="1130684"/>
          </a:xfrm>
          <a:prstGeom prst="rect">
            <a:avLst/>
          </a:prstGeom>
          <a:noFill/>
          <a:extLst>
            <a:ext uri="{909E8E84-426E-40DD-AFC4-6F175D3DCCD1}">
              <a14:hiddenFill xmlns:a14="http://schemas.microsoft.com/office/drawing/2010/main">
                <a:solidFill>
                  <a:srgbClr val="FFFFFF"/>
                </a:solidFill>
              </a14:hiddenFill>
            </a:ext>
          </a:extLst>
        </p:spPr>
      </p:pic>
      <p:sp>
        <p:nvSpPr>
          <p:cNvPr id="107" name="TextBox 106"/>
          <p:cNvSpPr txBox="1"/>
          <p:nvPr/>
        </p:nvSpPr>
        <p:spPr>
          <a:xfrm>
            <a:off x="6010892" y="3260900"/>
            <a:ext cx="1009380" cy="484758"/>
          </a:xfrm>
          <a:prstGeom prst="rect">
            <a:avLst/>
          </a:prstGeom>
          <a:noFill/>
        </p:spPr>
        <p:txBody>
          <a:bodyPr wrap="square" lIns="68589" tIns="34295" rIns="68589" bIns="34295" rtlCol="0">
            <a:spAutoFit/>
          </a:bodyPr>
          <a:lstStyle/>
          <a:p>
            <a:pPr algn="ctr"/>
            <a:r>
              <a:rPr lang="en-US" sz="900" b="1" dirty="0">
                <a:solidFill>
                  <a:srgbClr val="262626"/>
                </a:solidFill>
              </a:rPr>
              <a:t>Local</a:t>
            </a:r>
            <a:r>
              <a:rPr lang="en-US" sz="900" dirty="0">
                <a:solidFill>
                  <a:srgbClr val="262626"/>
                </a:solidFill>
              </a:rPr>
              <a:t> Communications Service Provider</a:t>
            </a:r>
          </a:p>
        </p:txBody>
      </p:sp>
      <p:pic>
        <p:nvPicPr>
          <p:cNvPr id="1033"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64085" y="2102466"/>
            <a:ext cx="850915" cy="12505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0469" y="4783641"/>
            <a:ext cx="928086" cy="6427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67167" y="4871681"/>
            <a:ext cx="580819" cy="8535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3" name="Freeform 112"/>
          <p:cNvSpPr/>
          <p:nvPr/>
        </p:nvSpPr>
        <p:spPr>
          <a:xfrm>
            <a:off x="2575206" y="4683384"/>
            <a:ext cx="776538" cy="206497"/>
          </a:xfrm>
          <a:custGeom>
            <a:avLst/>
            <a:gdLst>
              <a:gd name="connsiteX0" fmla="*/ 988142 w 988142"/>
              <a:gd name="connsiteY0" fmla="*/ 154873 h 154873"/>
              <a:gd name="connsiteX1" fmla="*/ 575187 w 988142"/>
              <a:gd name="connsiteY1" fmla="*/ 15 h 154873"/>
              <a:gd name="connsiteX2" fmla="*/ 0 w 988142"/>
              <a:gd name="connsiteY2" fmla="*/ 147499 h 154873"/>
            </a:gdLst>
            <a:ahLst/>
            <a:cxnLst>
              <a:cxn ang="0">
                <a:pos x="connsiteX0" y="connsiteY0"/>
              </a:cxn>
              <a:cxn ang="0">
                <a:pos x="connsiteX1" y="connsiteY1"/>
              </a:cxn>
              <a:cxn ang="0">
                <a:pos x="connsiteX2" y="connsiteY2"/>
              </a:cxn>
            </a:cxnLst>
            <a:rect l="l" t="t" r="r" b="b"/>
            <a:pathLst>
              <a:path w="988142" h="154873">
                <a:moveTo>
                  <a:pt x="988142" y="154873"/>
                </a:moveTo>
                <a:cubicBezTo>
                  <a:pt x="864009" y="78058"/>
                  <a:pt x="739877" y="1244"/>
                  <a:pt x="575187" y="15"/>
                </a:cubicBezTo>
                <a:cubicBezTo>
                  <a:pt x="410497" y="-1214"/>
                  <a:pt x="205248" y="73142"/>
                  <a:pt x="0" y="147499"/>
                </a:cubicBezTo>
              </a:path>
            </a:pathLst>
          </a:custGeom>
          <a:noFill/>
          <a:ln>
            <a:solidFill>
              <a:schemeClr val="accent6">
                <a:lumMod val="75000"/>
              </a:schemeClr>
            </a:solidFill>
            <a:headEnd type="none" w="med" len="med"/>
            <a:tailEnd type="triangl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endParaRPr>
          </a:p>
        </p:txBody>
      </p:sp>
      <p:sp>
        <p:nvSpPr>
          <p:cNvPr id="114" name="TextBox 113"/>
          <p:cNvSpPr txBox="1"/>
          <p:nvPr/>
        </p:nvSpPr>
        <p:spPr>
          <a:xfrm>
            <a:off x="2654987" y="4389562"/>
            <a:ext cx="957633" cy="438592"/>
          </a:xfrm>
          <a:prstGeom prst="rect">
            <a:avLst/>
          </a:prstGeom>
          <a:noFill/>
        </p:spPr>
        <p:txBody>
          <a:bodyPr wrap="square" lIns="68589" tIns="34295" rIns="68589" bIns="34295" rtlCol="0">
            <a:spAutoFit/>
          </a:bodyPr>
          <a:lstStyle/>
          <a:p>
            <a:r>
              <a:rPr lang="en-US" sz="800" dirty="0">
                <a:solidFill>
                  <a:srgbClr val="262626"/>
                </a:solidFill>
              </a:rPr>
              <a:t>Providers single portal to manage all services</a:t>
            </a:r>
          </a:p>
        </p:txBody>
      </p:sp>
      <p:sp>
        <p:nvSpPr>
          <p:cNvPr id="115" name="TextBox 114"/>
          <p:cNvSpPr txBox="1"/>
          <p:nvPr/>
        </p:nvSpPr>
        <p:spPr>
          <a:xfrm>
            <a:off x="2668833" y="5626382"/>
            <a:ext cx="589283" cy="315481"/>
          </a:xfrm>
          <a:prstGeom prst="rect">
            <a:avLst/>
          </a:prstGeom>
          <a:noFill/>
        </p:spPr>
        <p:txBody>
          <a:bodyPr wrap="square" lIns="68589" tIns="34295" rIns="68589" bIns="34295" rtlCol="0">
            <a:spAutoFit/>
          </a:bodyPr>
          <a:lstStyle/>
          <a:p>
            <a:r>
              <a:rPr lang="en-US" sz="800" dirty="0">
                <a:solidFill>
                  <a:srgbClr val="262626"/>
                </a:solidFill>
              </a:rPr>
              <a:t>Creates Digital ID</a:t>
            </a:r>
          </a:p>
        </p:txBody>
      </p:sp>
      <p:pic>
        <p:nvPicPr>
          <p:cNvPr id="116"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95959" y="4745560"/>
            <a:ext cx="580819" cy="12577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9" name="TextBox 118"/>
          <p:cNvSpPr txBox="1"/>
          <p:nvPr/>
        </p:nvSpPr>
        <p:spPr>
          <a:xfrm>
            <a:off x="542774" y="5641673"/>
            <a:ext cx="1023195" cy="346259"/>
          </a:xfrm>
          <a:prstGeom prst="rect">
            <a:avLst/>
          </a:prstGeom>
          <a:noFill/>
        </p:spPr>
        <p:txBody>
          <a:bodyPr wrap="square" lIns="68589" tIns="34295" rIns="68589" bIns="34295" rtlCol="0">
            <a:spAutoFit/>
          </a:bodyPr>
          <a:lstStyle/>
          <a:p>
            <a:pPr algn="ctr"/>
            <a:r>
              <a:rPr lang="en-US" sz="900" dirty="0">
                <a:solidFill>
                  <a:srgbClr val="262626"/>
                </a:solidFill>
              </a:rPr>
              <a:t>Digital  Service Provider</a:t>
            </a:r>
          </a:p>
        </p:txBody>
      </p:sp>
      <p:pic>
        <p:nvPicPr>
          <p:cNvPr id="124" name="Picture 6" descr="C:\Users\eranedw\AppData\Local\Microsoft\Windows\Temporary Internet Files\Content.IE5\651GKFGW\31421[1].jpg"/>
          <p:cNvPicPr>
            <a:picLocks noChangeAspect="1" noChangeArrowheads="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231598" y="4745559"/>
            <a:ext cx="546640" cy="728663"/>
          </a:xfrm>
          <a:prstGeom prst="rect">
            <a:avLst/>
          </a:prstGeom>
          <a:solidFill>
            <a:schemeClr val="accent2"/>
          </a:solidFill>
          <a:extLst/>
        </p:spPr>
      </p:pic>
      <p:sp>
        <p:nvSpPr>
          <p:cNvPr id="125" name="TextBox 124"/>
          <p:cNvSpPr txBox="1"/>
          <p:nvPr/>
        </p:nvSpPr>
        <p:spPr>
          <a:xfrm>
            <a:off x="7020272" y="5562988"/>
            <a:ext cx="1009380" cy="484758"/>
          </a:xfrm>
          <a:prstGeom prst="rect">
            <a:avLst/>
          </a:prstGeom>
          <a:noFill/>
        </p:spPr>
        <p:txBody>
          <a:bodyPr wrap="square" lIns="68589" tIns="34295" rIns="68589" bIns="34295" rtlCol="0">
            <a:spAutoFit/>
          </a:bodyPr>
          <a:lstStyle/>
          <a:p>
            <a:pPr algn="ctr"/>
            <a:r>
              <a:rPr lang="en-US" sz="900" b="1" dirty="0">
                <a:solidFill>
                  <a:srgbClr val="262626"/>
                </a:solidFill>
              </a:rPr>
              <a:t>Global</a:t>
            </a:r>
            <a:r>
              <a:rPr lang="en-US" sz="900" dirty="0">
                <a:solidFill>
                  <a:srgbClr val="262626"/>
                </a:solidFill>
              </a:rPr>
              <a:t> Communications Service Provider</a:t>
            </a:r>
          </a:p>
        </p:txBody>
      </p:sp>
      <p:sp>
        <p:nvSpPr>
          <p:cNvPr id="126" name="Freeform 125"/>
          <p:cNvSpPr/>
          <p:nvPr/>
        </p:nvSpPr>
        <p:spPr>
          <a:xfrm>
            <a:off x="5508104" y="5576509"/>
            <a:ext cx="1723494" cy="393655"/>
          </a:xfrm>
          <a:custGeom>
            <a:avLst/>
            <a:gdLst>
              <a:gd name="connsiteX0" fmla="*/ 0 w 877529"/>
              <a:gd name="connsiteY0" fmla="*/ 29497 h 169843"/>
              <a:gd name="connsiteX1" fmla="*/ 250722 w 877529"/>
              <a:gd name="connsiteY1" fmla="*/ 169607 h 169843"/>
              <a:gd name="connsiteX2" fmla="*/ 877529 w 877529"/>
              <a:gd name="connsiteY2" fmla="*/ 0 h 169843"/>
            </a:gdLst>
            <a:ahLst/>
            <a:cxnLst>
              <a:cxn ang="0">
                <a:pos x="connsiteX0" y="connsiteY0"/>
              </a:cxn>
              <a:cxn ang="0">
                <a:pos x="connsiteX1" y="connsiteY1"/>
              </a:cxn>
              <a:cxn ang="0">
                <a:pos x="connsiteX2" y="connsiteY2"/>
              </a:cxn>
            </a:cxnLst>
            <a:rect l="l" t="t" r="r" b="b"/>
            <a:pathLst>
              <a:path w="877529" h="169843">
                <a:moveTo>
                  <a:pt x="0" y="29497"/>
                </a:moveTo>
                <a:cubicBezTo>
                  <a:pt x="52233" y="102010"/>
                  <a:pt x="104467" y="174523"/>
                  <a:pt x="250722" y="169607"/>
                </a:cubicBezTo>
                <a:cubicBezTo>
                  <a:pt x="396977" y="164691"/>
                  <a:pt x="637253" y="82345"/>
                  <a:pt x="877529" y="0"/>
                </a:cubicBezTo>
              </a:path>
            </a:pathLst>
          </a:custGeom>
          <a:noFill/>
          <a:ln>
            <a:solidFill>
              <a:schemeClr val="tx1"/>
            </a:solidFill>
            <a:headEnd type="none" w="med" len="med"/>
            <a:tailEnd type="triangl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endParaRPr>
          </a:p>
        </p:txBody>
      </p:sp>
      <p:pic>
        <p:nvPicPr>
          <p:cNvPr id="12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2081" y="4487580"/>
            <a:ext cx="928086" cy="6427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8" name="Freeform 127"/>
          <p:cNvSpPr/>
          <p:nvPr/>
        </p:nvSpPr>
        <p:spPr>
          <a:xfrm>
            <a:off x="4770220" y="5149718"/>
            <a:ext cx="634649" cy="119889"/>
          </a:xfrm>
          <a:custGeom>
            <a:avLst/>
            <a:gdLst>
              <a:gd name="connsiteX0" fmla="*/ 0 w 877529"/>
              <a:gd name="connsiteY0" fmla="*/ 29497 h 169843"/>
              <a:gd name="connsiteX1" fmla="*/ 250722 w 877529"/>
              <a:gd name="connsiteY1" fmla="*/ 169607 h 169843"/>
              <a:gd name="connsiteX2" fmla="*/ 877529 w 877529"/>
              <a:gd name="connsiteY2" fmla="*/ 0 h 169843"/>
            </a:gdLst>
            <a:ahLst/>
            <a:cxnLst>
              <a:cxn ang="0">
                <a:pos x="connsiteX0" y="connsiteY0"/>
              </a:cxn>
              <a:cxn ang="0">
                <a:pos x="connsiteX1" y="connsiteY1"/>
              </a:cxn>
              <a:cxn ang="0">
                <a:pos x="connsiteX2" y="connsiteY2"/>
              </a:cxn>
            </a:cxnLst>
            <a:rect l="l" t="t" r="r" b="b"/>
            <a:pathLst>
              <a:path w="877529" h="169843">
                <a:moveTo>
                  <a:pt x="0" y="29497"/>
                </a:moveTo>
                <a:cubicBezTo>
                  <a:pt x="52233" y="102010"/>
                  <a:pt x="104467" y="174523"/>
                  <a:pt x="250722" y="169607"/>
                </a:cubicBezTo>
                <a:cubicBezTo>
                  <a:pt x="396977" y="164691"/>
                  <a:pt x="637253" y="82345"/>
                  <a:pt x="877529" y="0"/>
                </a:cubicBezTo>
              </a:path>
            </a:pathLst>
          </a:custGeom>
          <a:noFill/>
          <a:ln>
            <a:solidFill>
              <a:schemeClr val="tx1"/>
            </a:solidFill>
            <a:headEnd type="none" w="med" len="med"/>
            <a:tailEnd type="triangl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endParaRPr>
          </a:p>
        </p:txBody>
      </p:sp>
      <p:cxnSp>
        <p:nvCxnSpPr>
          <p:cNvPr id="29" name="Straight Connector 28"/>
          <p:cNvCxnSpPr/>
          <p:nvPr/>
        </p:nvCxnSpPr>
        <p:spPr>
          <a:xfrm>
            <a:off x="4343613" y="4389562"/>
            <a:ext cx="0" cy="1858997"/>
          </a:xfrm>
          <a:prstGeom prst="line">
            <a:avLst/>
          </a:prstGeom>
          <a:effectLst/>
        </p:spPr>
        <p:style>
          <a:lnRef idx="2">
            <a:schemeClr val="accent1"/>
          </a:lnRef>
          <a:fillRef idx="0">
            <a:schemeClr val="accent1"/>
          </a:fillRef>
          <a:effectRef idx="1">
            <a:schemeClr val="accent1"/>
          </a:effectRef>
          <a:fontRef idx="minor">
            <a:schemeClr val="tx1"/>
          </a:fontRef>
        </p:style>
      </p:cxnSp>
      <p:pic>
        <p:nvPicPr>
          <p:cNvPr id="129" name="Picture 4" descr="http://blog.vitria.com/Portals/47881/images/business_telecom_providers1-resized-600.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01174" y="5350052"/>
            <a:ext cx="549598" cy="882954"/>
          </a:xfrm>
          <a:prstGeom prst="rect">
            <a:avLst/>
          </a:prstGeom>
          <a:noFill/>
          <a:extLst>
            <a:ext uri="{909E8E84-426E-40DD-AFC4-6F175D3DCCD1}">
              <a14:hiddenFill xmlns:a14="http://schemas.microsoft.com/office/drawing/2010/main">
                <a:solidFill>
                  <a:srgbClr val="FFFFFF"/>
                </a:solidFill>
              </a14:hiddenFill>
            </a:ext>
          </a:extLst>
        </p:spPr>
      </p:pic>
      <p:sp>
        <p:nvSpPr>
          <p:cNvPr id="131" name="Freeform 130"/>
          <p:cNvSpPr/>
          <p:nvPr/>
        </p:nvSpPr>
        <p:spPr>
          <a:xfrm>
            <a:off x="4649035" y="5861823"/>
            <a:ext cx="713256" cy="203810"/>
          </a:xfrm>
          <a:custGeom>
            <a:avLst/>
            <a:gdLst>
              <a:gd name="connsiteX0" fmla="*/ 0 w 877529"/>
              <a:gd name="connsiteY0" fmla="*/ 29497 h 169843"/>
              <a:gd name="connsiteX1" fmla="*/ 250722 w 877529"/>
              <a:gd name="connsiteY1" fmla="*/ 169607 h 169843"/>
              <a:gd name="connsiteX2" fmla="*/ 877529 w 877529"/>
              <a:gd name="connsiteY2" fmla="*/ 0 h 169843"/>
            </a:gdLst>
            <a:ahLst/>
            <a:cxnLst>
              <a:cxn ang="0">
                <a:pos x="connsiteX0" y="connsiteY0"/>
              </a:cxn>
              <a:cxn ang="0">
                <a:pos x="connsiteX1" y="connsiteY1"/>
              </a:cxn>
              <a:cxn ang="0">
                <a:pos x="connsiteX2" y="connsiteY2"/>
              </a:cxn>
            </a:cxnLst>
            <a:rect l="l" t="t" r="r" b="b"/>
            <a:pathLst>
              <a:path w="877529" h="169843">
                <a:moveTo>
                  <a:pt x="0" y="29497"/>
                </a:moveTo>
                <a:cubicBezTo>
                  <a:pt x="52233" y="102010"/>
                  <a:pt x="104467" y="174523"/>
                  <a:pt x="250722" y="169607"/>
                </a:cubicBezTo>
                <a:cubicBezTo>
                  <a:pt x="396977" y="164691"/>
                  <a:pt x="637253" y="82345"/>
                  <a:pt x="877529" y="0"/>
                </a:cubicBezTo>
              </a:path>
            </a:pathLst>
          </a:custGeom>
          <a:noFill/>
          <a:ln>
            <a:solidFill>
              <a:schemeClr val="tx1"/>
            </a:solidFill>
            <a:headEnd type="none" w="med" len="med"/>
            <a:tailEnd type="triangl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endParaRPr>
          </a:p>
        </p:txBody>
      </p:sp>
      <p:sp>
        <p:nvSpPr>
          <p:cNvPr id="132" name="Freeform 131"/>
          <p:cNvSpPr/>
          <p:nvPr/>
        </p:nvSpPr>
        <p:spPr>
          <a:xfrm>
            <a:off x="5508104" y="5186779"/>
            <a:ext cx="1690804" cy="206199"/>
          </a:xfrm>
          <a:custGeom>
            <a:avLst/>
            <a:gdLst>
              <a:gd name="connsiteX0" fmla="*/ 0 w 877529"/>
              <a:gd name="connsiteY0" fmla="*/ 29497 h 169843"/>
              <a:gd name="connsiteX1" fmla="*/ 250722 w 877529"/>
              <a:gd name="connsiteY1" fmla="*/ 169607 h 169843"/>
              <a:gd name="connsiteX2" fmla="*/ 877529 w 877529"/>
              <a:gd name="connsiteY2" fmla="*/ 0 h 169843"/>
            </a:gdLst>
            <a:ahLst/>
            <a:cxnLst>
              <a:cxn ang="0">
                <a:pos x="connsiteX0" y="connsiteY0"/>
              </a:cxn>
              <a:cxn ang="0">
                <a:pos x="connsiteX1" y="connsiteY1"/>
              </a:cxn>
              <a:cxn ang="0">
                <a:pos x="connsiteX2" y="connsiteY2"/>
              </a:cxn>
            </a:cxnLst>
            <a:rect l="l" t="t" r="r" b="b"/>
            <a:pathLst>
              <a:path w="877529" h="169843">
                <a:moveTo>
                  <a:pt x="0" y="29497"/>
                </a:moveTo>
                <a:cubicBezTo>
                  <a:pt x="52233" y="102010"/>
                  <a:pt x="104467" y="174523"/>
                  <a:pt x="250722" y="169607"/>
                </a:cubicBezTo>
                <a:cubicBezTo>
                  <a:pt x="396977" y="164691"/>
                  <a:pt x="637253" y="82345"/>
                  <a:pt x="877529" y="0"/>
                </a:cubicBezTo>
              </a:path>
            </a:pathLst>
          </a:custGeom>
          <a:noFill/>
          <a:ln>
            <a:solidFill>
              <a:schemeClr val="tx1"/>
            </a:solidFill>
            <a:headEnd type="none" w="med" len="med"/>
            <a:tailEnd type="triangl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endParaRPr>
          </a:p>
        </p:txBody>
      </p:sp>
      <p:sp>
        <p:nvSpPr>
          <p:cNvPr id="133" name="Freeform 132"/>
          <p:cNvSpPr/>
          <p:nvPr/>
        </p:nvSpPr>
        <p:spPr>
          <a:xfrm>
            <a:off x="5750772" y="4487581"/>
            <a:ext cx="1480826" cy="340573"/>
          </a:xfrm>
          <a:custGeom>
            <a:avLst/>
            <a:gdLst>
              <a:gd name="connsiteX0" fmla="*/ 988142 w 988142"/>
              <a:gd name="connsiteY0" fmla="*/ 154873 h 154873"/>
              <a:gd name="connsiteX1" fmla="*/ 575187 w 988142"/>
              <a:gd name="connsiteY1" fmla="*/ 15 h 154873"/>
              <a:gd name="connsiteX2" fmla="*/ 0 w 988142"/>
              <a:gd name="connsiteY2" fmla="*/ 147499 h 154873"/>
            </a:gdLst>
            <a:ahLst/>
            <a:cxnLst>
              <a:cxn ang="0">
                <a:pos x="connsiteX0" y="connsiteY0"/>
              </a:cxn>
              <a:cxn ang="0">
                <a:pos x="connsiteX1" y="connsiteY1"/>
              </a:cxn>
              <a:cxn ang="0">
                <a:pos x="connsiteX2" y="connsiteY2"/>
              </a:cxn>
            </a:cxnLst>
            <a:rect l="l" t="t" r="r" b="b"/>
            <a:pathLst>
              <a:path w="988142" h="154873">
                <a:moveTo>
                  <a:pt x="988142" y="154873"/>
                </a:moveTo>
                <a:cubicBezTo>
                  <a:pt x="864009" y="78058"/>
                  <a:pt x="739877" y="1244"/>
                  <a:pt x="575187" y="15"/>
                </a:cubicBezTo>
                <a:cubicBezTo>
                  <a:pt x="410497" y="-1214"/>
                  <a:pt x="205248" y="73142"/>
                  <a:pt x="0" y="147499"/>
                </a:cubicBezTo>
              </a:path>
            </a:pathLst>
          </a:custGeom>
          <a:noFill/>
          <a:ln>
            <a:solidFill>
              <a:schemeClr val="accent6">
                <a:lumMod val="75000"/>
              </a:schemeClr>
            </a:solidFill>
            <a:headEnd type="none" w="med" len="med"/>
            <a:tailEnd type="triangl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endParaRPr>
          </a:p>
        </p:txBody>
      </p:sp>
      <p:sp>
        <p:nvSpPr>
          <p:cNvPr id="134" name="Freeform 133"/>
          <p:cNvSpPr/>
          <p:nvPr/>
        </p:nvSpPr>
        <p:spPr>
          <a:xfrm flipV="1">
            <a:off x="5543614" y="5983194"/>
            <a:ext cx="1943935" cy="361550"/>
          </a:xfrm>
          <a:custGeom>
            <a:avLst/>
            <a:gdLst>
              <a:gd name="connsiteX0" fmla="*/ 988142 w 988142"/>
              <a:gd name="connsiteY0" fmla="*/ 154873 h 154873"/>
              <a:gd name="connsiteX1" fmla="*/ 575187 w 988142"/>
              <a:gd name="connsiteY1" fmla="*/ 15 h 154873"/>
              <a:gd name="connsiteX2" fmla="*/ 0 w 988142"/>
              <a:gd name="connsiteY2" fmla="*/ 147499 h 154873"/>
            </a:gdLst>
            <a:ahLst/>
            <a:cxnLst>
              <a:cxn ang="0">
                <a:pos x="connsiteX0" y="connsiteY0"/>
              </a:cxn>
              <a:cxn ang="0">
                <a:pos x="connsiteX1" y="connsiteY1"/>
              </a:cxn>
              <a:cxn ang="0">
                <a:pos x="connsiteX2" y="connsiteY2"/>
              </a:cxn>
            </a:cxnLst>
            <a:rect l="l" t="t" r="r" b="b"/>
            <a:pathLst>
              <a:path w="988142" h="154873">
                <a:moveTo>
                  <a:pt x="988142" y="154873"/>
                </a:moveTo>
                <a:cubicBezTo>
                  <a:pt x="864009" y="78058"/>
                  <a:pt x="739877" y="1244"/>
                  <a:pt x="575187" y="15"/>
                </a:cubicBezTo>
                <a:cubicBezTo>
                  <a:pt x="410497" y="-1214"/>
                  <a:pt x="205248" y="73142"/>
                  <a:pt x="0" y="147499"/>
                </a:cubicBezTo>
              </a:path>
            </a:pathLst>
          </a:custGeom>
          <a:noFill/>
          <a:ln>
            <a:solidFill>
              <a:schemeClr val="accent6">
                <a:lumMod val="75000"/>
              </a:schemeClr>
            </a:solidFill>
            <a:headEnd type="none" w="med" len="med"/>
            <a:tailEnd type="triangl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endParaRPr>
          </a:p>
        </p:txBody>
      </p:sp>
      <p:sp>
        <p:nvSpPr>
          <p:cNvPr id="135" name="Freeform 134"/>
          <p:cNvSpPr/>
          <p:nvPr/>
        </p:nvSpPr>
        <p:spPr>
          <a:xfrm>
            <a:off x="4529618" y="4386455"/>
            <a:ext cx="887638" cy="340245"/>
          </a:xfrm>
          <a:custGeom>
            <a:avLst/>
            <a:gdLst>
              <a:gd name="connsiteX0" fmla="*/ 988142 w 988142"/>
              <a:gd name="connsiteY0" fmla="*/ 154873 h 154873"/>
              <a:gd name="connsiteX1" fmla="*/ 575187 w 988142"/>
              <a:gd name="connsiteY1" fmla="*/ 15 h 154873"/>
              <a:gd name="connsiteX2" fmla="*/ 0 w 988142"/>
              <a:gd name="connsiteY2" fmla="*/ 147499 h 154873"/>
            </a:gdLst>
            <a:ahLst/>
            <a:cxnLst>
              <a:cxn ang="0">
                <a:pos x="connsiteX0" y="connsiteY0"/>
              </a:cxn>
              <a:cxn ang="0">
                <a:pos x="connsiteX1" y="connsiteY1"/>
              </a:cxn>
              <a:cxn ang="0">
                <a:pos x="connsiteX2" y="connsiteY2"/>
              </a:cxn>
            </a:cxnLst>
            <a:rect l="l" t="t" r="r" b="b"/>
            <a:pathLst>
              <a:path w="988142" h="154873">
                <a:moveTo>
                  <a:pt x="988142" y="154873"/>
                </a:moveTo>
                <a:cubicBezTo>
                  <a:pt x="864009" y="78058"/>
                  <a:pt x="739877" y="1244"/>
                  <a:pt x="575187" y="15"/>
                </a:cubicBezTo>
                <a:cubicBezTo>
                  <a:pt x="410497" y="-1214"/>
                  <a:pt x="205248" y="73142"/>
                  <a:pt x="0" y="147499"/>
                </a:cubicBezTo>
              </a:path>
            </a:pathLst>
          </a:custGeom>
          <a:noFill/>
          <a:ln>
            <a:solidFill>
              <a:schemeClr val="accent6">
                <a:lumMod val="75000"/>
              </a:schemeClr>
            </a:solidFill>
            <a:headEnd type="none" w="med" len="med"/>
            <a:tailEnd type="triangl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endParaRPr>
          </a:p>
        </p:txBody>
      </p:sp>
      <p:sp>
        <p:nvSpPr>
          <p:cNvPr id="136" name="Freeform 135"/>
          <p:cNvSpPr/>
          <p:nvPr/>
        </p:nvSpPr>
        <p:spPr>
          <a:xfrm flipV="1">
            <a:off x="4504104" y="6013790"/>
            <a:ext cx="770806" cy="200241"/>
          </a:xfrm>
          <a:custGeom>
            <a:avLst/>
            <a:gdLst>
              <a:gd name="connsiteX0" fmla="*/ 988142 w 988142"/>
              <a:gd name="connsiteY0" fmla="*/ 154873 h 154873"/>
              <a:gd name="connsiteX1" fmla="*/ 575187 w 988142"/>
              <a:gd name="connsiteY1" fmla="*/ 15 h 154873"/>
              <a:gd name="connsiteX2" fmla="*/ 0 w 988142"/>
              <a:gd name="connsiteY2" fmla="*/ 147499 h 154873"/>
            </a:gdLst>
            <a:ahLst/>
            <a:cxnLst>
              <a:cxn ang="0">
                <a:pos x="connsiteX0" y="connsiteY0"/>
              </a:cxn>
              <a:cxn ang="0">
                <a:pos x="connsiteX1" y="connsiteY1"/>
              </a:cxn>
              <a:cxn ang="0">
                <a:pos x="connsiteX2" y="connsiteY2"/>
              </a:cxn>
            </a:cxnLst>
            <a:rect l="l" t="t" r="r" b="b"/>
            <a:pathLst>
              <a:path w="988142" h="154873">
                <a:moveTo>
                  <a:pt x="988142" y="154873"/>
                </a:moveTo>
                <a:cubicBezTo>
                  <a:pt x="864009" y="78058"/>
                  <a:pt x="739877" y="1244"/>
                  <a:pt x="575187" y="15"/>
                </a:cubicBezTo>
                <a:cubicBezTo>
                  <a:pt x="410497" y="-1214"/>
                  <a:pt x="205248" y="73142"/>
                  <a:pt x="0" y="147499"/>
                </a:cubicBezTo>
              </a:path>
            </a:pathLst>
          </a:custGeom>
          <a:noFill/>
          <a:ln>
            <a:solidFill>
              <a:schemeClr val="accent6">
                <a:lumMod val="75000"/>
              </a:schemeClr>
            </a:solidFill>
            <a:headEnd type="none" w="med" len="med"/>
            <a:tailEnd type="triangl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endParaRPr>
          </a:p>
        </p:txBody>
      </p:sp>
      <p:sp>
        <p:nvSpPr>
          <p:cNvPr id="137" name="TextBox 136"/>
          <p:cNvSpPr txBox="1"/>
          <p:nvPr/>
        </p:nvSpPr>
        <p:spPr>
          <a:xfrm>
            <a:off x="4987697" y="4210318"/>
            <a:ext cx="1023195" cy="346259"/>
          </a:xfrm>
          <a:prstGeom prst="rect">
            <a:avLst/>
          </a:prstGeom>
          <a:noFill/>
        </p:spPr>
        <p:txBody>
          <a:bodyPr wrap="square" lIns="68589" tIns="34295" rIns="68589" bIns="34295" rtlCol="0">
            <a:spAutoFit/>
          </a:bodyPr>
          <a:lstStyle/>
          <a:p>
            <a:pPr algn="ctr"/>
            <a:r>
              <a:rPr lang="en-US" sz="900" dirty="0">
                <a:solidFill>
                  <a:srgbClr val="262626"/>
                </a:solidFill>
              </a:rPr>
              <a:t>Digital  Service Provider</a:t>
            </a:r>
          </a:p>
        </p:txBody>
      </p:sp>
      <p:sp>
        <p:nvSpPr>
          <p:cNvPr id="138" name="TextBox 137"/>
          <p:cNvSpPr txBox="1"/>
          <p:nvPr/>
        </p:nvSpPr>
        <p:spPr>
          <a:xfrm>
            <a:off x="4900179" y="6047746"/>
            <a:ext cx="1009380" cy="484758"/>
          </a:xfrm>
          <a:prstGeom prst="rect">
            <a:avLst/>
          </a:prstGeom>
          <a:noFill/>
        </p:spPr>
        <p:txBody>
          <a:bodyPr wrap="square" lIns="68589" tIns="34295" rIns="68589" bIns="34295" rtlCol="0">
            <a:spAutoFit/>
          </a:bodyPr>
          <a:lstStyle/>
          <a:p>
            <a:pPr algn="ctr"/>
            <a:r>
              <a:rPr lang="en-US" sz="900" b="1" dirty="0">
                <a:solidFill>
                  <a:srgbClr val="262626"/>
                </a:solidFill>
              </a:rPr>
              <a:t>Local</a:t>
            </a:r>
            <a:r>
              <a:rPr lang="en-US" sz="900" dirty="0">
                <a:solidFill>
                  <a:srgbClr val="262626"/>
                </a:solidFill>
              </a:rPr>
              <a:t> Communications Service Provider</a:t>
            </a:r>
          </a:p>
        </p:txBody>
      </p:sp>
      <p:sp>
        <p:nvSpPr>
          <p:cNvPr id="139" name="TextBox 138"/>
          <p:cNvSpPr txBox="1"/>
          <p:nvPr/>
        </p:nvSpPr>
        <p:spPr>
          <a:xfrm>
            <a:off x="4797832" y="5029038"/>
            <a:ext cx="589283" cy="438592"/>
          </a:xfrm>
          <a:prstGeom prst="rect">
            <a:avLst/>
          </a:prstGeom>
          <a:noFill/>
        </p:spPr>
        <p:txBody>
          <a:bodyPr wrap="square" lIns="68589" tIns="34295" rIns="68589" bIns="34295" rtlCol="0">
            <a:spAutoFit/>
          </a:bodyPr>
          <a:lstStyle/>
          <a:p>
            <a:r>
              <a:rPr lang="en-US" sz="800" dirty="0">
                <a:solidFill>
                  <a:srgbClr val="262626"/>
                </a:solidFill>
              </a:rPr>
              <a:t>Use digital services</a:t>
            </a:r>
          </a:p>
        </p:txBody>
      </p:sp>
      <p:sp>
        <p:nvSpPr>
          <p:cNvPr id="140" name="TextBox 139"/>
          <p:cNvSpPr txBox="1"/>
          <p:nvPr/>
        </p:nvSpPr>
        <p:spPr>
          <a:xfrm>
            <a:off x="4726183" y="5552209"/>
            <a:ext cx="853929" cy="438592"/>
          </a:xfrm>
          <a:prstGeom prst="rect">
            <a:avLst/>
          </a:prstGeom>
          <a:noFill/>
        </p:spPr>
        <p:txBody>
          <a:bodyPr wrap="square" lIns="68589" tIns="34295" rIns="68589" bIns="34295" rtlCol="0">
            <a:spAutoFit/>
          </a:bodyPr>
          <a:lstStyle/>
          <a:p>
            <a:r>
              <a:rPr lang="en-US" sz="800" dirty="0">
                <a:solidFill>
                  <a:srgbClr val="262626"/>
                </a:solidFill>
              </a:rPr>
              <a:t>Use communication services</a:t>
            </a:r>
          </a:p>
        </p:txBody>
      </p:sp>
      <p:sp>
        <p:nvSpPr>
          <p:cNvPr id="141" name="TextBox 140"/>
          <p:cNvSpPr txBox="1"/>
          <p:nvPr/>
        </p:nvSpPr>
        <p:spPr>
          <a:xfrm>
            <a:off x="5901902" y="4982990"/>
            <a:ext cx="589283" cy="438592"/>
          </a:xfrm>
          <a:prstGeom prst="rect">
            <a:avLst/>
          </a:prstGeom>
          <a:noFill/>
        </p:spPr>
        <p:txBody>
          <a:bodyPr wrap="square" lIns="68589" tIns="34295" rIns="68589" bIns="34295" rtlCol="0">
            <a:spAutoFit/>
          </a:bodyPr>
          <a:lstStyle/>
          <a:p>
            <a:r>
              <a:rPr lang="en-US" sz="800" dirty="0">
                <a:solidFill>
                  <a:srgbClr val="262626"/>
                </a:solidFill>
              </a:rPr>
              <a:t>Provide usage data</a:t>
            </a:r>
          </a:p>
        </p:txBody>
      </p:sp>
      <p:sp>
        <p:nvSpPr>
          <p:cNvPr id="142" name="TextBox 141"/>
          <p:cNvSpPr txBox="1"/>
          <p:nvPr/>
        </p:nvSpPr>
        <p:spPr>
          <a:xfrm>
            <a:off x="5881218" y="5549340"/>
            <a:ext cx="1003634" cy="315481"/>
          </a:xfrm>
          <a:prstGeom prst="rect">
            <a:avLst/>
          </a:prstGeom>
          <a:noFill/>
        </p:spPr>
        <p:txBody>
          <a:bodyPr wrap="square" lIns="68589" tIns="34295" rIns="68589" bIns="34295" rtlCol="0">
            <a:spAutoFit/>
          </a:bodyPr>
          <a:lstStyle/>
          <a:p>
            <a:r>
              <a:rPr lang="en-US" sz="800" dirty="0">
                <a:solidFill>
                  <a:srgbClr val="262626"/>
                </a:solidFill>
              </a:rPr>
              <a:t>Provide usage and customer data</a:t>
            </a:r>
          </a:p>
        </p:txBody>
      </p:sp>
      <p:sp>
        <p:nvSpPr>
          <p:cNvPr id="143" name="TextBox 142"/>
          <p:cNvSpPr txBox="1"/>
          <p:nvPr/>
        </p:nvSpPr>
        <p:spPr>
          <a:xfrm>
            <a:off x="6220940" y="4288108"/>
            <a:ext cx="977968" cy="315481"/>
          </a:xfrm>
          <a:prstGeom prst="rect">
            <a:avLst/>
          </a:prstGeom>
          <a:noFill/>
        </p:spPr>
        <p:txBody>
          <a:bodyPr wrap="square" lIns="68589" tIns="34295" rIns="68589" bIns="34295" rtlCol="0">
            <a:spAutoFit/>
          </a:bodyPr>
          <a:lstStyle/>
          <a:p>
            <a:r>
              <a:rPr lang="en-US" sz="800" dirty="0">
                <a:solidFill>
                  <a:srgbClr val="262626"/>
                </a:solidFill>
              </a:rPr>
              <a:t>Provide context driven insights</a:t>
            </a:r>
          </a:p>
        </p:txBody>
      </p:sp>
      <p:sp>
        <p:nvSpPr>
          <p:cNvPr id="144" name="TextBox 143"/>
          <p:cNvSpPr txBox="1"/>
          <p:nvPr/>
        </p:nvSpPr>
        <p:spPr>
          <a:xfrm>
            <a:off x="6849399" y="6042273"/>
            <a:ext cx="977968" cy="315481"/>
          </a:xfrm>
          <a:prstGeom prst="rect">
            <a:avLst/>
          </a:prstGeom>
          <a:noFill/>
        </p:spPr>
        <p:txBody>
          <a:bodyPr wrap="square" lIns="68589" tIns="34295" rIns="68589" bIns="34295" rtlCol="0">
            <a:spAutoFit/>
          </a:bodyPr>
          <a:lstStyle/>
          <a:p>
            <a:r>
              <a:rPr lang="en-US" sz="800" dirty="0">
                <a:solidFill>
                  <a:srgbClr val="262626"/>
                </a:solidFill>
              </a:rPr>
              <a:t>Provide context driven insights</a:t>
            </a:r>
          </a:p>
        </p:txBody>
      </p:sp>
      <p:sp>
        <p:nvSpPr>
          <p:cNvPr id="145" name="TextBox 144"/>
          <p:cNvSpPr txBox="1"/>
          <p:nvPr/>
        </p:nvSpPr>
        <p:spPr>
          <a:xfrm>
            <a:off x="4384323" y="4347381"/>
            <a:ext cx="977968" cy="438592"/>
          </a:xfrm>
          <a:prstGeom prst="rect">
            <a:avLst/>
          </a:prstGeom>
          <a:noFill/>
        </p:spPr>
        <p:txBody>
          <a:bodyPr wrap="square" lIns="68589" tIns="34295" rIns="68589" bIns="34295" rtlCol="0">
            <a:spAutoFit/>
          </a:bodyPr>
          <a:lstStyle/>
          <a:p>
            <a:r>
              <a:rPr lang="en-US" sz="800" dirty="0">
                <a:solidFill>
                  <a:srgbClr val="262626"/>
                </a:solidFill>
              </a:rPr>
              <a:t>Provide relevant ,personalized services</a:t>
            </a:r>
          </a:p>
        </p:txBody>
      </p:sp>
      <p:sp>
        <p:nvSpPr>
          <p:cNvPr id="146" name="TextBox 145"/>
          <p:cNvSpPr txBox="1"/>
          <p:nvPr/>
        </p:nvSpPr>
        <p:spPr>
          <a:xfrm>
            <a:off x="4261401" y="6070829"/>
            <a:ext cx="977968" cy="438592"/>
          </a:xfrm>
          <a:prstGeom prst="rect">
            <a:avLst/>
          </a:prstGeom>
          <a:noFill/>
        </p:spPr>
        <p:txBody>
          <a:bodyPr wrap="square" lIns="68589" tIns="34295" rIns="68589" bIns="34295" rtlCol="0">
            <a:spAutoFit/>
          </a:bodyPr>
          <a:lstStyle/>
          <a:p>
            <a:r>
              <a:rPr lang="en-US" sz="800" dirty="0">
                <a:solidFill>
                  <a:srgbClr val="262626"/>
                </a:solidFill>
              </a:rPr>
              <a:t>Provide relevant ,personalized services</a:t>
            </a:r>
          </a:p>
        </p:txBody>
      </p:sp>
      <p:grpSp>
        <p:nvGrpSpPr>
          <p:cNvPr id="90" name="Group 10"/>
          <p:cNvGrpSpPr/>
          <p:nvPr/>
        </p:nvGrpSpPr>
        <p:grpSpPr>
          <a:xfrm>
            <a:off x="1922929" y="733738"/>
            <a:ext cx="7045370" cy="868283"/>
            <a:chOff x="5842000" y="3568700"/>
            <a:chExt cx="2921001" cy="2933700"/>
          </a:xfrm>
        </p:grpSpPr>
        <p:pic>
          <p:nvPicPr>
            <p:cNvPr id="91" name="Picture 2"/>
            <p:cNvPicPr>
              <a:picLocks noChangeAspect="1" noChangeArrowheads="1"/>
            </p:cNvPicPr>
            <p:nvPr/>
          </p:nvPicPr>
          <p:blipFill rotWithShape="1">
            <a:blip r:embed="rId7">
              <a:extLst>
                <a:ext uri="{28A0092B-C50C-407E-A947-70E740481C1C}">
                  <a14:useLocalDpi xmlns:a14="http://schemas.microsoft.com/office/drawing/2010/main" val="0"/>
                </a:ext>
              </a:extLst>
            </a:blip>
            <a:srcRect l="8418" t="12795" r="14141" b="9427"/>
            <a:stretch/>
          </p:blipFill>
          <p:spPr bwMode="auto">
            <a:xfrm>
              <a:off x="5842000" y="3568700"/>
              <a:ext cx="2921001" cy="2933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2" name="TextBox 12"/>
            <p:cNvSpPr txBox="1"/>
            <p:nvPr/>
          </p:nvSpPr>
          <p:spPr>
            <a:xfrm>
              <a:off x="6289433" y="3777759"/>
              <a:ext cx="2473568" cy="2079792"/>
            </a:xfrm>
            <a:prstGeom prst="rect">
              <a:avLst/>
            </a:prstGeom>
            <a:noFill/>
          </p:spPr>
          <p:txBody>
            <a:bodyPr wrap="square" rtlCol="0">
              <a:spAutoFit/>
            </a:bodyPr>
            <a:lstStyle/>
            <a:p>
              <a:pPr lvl="0"/>
              <a:r>
                <a:rPr lang="en-ZA" sz="1700" b="1" i="1" dirty="0">
                  <a:solidFill>
                    <a:srgbClr val="002060"/>
                  </a:solidFill>
                  <a:latin typeface="Consolas" panose="020B0609020204030204" pitchFamily="49" charset="0"/>
                  <a:cs typeface="Consolas" panose="020B0609020204030204" pitchFamily="49" charset="0"/>
                </a:rPr>
                <a:t>business relationship between partners can be detailed using the template presented below</a:t>
              </a:r>
            </a:p>
          </p:txBody>
        </p:sp>
      </p:grpSp>
    </p:spTree>
    <p:extLst>
      <p:ext uri="{BB962C8B-B14F-4D97-AF65-F5344CB8AC3E}">
        <p14:creationId xmlns:p14="http://schemas.microsoft.com/office/powerpoint/2010/main" val="2942099745"/>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Content Overview</a:t>
            </a:r>
          </a:p>
        </p:txBody>
      </p:sp>
      <p:grpSp>
        <p:nvGrpSpPr>
          <p:cNvPr id="3" name="Group 2"/>
          <p:cNvGrpSpPr/>
          <p:nvPr/>
        </p:nvGrpSpPr>
        <p:grpSpPr>
          <a:xfrm>
            <a:off x="1003721" y="1366395"/>
            <a:ext cx="2573709" cy="1262241"/>
            <a:chOff x="1472936" y="766584"/>
            <a:chExt cx="2573709" cy="1262241"/>
          </a:xfrm>
        </p:grpSpPr>
        <p:sp>
          <p:nvSpPr>
            <p:cNvPr id="4" name="Rounded Rectangle 3"/>
            <p:cNvSpPr/>
            <p:nvPr/>
          </p:nvSpPr>
          <p:spPr>
            <a:xfrm>
              <a:off x="1472936" y="1017199"/>
              <a:ext cx="2573709" cy="1011626"/>
            </a:xfrm>
            <a:prstGeom prst="roundRect">
              <a:avLst/>
            </a:prstGeom>
            <a:ln/>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42900" indent="-342900">
                <a:buFont typeface="Arial" panose="020B0604020202020204" pitchFamily="34" charset="0"/>
                <a:buChar char="•"/>
              </a:pPr>
              <a:r>
                <a:rPr lang="en-IE" sz="1400" dirty="0">
                  <a:solidFill>
                    <a:schemeClr val="tx1"/>
                  </a:solidFill>
                </a:rPr>
                <a:t>Key actors &amp; roles</a:t>
              </a:r>
            </a:p>
            <a:p>
              <a:pPr marL="342900" indent="-342900">
                <a:buFont typeface="Arial" panose="020B0604020202020204" pitchFamily="34" charset="0"/>
                <a:buChar char="•"/>
              </a:pPr>
              <a:r>
                <a:rPr lang="en-IE" sz="1400" dirty="0">
                  <a:solidFill>
                    <a:schemeClr val="tx1"/>
                  </a:solidFill>
                </a:rPr>
                <a:t>Problem Statement</a:t>
              </a:r>
            </a:p>
            <a:p>
              <a:pPr marL="342900" indent="-342900">
                <a:buFont typeface="Arial" panose="020B0604020202020204" pitchFamily="34" charset="0"/>
                <a:buChar char="•"/>
              </a:pPr>
              <a:r>
                <a:rPr lang="en-IE" sz="1400" dirty="0">
                  <a:solidFill>
                    <a:schemeClr val="tx1"/>
                  </a:solidFill>
                </a:rPr>
                <a:t>Drivers</a:t>
              </a:r>
            </a:p>
            <a:p>
              <a:pPr marL="342900" indent="-342900">
                <a:buFont typeface="Arial" panose="020B0604020202020204" pitchFamily="34" charset="0"/>
                <a:buChar char="•"/>
              </a:pPr>
              <a:r>
                <a:rPr lang="en-IE" sz="1400" dirty="0">
                  <a:solidFill>
                    <a:schemeClr val="tx1"/>
                  </a:solidFill>
                </a:rPr>
                <a:t>Overall Value</a:t>
              </a:r>
            </a:p>
          </p:txBody>
        </p:sp>
        <p:sp>
          <p:nvSpPr>
            <p:cNvPr id="5" name="TextBox 4"/>
            <p:cNvSpPr txBox="1"/>
            <p:nvPr/>
          </p:nvSpPr>
          <p:spPr>
            <a:xfrm>
              <a:off x="1560179" y="766584"/>
              <a:ext cx="1803699" cy="338554"/>
            </a:xfrm>
            <a:prstGeom prst="rect">
              <a:avLst/>
            </a:prstGeom>
            <a:solidFill>
              <a:schemeClr val="bg1"/>
            </a:solidFill>
          </p:spPr>
          <p:txBody>
            <a:bodyPr wrap="none" rtlCol="0">
              <a:spAutoFit/>
            </a:bodyPr>
            <a:lstStyle/>
            <a:p>
              <a:pPr marL="0" indent="0">
                <a:buClr>
                  <a:schemeClr val="accent2"/>
                </a:buClr>
                <a:buSzPct val="125000"/>
                <a:buFont typeface="Wingdings" pitchFamily="2" charset="2"/>
                <a:buNone/>
              </a:pPr>
              <a:r>
                <a:rPr lang="en-IE" sz="1600" b="1" dirty="0">
                  <a:solidFill>
                    <a:schemeClr val="tx2"/>
                  </a:solidFill>
                </a:rPr>
                <a:t>Scenario Setting</a:t>
              </a:r>
            </a:p>
          </p:txBody>
        </p:sp>
      </p:grpSp>
      <p:grpSp>
        <p:nvGrpSpPr>
          <p:cNvPr id="6" name="Group 5"/>
          <p:cNvGrpSpPr/>
          <p:nvPr/>
        </p:nvGrpSpPr>
        <p:grpSpPr>
          <a:xfrm>
            <a:off x="5283410" y="1366396"/>
            <a:ext cx="2606425" cy="1262240"/>
            <a:chOff x="5155819" y="766584"/>
            <a:chExt cx="2606425" cy="1262240"/>
          </a:xfrm>
        </p:grpSpPr>
        <p:sp>
          <p:nvSpPr>
            <p:cNvPr id="7" name="Rounded Rectangle 6"/>
            <p:cNvSpPr/>
            <p:nvPr/>
          </p:nvSpPr>
          <p:spPr>
            <a:xfrm>
              <a:off x="5155819" y="1017199"/>
              <a:ext cx="2606425" cy="1011625"/>
            </a:xfrm>
            <a:prstGeom prst="roundRect">
              <a:avLst/>
            </a:prstGeom>
            <a:ln/>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42900" indent="-342900">
                <a:buFont typeface="Arial" panose="020B0604020202020204" pitchFamily="34" charset="0"/>
                <a:buChar char="•"/>
              </a:pPr>
              <a:r>
                <a:rPr lang="en-IE" sz="1400" dirty="0">
                  <a:solidFill>
                    <a:schemeClr val="tx1"/>
                  </a:solidFill>
                </a:rPr>
                <a:t>Business Model Canvas</a:t>
              </a:r>
            </a:p>
            <a:p>
              <a:pPr marL="342900" indent="-342900">
                <a:buFont typeface="Arial" panose="020B0604020202020204" pitchFamily="34" charset="0"/>
                <a:buChar char="•"/>
              </a:pPr>
              <a:r>
                <a:rPr lang="en-IE" sz="1400" dirty="0">
                  <a:solidFill>
                    <a:schemeClr val="tx1"/>
                  </a:solidFill>
                </a:rPr>
                <a:t>Partnering Models</a:t>
              </a:r>
            </a:p>
            <a:p>
              <a:pPr marL="342900" indent="-342900">
                <a:buFont typeface="Arial" panose="020B0604020202020204" pitchFamily="34" charset="0"/>
                <a:buChar char="•"/>
              </a:pPr>
              <a:r>
                <a:rPr lang="en-IE" sz="1400" dirty="0">
                  <a:solidFill>
                    <a:schemeClr val="tx1"/>
                  </a:solidFill>
                </a:rPr>
                <a:t>High level Use Case Walkthrough</a:t>
              </a:r>
            </a:p>
          </p:txBody>
        </p:sp>
        <p:sp>
          <p:nvSpPr>
            <p:cNvPr id="8" name="TextBox 7"/>
            <p:cNvSpPr txBox="1"/>
            <p:nvPr/>
          </p:nvSpPr>
          <p:spPr>
            <a:xfrm>
              <a:off x="5243061" y="766584"/>
              <a:ext cx="1984839" cy="338554"/>
            </a:xfrm>
            <a:prstGeom prst="rect">
              <a:avLst/>
            </a:prstGeom>
            <a:solidFill>
              <a:schemeClr val="bg1"/>
            </a:solidFill>
          </p:spPr>
          <p:txBody>
            <a:bodyPr wrap="none" rtlCol="0">
              <a:spAutoFit/>
            </a:bodyPr>
            <a:lstStyle/>
            <a:p>
              <a:pPr marL="0" indent="0">
                <a:buClr>
                  <a:schemeClr val="accent2"/>
                </a:buClr>
                <a:buSzPct val="125000"/>
                <a:buFont typeface="Wingdings" pitchFamily="2" charset="2"/>
                <a:buNone/>
              </a:pPr>
              <a:r>
                <a:rPr lang="en-IE" sz="1600" b="1" dirty="0">
                  <a:solidFill>
                    <a:schemeClr val="tx2"/>
                  </a:solidFill>
                </a:rPr>
                <a:t>Scenario Contexts</a:t>
              </a:r>
            </a:p>
          </p:txBody>
        </p:sp>
      </p:grpSp>
      <p:grpSp>
        <p:nvGrpSpPr>
          <p:cNvPr id="9" name="Group 8"/>
          <p:cNvGrpSpPr/>
          <p:nvPr/>
        </p:nvGrpSpPr>
        <p:grpSpPr>
          <a:xfrm>
            <a:off x="2952909" y="4766337"/>
            <a:ext cx="2987738" cy="1119764"/>
            <a:chOff x="138392" y="2716712"/>
            <a:chExt cx="3976413" cy="1310997"/>
          </a:xfrm>
        </p:grpSpPr>
        <p:sp>
          <p:nvSpPr>
            <p:cNvPr id="10" name="Rounded Rectangle 9"/>
            <p:cNvSpPr/>
            <p:nvPr/>
          </p:nvSpPr>
          <p:spPr>
            <a:xfrm>
              <a:off x="138392" y="2949854"/>
              <a:ext cx="3976413" cy="1077855"/>
            </a:xfrm>
            <a:prstGeom prst="roundRect">
              <a:avLst/>
            </a:prstGeom>
            <a:ln/>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42900" indent="-342900">
                <a:buFont typeface="Arial" panose="020B0604020202020204" pitchFamily="34" charset="0"/>
                <a:buChar char="•"/>
              </a:pPr>
              <a:r>
                <a:rPr lang="en-IE" sz="1400" dirty="0">
                  <a:solidFill>
                    <a:schemeClr val="tx1"/>
                  </a:solidFill>
                </a:rPr>
                <a:t>Benefits of Using Frameworx Standards and Best Practices</a:t>
              </a:r>
            </a:p>
            <a:p>
              <a:pPr marL="342900" indent="-342900">
                <a:buFont typeface="Arial" panose="020B0604020202020204" pitchFamily="34" charset="0"/>
                <a:buChar char="•"/>
              </a:pPr>
              <a:r>
                <a:rPr lang="en-IE" sz="1400" dirty="0">
                  <a:solidFill>
                    <a:schemeClr val="tx1"/>
                  </a:solidFill>
                </a:rPr>
                <a:t>Lessons Learned</a:t>
              </a:r>
            </a:p>
          </p:txBody>
        </p:sp>
        <p:sp>
          <p:nvSpPr>
            <p:cNvPr id="11" name="TextBox 10"/>
            <p:cNvSpPr txBox="1"/>
            <p:nvPr/>
          </p:nvSpPr>
          <p:spPr>
            <a:xfrm>
              <a:off x="468331" y="2716712"/>
              <a:ext cx="2959528" cy="396372"/>
            </a:xfrm>
            <a:prstGeom prst="rect">
              <a:avLst/>
            </a:prstGeom>
            <a:solidFill>
              <a:schemeClr val="bg1"/>
            </a:solidFill>
          </p:spPr>
          <p:txBody>
            <a:bodyPr wrap="none" rtlCol="0">
              <a:spAutoFit/>
            </a:bodyPr>
            <a:lstStyle/>
            <a:p>
              <a:pPr marL="0" indent="0">
                <a:buClr>
                  <a:schemeClr val="accent2"/>
                </a:buClr>
                <a:buSzPct val="125000"/>
                <a:buFont typeface="Wingdings" pitchFamily="2" charset="2"/>
                <a:buNone/>
              </a:pPr>
              <a:r>
                <a:rPr lang="en-IE" sz="1600" b="1" dirty="0">
                  <a:solidFill>
                    <a:schemeClr val="tx2"/>
                  </a:solidFill>
                </a:rPr>
                <a:t>Scenario Conclusion</a:t>
              </a:r>
            </a:p>
          </p:txBody>
        </p:sp>
      </p:grpSp>
      <p:grpSp>
        <p:nvGrpSpPr>
          <p:cNvPr id="12" name="Group 11"/>
          <p:cNvGrpSpPr/>
          <p:nvPr/>
        </p:nvGrpSpPr>
        <p:grpSpPr>
          <a:xfrm>
            <a:off x="1098971" y="3028494"/>
            <a:ext cx="6787730" cy="1185584"/>
            <a:chOff x="772871" y="4817977"/>
            <a:chExt cx="8139694" cy="1571515"/>
          </a:xfrm>
        </p:grpSpPr>
        <p:sp>
          <p:nvSpPr>
            <p:cNvPr id="13" name="Rounded Rectangle 12"/>
            <p:cNvSpPr/>
            <p:nvPr/>
          </p:nvSpPr>
          <p:spPr>
            <a:xfrm>
              <a:off x="772871" y="5048810"/>
              <a:ext cx="8029232" cy="1328057"/>
            </a:xfrm>
            <a:prstGeom prst="roundRect">
              <a:avLst/>
            </a:prstGeom>
            <a:ln/>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42900" indent="-342900">
                <a:buFont typeface="Arial" panose="020B0604020202020204" pitchFamily="34" charset="0"/>
                <a:buChar char="•"/>
              </a:pPr>
              <a:r>
                <a:rPr lang="en-IE" sz="1400" dirty="0">
                  <a:solidFill>
                    <a:schemeClr val="tx1"/>
                  </a:solidFill>
                </a:rPr>
                <a:t>Use Cases</a:t>
              </a:r>
            </a:p>
            <a:p>
              <a:pPr marL="342900" indent="-342900">
                <a:buFont typeface="Arial" panose="020B0604020202020204" pitchFamily="34" charset="0"/>
                <a:buChar char="•"/>
              </a:pPr>
              <a:r>
                <a:rPr lang="en-IE" sz="1400" dirty="0">
                  <a:solidFill>
                    <a:schemeClr val="tx1"/>
                  </a:solidFill>
                </a:rPr>
                <a:t>Partner Perspectives</a:t>
              </a:r>
            </a:p>
            <a:p>
              <a:pPr marL="342900" indent="-342900">
                <a:buFont typeface="Arial" panose="020B0604020202020204" pitchFamily="34" charset="0"/>
                <a:buChar char="•"/>
              </a:pPr>
              <a:r>
                <a:rPr lang="en-IE" sz="1400" dirty="0">
                  <a:solidFill>
                    <a:schemeClr val="tx1"/>
                  </a:solidFill>
                </a:rPr>
                <a:t>Frameworx Components Used</a:t>
              </a:r>
            </a:p>
          </p:txBody>
        </p:sp>
        <p:sp>
          <p:nvSpPr>
            <p:cNvPr id="14" name="TextBox 13"/>
            <p:cNvSpPr txBox="1"/>
            <p:nvPr/>
          </p:nvSpPr>
          <p:spPr>
            <a:xfrm>
              <a:off x="1266052" y="4817977"/>
              <a:ext cx="3140871" cy="448760"/>
            </a:xfrm>
            <a:prstGeom prst="rect">
              <a:avLst/>
            </a:prstGeom>
            <a:solidFill>
              <a:schemeClr val="bg1"/>
            </a:solidFill>
          </p:spPr>
          <p:txBody>
            <a:bodyPr wrap="none" rtlCol="0">
              <a:spAutoFit/>
            </a:bodyPr>
            <a:lstStyle/>
            <a:p>
              <a:pPr marL="0" indent="0">
                <a:buClr>
                  <a:schemeClr val="accent2"/>
                </a:buClr>
                <a:buSzPct val="125000"/>
                <a:buFont typeface="Wingdings" pitchFamily="2" charset="2"/>
                <a:buNone/>
              </a:pPr>
              <a:r>
                <a:rPr lang="en-IE" sz="1600" b="1" dirty="0">
                  <a:solidFill>
                    <a:schemeClr val="tx2"/>
                  </a:solidFill>
                </a:rPr>
                <a:t>Scenario Components</a:t>
              </a:r>
            </a:p>
          </p:txBody>
        </p:sp>
        <p:sp>
          <p:nvSpPr>
            <p:cNvPr id="15" name="Rounded Rectangle 14"/>
            <p:cNvSpPr/>
            <p:nvPr/>
          </p:nvSpPr>
          <p:spPr>
            <a:xfrm>
              <a:off x="4352997" y="5048810"/>
              <a:ext cx="2389355" cy="1328057"/>
            </a:xfrm>
            <a:prstGeom prst="round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42900" indent="-342900">
                <a:buFont typeface="Arial" panose="020B0604020202020204" pitchFamily="34" charset="0"/>
                <a:buChar char="•"/>
              </a:pPr>
              <a:r>
                <a:rPr lang="en-IE" sz="1400" dirty="0">
                  <a:solidFill>
                    <a:schemeClr val="tx1"/>
                  </a:solidFill>
                </a:rPr>
                <a:t>DSRA Mapping</a:t>
              </a:r>
            </a:p>
            <a:p>
              <a:pPr marL="342900" indent="-342900">
                <a:buFont typeface="Arial" panose="020B0604020202020204" pitchFamily="34" charset="0"/>
                <a:buChar char="•"/>
              </a:pPr>
              <a:r>
                <a:rPr lang="en-IE" sz="1400" dirty="0">
                  <a:solidFill>
                    <a:schemeClr val="tx1"/>
                  </a:solidFill>
                </a:rPr>
                <a:t>Metrics</a:t>
              </a:r>
            </a:p>
            <a:p>
              <a:pPr marL="342900" indent="-342900">
                <a:buFont typeface="Arial" panose="020B0604020202020204" pitchFamily="34" charset="0"/>
                <a:buChar char="•"/>
              </a:pPr>
              <a:r>
                <a:rPr lang="en-IE" sz="1400" dirty="0">
                  <a:solidFill>
                    <a:schemeClr val="tx1"/>
                  </a:solidFill>
                </a:rPr>
                <a:t>Privacy</a:t>
              </a:r>
            </a:p>
          </p:txBody>
        </p:sp>
        <p:sp>
          <p:nvSpPr>
            <p:cNvPr id="16" name="Rounded Rectangle 15"/>
            <p:cNvSpPr/>
            <p:nvPr/>
          </p:nvSpPr>
          <p:spPr>
            <a:xfrm>
              <a:off x="6523211" y="5061435"/>
              <a:ext cx="2389354" cy="1328057"/>
            </a:xfrm>
            <a:prstGeom prst="round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42900" indent="-342900">
                <a:buFont typeface="Arial" panose="020B0604020202020204" pitchFamily="34" charset="0"/>
                <a:buChar char="•"/>
              </a:pPr>
              <a:r>
                <a:rPr lang="en-IE" sz="1400" dirty="0">
                  <a:solidFill>
                    <a:schemeClr val="tx1"/>
                  </a:solidFill>
                </a:rPr>
                <a:t>CEM</a:t>
              </a:r>
            </a:p>
            <a:p>
              <a:pPr marL="342900" indent="-342900">
                <a:buFont typeface="Arial" panose="020B0604020202020204" pitchFamily="34" charset="0"/>
                <a:buChar char="•"/>
              </a:pPr>
              <a:r>
                <a:rPr lang="en-IE" sz="1400" dirty="0">
                  <a:solidFill>
                    <a:schemeClr val="tx1"/>
                  </a:solidFill>
                </a:rPr>
                <a:t>Data Analytics</a:t>
              </a:r>
            </a:p>
            <a:p>
              <a:pPr marL="342900" indent="-342900">
                <a:buFont typeface="Arial" panose="020B0604020202020204" pitchFamily="34" charset="0"/>
                <a:buChar char="•"/>
              </a:pPr>
              <a:r>
                <a:rPr lang="en-IE" sz="1400" dirty="0">
                  <a:solidFill>
                    <a:schemeClr val="tx1"/>
                  </a:solidFill>
                </a:rPr>
                <a:t>Zoom</a:t>
              </a:r>
            </a:p>
          </p:txBody>
        </p:sp>
      </p:grpSp>
      <p:cxnSp>
        <p:nvCxnSpPr>
          <p:cNvPr id="17" name="Elbow Connector 16"/>
          <p:cNvCxnSpPr>
            <a:stCxn id="7" idx="3"/>
            <a:endCxn id="10" idx="3"/>
          </p:cNvCxnSpPr>
          <p:nvPr/>
        </p:nvCxnSpPr>
        <p:spPr>
          <a:xfrm flipH="1">
            <a:off x="5940647" y="2122824"/>
            <a:ext cx="1949188" cy="3302962"/>
          </a:xfrm>
          <a:prstGeom prst="bentConnector3">
            <a:avLst>
              <a:gd name="adj1" fmla="val -36859"/>
            </a:avLst>
          </a:prstGeom>
          <a:ln w="127000">
            <a:solidFill>
              <a:schemeClr val="accent6">
                <a:lumMod val="75000"/>
              </a:schemeClr>
            </a:solidFill>
            <a:headEnd w="med" len="med"/>
            <a:tailEnd type="triangle" w="med" len="sm"/>
          </a:ln>
          <a:effectLst/>
        </p:spPr>
        <p:style>
          <a:lnRef idx="2">
            <a:schemeClr val="accent1"/>
          </a:lnRef>
          <a:fillRef idx="0">
            <a:schemeClr val="accent1"/>
          </a:fillRef>
          <a:effectRef idx="1">
            <a:schemeClr val="accent1"/>
          </a:effectRef>
          <a:fontRef idx="minor">
            <a:schemeClr val="tx1"/>
          </a:fontRef>
        </p:style>
      </p:cxnSp>
      <p:cxnSp>
        <p:nvCxnSpPr>
          <p:cNvPr id="18" name="Elbow Connector 17"/>
          <p:cNvCxnSpPr>
            <a:stCxn id="4" idx="1"/>
            <a:endCxn id="10" idx="1"/>
          </p:cNvCxnSpPr>
          <p:nvPr/>
        </p:nvCxnSpPr>
        <p:spPr>
          <a:xfrm rot="10800000" flipH="1" flipV="1">
            <a:off x="1003721" y="2122822"/>
            <a:ext cx="1949188" cy="3302963"/>
          </a:xfrm>
          <a:prstGeom prst="bentConnector3">
            <a:avLst>
              <a:gd name="adj1" fmla="val -29041"/>
            </a:avLst>
          </a:prstGeom>
          <a:ln w="127000">
            <a:solidFill>
              <a:schemeClr val="accent6">
                <a:lumMod val="75000"/>
              </a:schemeClr>
            </a:solidFill>
            <a:headEnd w="med" len="med"/>
            <a:tailEnd type="triangle" w="med" len="sm"/>
          </a:ln>
          <a:effectLst/>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a:stCxn id="4" idx="3"/>
            <a:endCxn id="7" idx="1"/>
          </p:cNvCxnSpPr>
          <p:nvPr/>
        </p:nvCxnSpPr>
        <p:spPr>
          <a:xfrm>
            <a:off x="3577430" y="2122823"/>
            <a:ext cx="1705980" cy="1"/>
          </a:xfrm>
          <a:prstGeom prst="straightConnector1">
            <a:avLst/>
          </a:prstGeom>
          <a:ln w="127000">
            <a:solidFill>
              <a:schemeClr val="accent2"/>
            </a:solidFill>
            <a:headEnd type="triangle" w="med" len="sm"/>
            <a:tailEnd type="triangle" w="med" len="sm"/>
          </a:ln>
          <a:effectLst/>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a:endCxn id="13" idx="0"/>
          </p:cNvCxnSpPr>
          <p:nvPr/>
        </p:nvCxnSpPr>
        <p:spPr>
          <a:xfrm>
            <a:off x="4446778" y="2122822"/>
            <a:ext cx="1" cy="1079817"/>
          </a:xfrm>
          <a:prstGeom prst="straightConnector1">
            <a:avLst/>
          </a:prstGeom>
          <a:ln w="127000">
            <a:solidFill>
              <a:schemeClr val="accent2"/>
            </a:solidFill>
            <a:headEnd w="med" len="med"/>
            <a:tailEnd type="triangle" w="med" len="sm"/>
          </a:ln>
          <a:effectLst/>
        </p:spPr>
        <p:style>
          <a:lnRef idx="2">
            <a:schemeClr val="accent1"/>
          </a:lnRef>
          <a:fillRef idx="0">
            <a:schemeClr val="accent1"/>
          </a:fillRef>
          <a:effectRef idx="1">
            <a:schemeClr val="accent1"/>
          </a:effectRef>
          <a:fontRef idx="minor">
            <a:schemeClr val="tx1"/>
          </a:fontRef>
        </p:style>
      </p:cxnSp>
      <p:cxnSp>
        <p:nvCxnSpPr>
          <p:cNvPr id="21" name="Elbow Connector 20"/>
          <p:cNvCxnSpPr>
            <a:stCxn id="13" idx="3"/>
            <a:endCxn id="10" idx="3"/>
          </p:cNvCxnSpPr>
          <p:nvPr/>
        </p:nvCxnSpPr>
        <p:spPr>
          <a:xfrm flipH="1">
            <a:off x="5940647" y="3703596"/>
            <a:ext cx="1853939" cy="1722190"/>
          </a:xfrm>
          <a:prstGeom prst="bentConnector3">
            <a:avLst>
              <a:gd name="adj1" fmla="val -12331"/>
            </a:avLst>
          </a:prstGeom>
          <a:ln w="127000">
            <a:solidFill>
              <a:schemeClr val="accent6">
                <a:lumMod val="75000"/>
              </a:schemeClr>
            </a:solidFill>
            <a:headEnd w="med" len="med"/>
            <a:tailEnd type="triangle" w="med" len="sm"/>
          </a:ln>
          <a:effectLst/>
        </p:spPr>
        <p:style>
          <a:lnRef idx="2">
            <a:schemeClr val="accent1"/>
          </a:lnRef>
          <a:fillRef idx="0">
            <a:schemeClr val="accent1"/>
          </a:fillRef>
          <a:effectRef idx="1">
            <a:schemeClr val="accent1"/>
          </a:effectRef>
          <a:fontRef idx="minor">
            <a:schemeClr val="tx1"/>
          </a:fontRef>
        </p:style>
      </p:cxnSp>
      <p:cxnSp>
        <p:nvCxnSpPr>
          <p:cNvPr id="22" name="Elbow Connector 21"/>
          <p:cNvCxnSpPr>
            <a:stCxn id="13" idx="1"/>
            <a:endCxn id="10" idx="1"/>
          </p:cNvCxnSpPr>
          <p:nvPr/>
        </p:nvCxnSpPr>
        <p:spPr>
          <a:xfrm rot="10800000" flipH="1" flipV="1">
            <a:off x="1098971" y="3703596"/>
            <a:ext cx="1853938" cy="1722190"/>
          </a:xfrm>
          <a:prstGeom prst="bentConnector3">
            <a:avLst>
              <a:gd name="adj1" fmla="val -12331"/>
            </a:avLst>
          </a:prstGeom>
          <a:ln w="127000">
            <a:solidFill>
              <a:schemeClr val="accent6">
                <a:lumMod val="75000"/>
              </a:schemeClr>
            </a:solidFill>
            <a:headEnd w="med" len="med"/>
            <a:tailEnd type="triangle" w="med" len="sm"/>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5770503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par>
                          <p:cTn id="11" fill="hold">
                            <p:stCondLst>
                              <p:cond delay="0"/>
                            </p:stCondLst>
                            <p:childTnLst>
                              <p:par>
                                <p:cTn id="12" presetID="16" presetClass="entr" presetSubtype="21" fill="hold" nodeType="after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barn(inVertical)">
                                      <p:cBhvr>
                                        <p:cTn id="14" dur="1000"/>
                                        <p:tgtEl>
                                          <p:spTgt spid="19"/>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par>
                          <p:cTn id="19" fill="hold">
                            <p:stCondLst>
                              <p:cond delay="0"/>
                            </p:stCondLst>
                            <p:childTnLst>
                              <p:par>
                                <p:cTn id="20" presetID="22" presetClass="entr" presetSubtype="1"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wipe(up)">
                                      <p:cBhvr>
                                        <p:cTn id="22" dur="1000"/>
                                        <p:tgtEl>
                                          <p:spTgt spid="20"/>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par>
                          <p:cTn id="27" fill="hold">
                            <p:stCondLst>
                              <p:cond delay="0"/>
                            </p:stCondLst>
                            <p:childTnLst>
                              <p:par>
                                <p:cTn id="28" presetID="22" presetClass="entr" presetSubtype="1" fill="hold" nodeType="afterEffect">
                                  <p:stCondLst>
                                    <p:cond delay="500"/>
                                  </p:stCondLst>
                                  <p:childTnLst>
                                    <p:set>
                                      <p:cBhvr>
                                        <p:cTn id="29" dur="1" fill="hold">
                                          <p:stCondLst>
                                            <p:cond delay="0"/>
                                          </p:stCondLst>
                                        </p:cTn>
                                        <p:tgtEl>
                                          <p:spTgt spid="17"/>
                                        </p:tgtEl>
                                        <p:attrNameLst>
                                          <p:attrName>style.visibility</p:attrName>
                                        </p:attrNameLst>
                                      </p:cBhvr>
                                      <p:to>
                                        <p:strVal val="visible"/>
                                      </p:to>
                                    </p:set>
                                    <p:animEffect transition="in" filter="wipe(up)">
                                      <p:cBhvr>
                                        <p:cTn id="30" dur="1000"/>
                                        <p:tgtEl>
                                          <p:spTgt spid="17"/>
                                        </p:tgtEl>
                                      </p:cBhvr>
                                    </p:animEffect>
                                  </p:childTnLst>
                                </p:cTn>
                              </p:par>
                              <p:par>
                                <p:cTn id="31" presetID="22" presetClass="entr" presetSubtype="1" fill="hold" nodeType="withEffect">
                                  <p:stCondLst>
                                    <p:cond delay="500"/>
                                  </p:stCondLst>
                                  <p:childTnLst>
                                    <p:set>
                                      <p:cBhvr>
                                        <p:cTn id="32" dur="1" fill="hold">
                                          <p:stCondLst>
                                            <p:cond delay="0"/>
                                          </p:stCondLst>
                                        </p:cTn>
                                        <p:tgtEl>
                                          <p:spTgt spid="21"/>
                                        </p:tgtEl>
                                        <p:attrNameLst>
                                          <p:attrName>style.visibility</p:attrName>
                                        </p:attrNameLst>
                                      </p:cBhvr>
                                      <p:to>
                                        <p:strVal val="visible"/>
                                      </p:to>
                                    </p:set>
                                    <p:animEffect transition="in" filter="wipe(up)">
                                      <p:cBhvr>
                                        <p:cTn id="33" dur="1000"/>
                                        <p:tgtEl>
                                          <p:spTgt spid="21"/>
                                        </p:tgtEl>
                                      </p:cBhvr>
                                    </p:animEffect>
                                  </p:childTnLst>
                                </p:cTn>
                              </p:par>
                              <p:par>
                                <p:cTn id="34" presetID="22" presetClass="entr" presetSubtype="1" fill="hold" nodeType="withEffect">
                                  <p:stCondLst>
                                    <p:cond delay="500"/>
                                  </p:stCondLst>
                                  <p:childTnLst>
                                    <p:set>
                                      <p:cBhvr>
                                        <p:cTn id="35" dur="1" fill="hold">
                                          <p:stCondLst>
                                            <p:cond delay="0"/>
                                          </p:stCondLst>
                                        </p:cTn>
                                        <p:tgtEl>
                                          <p:spTgt spid="18"/>
                                        </p:tgtEl>
                                        <p:attrNameLst>
                                          <p:attrName>style.visibility</p:attrName>
                                        </p:attrNameLst>
                                      </p:cBhvr>
                                      <p:to>
                                        <p:strVal val="visible"/>
                                      </p:to>
                                    </p:set>
                                    <p:animEffect transition="in" filter="wipe(up)">
                                      <p:cBhvr>
                                        <p:cTn id="36" dur="1000"/>
                                        <p:tgtEl>
                                          <p:spTgt spid="18"/>
                                        </p:tgtEl>
                                      </p:cBhvr>
                                    </p:animEffect>
                                  </p:childTnLst>
                                </p:cTn>
                              </p:par>
                              <p:par>
                                <p:cTn id="37" presetID="22" presetClass="entr" presetSubtype="1" fill="hold" nodeType="withEffect">
                                  <p:stCondLst>
                                    <p:cond delay="500"/>
                                  </p:stCondLst>
                                  <p:childTnLst>
                                    <p:set>
                                      <p:cBhvr>
                                        <p:cTn id="38" dur="1" fill="hold">
                                          <p:stCondLst>
                                            <p:cond delay="0"/>
                                          </p:stCondLst>
                                        </p:cTn>
                                        <p:tgtEl>
                                          <p:spTgt spid="22"/>
                                        </p:tgtEl>
                                        <p:attrNameLst>
                                          <p:attrName>style.visibility</p:attrName>
                                        </p:attrNameLst>
                                      </p:cBhvr>
                                      <p:to>
                                        <p:strVal val="visible"/>
                                      </p:to>
                                    </p:set>
                                    <p:animEffect transition="in" filter="wipe(up)">
                                      <p:cBhvr>
                                        <p:cTn id="39"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2"/>
          <p:cNvSpPr>
            <a:spLocks noGrp="1"/>
          </p:cNvSpPr>
          <p:nvPr>
            <p:ph type="title"/>
          </p:nvPr>
        </p:nvSpPr>
        <p:spPr>
          <a:xfrm>
            <a:off x="2855913" y="95250"/>
            <a:ext cx="5894387" cy="742950"/>
          </a:xfrm>
        </p:spPr>
        <p:txBody>
          <a:bodyPr/>
          <a:lstStyle/>
          <a:p>
            <a:pPr eaLnBrk="1" hangingPunct="1"/>
            <a:r>
              <a:rPr lang="en-IE" altLang="fr-FR" dirty="0">
                <a:solidFill>
                  <a:srgbClr val="002060"/>
                </a:solidFill>
                <a:latin typeface="Arial Rounded MT Bold" pitchFamily="34" charset="0"/>
                <a:cs typeface="Arial Rounded MT Bold" pitchFamily="34" charset="0"/>
              </a:rPr>
              <a:t>Examples for Partnering Model</a:t>
            </a:r>
          </a:p>
        </p:txBody>
      </p:sp>
      <p:sp>
        <p:nvSpPr>
          <p:cNvPr id="16389" name="Rectangle 2"/>
          <p:cNvSpPr>
            <a:spLocks noChangeArrowheads="1"/>
          </p:cNvSpPr>
          <p:nvPr/>
        </p:nvSpPr>
        <p:spPr bwMode="auto">
          <a:xfrm>
            <a:off x="244475" y="3012802"/>
            <a:ext cx="8323263" cy="609600"/>
          </a:xfrm>
          <a:prstGeom prst="rect">
            <a:avLst/>
          </a:prstGeom>
          <a:solidFill>
            <a:schemeClr val="bg2"/>
          </a:solidFill>
          <a:ln>
            <a:noFill/>
          </a:ln>
          <a:effectLst/>
          <a:extLst>
            <a:ext uri="{91240B29-F687-4F45-9708-019B960494DF}">
              <a14:hiddenLine xmlns:a14="http://schemas.microsoft.com/office/drawing/2010/main" w="12700">
                <a:solidFill>
                  <a:srgbClr val="F5800B"/>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4000" rIns="54000" anchor="ctr"/>
          <a:lstStyle>
            <a:lvl1pPr eaLnBrk="0" hangingPunct="0">
              <a:spcBef>
                <a:spcPts val="1200"/>
              </a:spcBef>
              <a:buClr>
                <a:schemeClr val="accent2"/>
              </a:buClr>
              <a:buSzPct val="115000"/>
              <a:buFont typeface="Wingdings" pitchFamily="2" charset="2"/>
              <a:buChar char="§"/>
              <a:defRPr sz="2400">
                <a:solidFill>
                  <a:srgbClr val="474747"/>
                </a:solidFill>
                <a:latin typeface="Arial" pitchFamily="34" charset="0"/>
                <a:cs typeface="Arial" pitchFamily="34" charset="0"/>
              </a:defRPr>
            </a:lvl1pPr>
            <a:lvl2pPr marL="742950" indent="-285750" eaLnBrk="0" hangingPunct="0">
              <a:spcBef>
                <a:spcPts val="1200"/>
              </a:spcBef>
              <a:buClr>
                <a:schemeClr val="accent2"/>
              </a:buClr>
              <a:buSzPct val="65000"/>
              <a:buFont typeface="Wingdings" pitchFamily="2" charset="2"/>
              <a:buChar char="q"/>
              <a:defRPr sz="2000">
                <a:solidFill>
                  <a:srgbClr val="474747"/>
                </a:solidFill>
                <a:latin typeface="Arial" pitchFamily="34" charset="0"/>
                <a:cs typeface="Arial" pitchFamily="34" charset="0"/>
              </a:defRPr>
            </a:lvl2pPr>
            <a:lvl3pPr marL="1143000" indent="-228600" eaLnBrk="0" hangingPunct="0">
              <a:spcBef>
                <a:spcPts val="1200"/>
              </a:spcBef>
              <a:buClr>
                <a:schemeClr val="accent2"/>
              </a:buClr>
              <a:buFont typeface="Wingdings" pitchFamily="2" charset="2"/>
              <a:buChar char="§"/>
              <a:defRPr>
                <a:solidFill>
                  <a:srgbClr val="474747"/>
                </a:solidFill>
                <a:latin typeface="Arial" pitchFamily="34" charset="0"/>
                <a:cs typeface="Arial" pitchFamily="34" charset="0"/>
              </a:defRPr>
            </a:lvl3pPr>
            <a:lvl4pPr marL="1600200" indent="-228600" eaLnBrk="0" hangingPunct="0">
              <a:spcBef>
                <a:spcPts val="1200"/>
              </a:spcBef>
              <a:buClr>
                <a:schemeClr val="accent2"/>
              </a:buClr>
              <a:buFont typeface="Courier New" pitchFamily="49" charset="0"/>
              <a:buChar char="o"/>
              <a:defRPr sz="1600">
                <a:solidFill>
                  <a:srgbClr val="474747"/>
                </a:solidFill>
                <a:latin typeface="Arial" pitchFamily="34" charset="0"/>
                <a:cs typeface="Arial" pitchFamily="34" charset="0"/>
              </a:defRPr>
            </a:lvl4pPr>
            <a:lvl5pPr marL="2057400" indent="-228600" eaLnBrk="0" hangingPunct="0">
              <a:spcBef>
                <a:spcPts val="1200"/>
              </a:spcBef>
              <a:buClr>
                <a:schemeClr val="accent2"/>
              </a:buClr>
              <a:buFont typeface="Wingdings" pitchFamily="2" charset="2"/>
              <a:buChar char="Ø"/>
              <a:defRPr sz="1600">
                <a:solidFill>
                  <a:srgbClr val="474747"/>
                </a:solidFill>
                <a:latin typeface="Arial" pitchFamily="34" charset="0"/>
                <a:cs typeface="Arial" pitchFamily="34" charset="0"/>
              </a:defRPr>
            </a:lvl5pPr>
            <a:lvl6pPr marL="25146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6pPr>
            <a:lvl7pPr marL="29718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7pPr>
            <a:lvl8pPr marL="34290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8pPr>
            <a:lvl9pPr marL="38862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9pPr>
          </a:lstStyle>
          <a:p>
            <a:pPr>
              <a:spcBef>
                <a:spcPct val="0"/>
              </a:spcBef>
              <a:buClrTx/>
              <a:buSzTx/>
              <a:buFontTx/>
              <a:buNone/>
            </a:pPr>
            <a:endParaRPr lang="fr-FR" altLang="fr-FR" dirty="0">
              <a:solidFill>
                <a:srgbClr val="000000"/>
              </a:solidFill>
              <a:latin typeface="Helvetica 45 Light" pitchFamily="34" charset="0"/>
            </a:endParaRPr>
          </a:p>
        </p:txBody>
      </p:sp>
      <p:graphicFrame>
        <p:nvGraphicFramePr>
          <p:cNvPr id="29" name="Diagramme 28"/>
          <p:cNvGraphicFramePr/>
          <p:nvPr>
            <p:extLst>
              <p:ext uri="{D42A27DB-BD31-4B8C-83A1-F6EECF244321}">
                <p14:modId xmlns:p14="http://schemas.microsoft.com/office/powerpoint/2010/main" val="3127592799"/>
              </p:ext>
            </p:extLst>
          </p:nvPr>
        </p:nvGraphicFramePr>
        <p:xfrm>
          <a:off x="-11729" y="1206897"/>
          <a:ext cx="8826499"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1" name="Rectangle 30"/>
          <p:cNvSpPr/>
          <p:nvPr/>
        </p:nvSpPr>
        <p:spPr>
          <a:xfrm>
            <a:off x="1843088" y="2639740"/>
            <a:ext cx="598487" cy="2138362"/>
          </a:xfrm>
          <a:prstGeom prst="rect">
            <a:avLst/>
          </a:prstGeom>
          <a:solidFill>
            <a:srgbClr val="FFFFFF">
              <a:hueOff val="0"/>
              <a:satOff val="0"/>
              <a:lumOff val="0"/>
              <a:alphaOff val="0"/>
            </a:srgbClr>
          </a:solidFill>
          <a:ln w="25400" cap="flat" cmpd="sng" algn="ctr">
            <a:solidFill>
              <a:srgbClr val="000000">
                <a:hueOff val="0"/>
                <a:satOff val="0"/>
                <a:lumOff val="0"/>
                <a:alphaOff val="0"/>
              </a:srgbClr>
            </a:solidFill>
            <a:prstDash val="solid"/>
          </a:ln>
          <a:effectLst/>
        </p:spPr>
        <p:txBody>
          <a:bodyPr/>
          <a:lstStyle/>
          <a:p>
            <a:pPr fontAlgn="auto">
              <a:spcBef>
                <a:spcPts val="0"/>
              </a:spcBef>
              <a:spcAft>
                <a:spcPts val="0"/>
              </a:spcAft>
              <a:defRPr/>
            </a:pPr>
            <a:r>
              <a:rPr lang="en-GB" sz="900" kern="0" dirty="0">
                <a:solidFill>
                  <a:srgbClr val="000000">
                    <a:hueOff val="0"/>
                    <a:satOff val="0"/>
                    <a:lumOff val="0"/>
                    <a:alphaOff val="0"/>
                  </a:srgbClr>
                </a:solidFill>
                <a:latin typeface="Helvetica 55 Roman"/>
                <a:cs typeface="+mn-cs"/>
              </a:rPr>
              <a:t>Device provider</a:t>
            </a:r>
          </a:p>
        </p:txBody>
      </p:sp>
      <p:grpSp>
        <p:nvGrpSpPr>
          <p:cNvPr id="16392" name="Groupe 15"/>
          <p:cNvGrpSpPr>
            <a:grpSpLocks/>
          </p:cNvGrpSpPr>
          <p:nvPr/>
        </p:nvGrpSpPr>
        <p:grpSpPr bwMode="auto">
          <a:xfrm>
            <a:off x="4310063" y="3046140"/>
            <a:ext cx="619125" cy="2230437"/>
            <a:chOff x="3768382" y="1776208"/>
            <a:chExt cx="568867" cy="1685219"/>
          </a:xfrm>
        </p:grpSpPr>
        <p:sp>
          <p:nvSpPr>
            <p:cNvPr id="16433" name="Rectangle 55"/>
            <p:cNvSpPr>
              <a:spLocks noChangeArrowheads="1"/>
            </p:cNvSpPr>
            <p:nvPr/>
          </p:nvSpPr>
          <p:spPr bwMode="auto">
            <a:xfrm>
              <a:off x="3768382" y="1776208"/>
              <a:ext cx="568867" cy="1685219"/>
            </a:xfrm>
            <a:prstGeom prst="rect">
              <a:avLst/>
            </a:prstGeom>
            <a:solidFill>
              <a:srgbClr val="FFFFFF"/>
            </a:solidFill>
            <a:ln w="25400" algn="ctr">
              <a:solidFill>
                <a:srgbClr val="000000"/>
              </a:solidFill>
              <a:miter lim="800000"/>
              <a:headEnd/>
              <a:tailEnd/>
            </a:ln>
          </p:spPr>
          <p:txBody>
            <a:bodyPr/>
            <a:lstStyle>
              <a:lvl1pPr eaLnBrk="0" hangingPunct="0">
                <a:spcBef>
                  <a:spcPts val="1200"/>
                </a:spcBef>
                <a:buClr>
                  <a:schemeClr val="accent2"/>
                </a:buClr>
                <a:buSzPct val="115000"/>
                <a:buFont typeface="Wingdings" pitchFamily="2" charset="2"/>
                <a:buChar char="§"/>
                <a:defRPr sz="2400">
                  <a:solidFill>
                    <a:srgbClr val="474747"/>
                  </a:solidFill>
                  <a:latin typeface="Arial" pitchFamily="34" charset="0"/>
                  <a:cs typeface="Arial" pitchFamily="34" charset="0"/>
                </a:defRPr>
              </a:lvl1pPr>
              <a:lvl2pPr marL="742950" indent="-285750" eaLnBrk="0" hangingPunct="0">
                <a:spcBef>
                  <a:spcPts val="1200"/>
                </a:spcBef>
                <a:buClr>
                  <a:schemeClr val="accent2"/>
                </a:buClr>
                <a:buSzPct val="65000"/>
                <a:buFont typeface="Wingdings" pitchFamily="2" charset="2"/>
                <a:buChar char="q"/>
                <a:defRPr sz="2000">
                  <a:solidFill>
                    <a:srgbClr val="474747"/>
                  </a:solidFill>
                  <a:latin typeface="Arial" pitchFamily="34" charset="0"/>
                  <a:cs typeface="Arial" pitchFamily="34" charset="0"/>
                </a:defRPr>
              </a:lvl2pPr>
              <a:lvl3pPr marL="1143000" indent="-228600" eaLnBrk="0" hangingPunct="0">
                <a:spcBef>
                  <a:spcPts val="1200"/>
                </a:spcBef>
                <a:buClr>
                  <a:schemeClr val="accent2"/>
                </a:buClr>
                <a:buFont typeface="Wingdings" pitchFamily="2" charset="2"/>
                <a:buChar char="§"/>
                <a:defRPr>
                  <a:solidFill>
                    <a:srgbClr val="474747"/>
                  </a:solidFill>
                  <a:latin typeface="Arial" pitchFamily="34" charset="0"/>
                  <a:cs typeface="Arial" pitchFamily="34" charset="0"/>
                </a:defRPr>
              </a:lvl3pPr>
              <a:lvl4pPr marL="1600200" indent="-228600" eaLnBrk="0" hangingPunct="0">
                <a:spcBef>
                  <a:spcPts val="1200"/>
                </a:spcBef>
                <a:buClr>
                  <a:schemeClr val="accent2"/>
                </a:buClr>
                <a:buFont typeface="Courier New" pitchFamily="49" charset="0"/>
                <a:buChar char="o"/>
                <a:defRPr sz="1600">
                  <a:solidFill>
                    <a:srgbClr val="474747"/>
                  </a:solidFill>
                  <a:latin typeface="Arial" pitchFamily="34" charset="0"/>
                  <a:cs typeface="Arial" pitchFamily="34" charset="0"/>
                </a:defRPr>
              </a:lvl4pPr>
              <a:lvl5pPr marL="2057400" indent="-228600" eaLnBrk="0" hangingPunct="0">
                <a:spcBef>
                  <a:spcPts val="1200"/>
                </a:spcBef>
                <a:buClr>
                  <a:schemeClr val="accent2"/>
                </a:buClr>
                <a:buFont typeface="Wingdings" pitchFamily="2" charset="2"/>
                <a:buChar char="Ø"/>
                <a:defRPr sz="1600">
                  <a:solidFill>
                    <a:srgbClr val="474747"/>
                  </a:solidFill>
                  <a:latin typeface="Arial" pitchFamily="34" charset="0"/>
                  <a:cs typeface="Arial" pitchFamily="34" charset="0"/>
                </a:defRPr>
              </a:lvl5pPr>
              <a:lvl6pPr marL="25146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6pPr>
              <a:lvl7pPr marL="29718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7pPr>
              <a:lvl8pPr marL="34290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8pPr>
              <a:lvl9pPr marL="38862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9pPr>
            </a:lstStyle>
            <a:p>
              <a:pPr eaLnBrk="1" hangingPunct="1">
                <a:spcBef>
                  <a:spcPct val="0"/>
                </a:spcBef>
                <a:buClrTx/>
                <a:buSzTx/>
                <a:buFontTx/>
                <a:buNone/>
              </a:pPr>
              <a:endParaRPr lang="fr-FR" altLang="fr-FR" sz="1800" dirty="0">
                <a:solidFill>
                  <a:schemeClr val="tx1"/>
                </a:solidFill>
                <a:latin typeface="Calibri" pitchFamily="34" charset="0"/>
              </a:endParaRPr>
            </a:p>
          </p:txBody>
        </p:sp>
        <p:sp>
          <p:nvSpPr>
            <p:cNvPr id="34" name="Rectangle 33"/>
            <p:cNvSpPr/>
            <p:nvPr/>
          </p:nvSpPr>
          <p:spPr>
            <a:xfrm>
              <a:off x="3768382" y="1776208"/>
              <a:ext cx="568867" cy="1685219"/>
            </a:xfrm>
            <a:prstGeom prst="rect">
              <a:avLst/>
            </a:prstGeom>
            <a:noFill/>
            <a:ln>
              <a:noFill/>
            </a:ln>
            <a:effectLst/>
          </p:spPr>
          <p:txBody>
            <a:bodyPr lIns="38100" tIns="38100" rIns="38100" bIns="38100" spcCol="1270"/>
            <a:lstStyle/>
            <a:p>
              <a:pPr defTabSz="444500" fontAlgn="auto">
                <a:lnSpc>
                  <a:spcPct val="90000"/>
                </a:lnSpc>
                <a:spcBef>
                  <a:spcPts val="0"/>
                </a:spcBef>
                <a:spcAft>
                  <a:spcPct val="35000"/>
                </a:spcAft>
                <a:defRPr/>
              </a:pPr>
              <a:r>
                <a:rPr lang="en-GB" sz="1000" kern="0" dirty="0">
                  <a:solidFill>
                    <a:srgbClr val="000000">
                      <a:hueOff val="0"/>
                      <a:satOff val="0"/>
                      <a:lumOff val="0"/>
                      <a:alphaOff val="0"/>
                    </a:srgbClr>
                  </a:solidFill>
                  <a:latin typeface="Helvetica 55 Roman"/>
                  <a:cs typeface="+mn-cs"/>
                </a:rPr>
                <a:t>Reseller</a:t>
              </a:r>
            </a:p>
            <a:p>
              <a:pPr defTabSz="444500" fontAlgn="auto">
                <a:lnSpc>
                  <a:spcPct val="90000"/>
                </a:lnSpc>
                <a:spcBef>
                  <a:spcPts val="0"/>
                </a:spcBef>
                <a:spcAft>
                  <a:spcPct val="35000"/>
                </a:spcAft>
                <a:defRPr/>
              </a:pPr>
              <a:endParaRPr lang="en-GB" sz="1000" kern="0" dirty="0">
                <a:solidFill>
                  <a:srgbClr val="000000">
                    <a:hueOff val="0"/>
                    <a:satOff val="0"/>
                    <a:lumOff val="0"/>
                    <a:alphaOff val="0"/>
                  </a:srgbClr>
                </a:solidFill>
                <a:latin typeface="Helvetica 55 Roman"/>
                <a:cs typeface="+mn-cs"/>
              </a:endParaRPr>
            </a:p>
          </p:txBody>
        </p:sp>
      </p:grpSp>
      <p:sp>
        <p:nvSpPr>
          <p:cNvPr id="35" name="Rectangle 34"/>
          <p:cNvSpPr/>
          <p:nvPr/>
        </p:nvSpPr>
        <p:spPr>
          <a:xfrm>
            <a:off x="1198563" y="2639740"/>
            <a:ext cx="627062" cy="2138362"/>
          </a:xfrm>
          <a:prstGeom prst="rect">
            <a:avLst/>
          </a:prstGeom>
          <a:solidFill>
            <a:srgbClr val="FFFFFF">
              <a:hueOff val="0"/>
              <a:satOff val="0"/>
              <a:lumOff val="0"/>
              <a:alphaOff val="0"/>
            </a:srgbClr>
          </a:solidFill>
          <a:ln w="25400" cap="flat" cmpd="sng" algn="ctr">
            <a:solidFill>
              <a:srgbClr val="000000">
                <a:hueOff val="0"/>
                <a:satOff val="0"/>
                <a:lumOff val="0"/>
                <a:alphaOff val="0"/>
              </a:srgbClr>
            </a:solidFill>
            <a:prstDash val="solid"/>
          </a:ln>
          <a:effectLst/>
        </p:spPr>
        <p:txBody>
          <a:bodyPr/>
          <a:lstStyle/>
          <a:p>
            <a:pPr fontAlgn="auto">
              <a:spcBef>
                <a:spcPts val="0"/>
              </a:spcBef>
              <a:spcAft>
                <a:spcPts val="0"/>
              </a:spcAft>
              <a:defRPr/>
            </a:pPr>
            <a:r>
              <a:rPr lang="fr-FR" sz="900" kern="0" dirty="0">
                <a:solidFill>
                  <a:srgbClr val="000000">
                    <a:hueOff val="0"/>
                    <a:satOff val="0"/>
                    <a:lumOff val="0"/>
                    <a:alphaOff val="0"/>
                  </a:srgbClr>
                </a:solidFill>
                <a:latin typeface="Helvetica 55 Roman"/>
                <a:cs typeface="+mn-cs"/>
              </a:rPr>
              <a:t>Service provider</a:t>
            </a:r>
          </a:p>
        </p:txBody>
      </p:sp>
      <p:pic>
        <p:nvPicPr>
          <p:cNvPr id="16394" name="Image 3"/>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3708400" y="3650977"/>
            <a:ext cx="449263" cy="54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5" name="Image 2"/>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560388" y="3409677"/>
            <a:ext cx="446087"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6" name="Image 1"/>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47625" y="2941365"/>
            <a:ext cx="512763"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397" name="Groupe 15"/>
          <p:cNvGrpSpPr>
            <a:grpSpLocks/>
          </p:cNvGrpSpPr>
          <p:nvPr/>
        </p:nvGrpSpPr>
        <p:grpSpPr bwMode="auto">
          <a:xfrm>
            <a:off x="4360863" y="3649390"/>
            <a:ext cx="412750" cy="644525"/>
            <a:chOff x="444499" y="4883150"/>
            <a:chExt cx="1261321" cy="836676"/>
          </a:xfrm>
        </p:grpSpPr>
        <p:pic>
          <p:nvPicPr>
            <p:cNvPr id="16431" name="Image 4"/>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444499" y="4883150"/>
              <a:ext cx="1261321" cy="836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432" name="Image 10"/>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444499" y="4900549"/>
              <a:ext cx="743204"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6398" name="Image 2"/>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198563" y="3354115"/>
            <a:ext cx="603250" cy="741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9" name="Image 3"/>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6262688" y="3801790"/>
            <a:ext cx="522287" cy="75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 name="Rectangle 43"/>
          <p:cNvSpPr/>
          <p:nvPr/>
        </p:nvSpPr>
        <p:spPr>
          <a:xfrm>
            <a:off x="4883150" y="3046140"/>
            <a:ext cx="706438" cy="2230437"/>
          </a:xfrm>
          <a:prstGeom prst="rect">
            <a:avLst/>
          </a:prstGeom>
          <a:solidFill>
            <a:srgbClr val="FFFFFF">
              <a:hueOff val="0"/>
              <a:satOff val="0"/>
              <a:lumOff val="0"/>
              <a:alphaOff val="0"/>
            </a:srgbClr>
          </a:solidFill>
          <a:ln w="25400" cap="flat" cmpd="sng" algn="ctr">
            <a:solidFill>
              <a:srgbClr val="000000">
                <a:hueOff val="0"/>
                <a:satOff val="0"/>
                <a:lumOff val="0"/>
                <a:alphaOff val="0"/>
              </a:srgbClr>
            </a:solidFill>
            <a:prstDash val="solid"/>
          </a:ln>
          <a:effectLst/>
        </p:spPr>
        <p:txBody>
          <a:bodyPr/>
          <a:lstStyle/>
          <a:p>
            <a:pPr fontAlgn="auto">
              <a:spcBef>
                <a:spcPts val="0"/>
              </a:spcBef>
              <a:spcAft>
                <a:spcPts val="0"/>
              </a:spcAft>
              <a:defRPr/>
            </a:pPr>
            <a:r>
              <a:rPr lang="en-GB" sz="1000" kern="0" dirty="0">
                <a:solidFill>
                  <a:srgbClr val="000000">
                    <a:hueOff val="0"/>
                    <a:satOff val="0"/>
                    <a:lumOff val="0"/>
                    <a:alphaOff val="0"/>
                  </a:srgbClr>
                </a:solidFill>
                <a:latin typeface="Helvetica 55 Roman"/>
                <a:cs typeface="+mn-cs"/>
              </a:rPr>
              <a:t>Broker</a:t>
            </a:r>
          </a:p>
          <a:p>
            <a:pPr fontAlgn="auto">
              <a:spcBef>
                <a:spcPts val="0"/>
              </a:spcBef>
              <a:spcAft>
                <a:spcPts val="0"/>
              </a:spcAft>
              <a:defRPr/>
            </a:pPr>
            <a:r>
              <a:rPr lang="en-GB" sz="1000" kern="0" dirty="0">
                <a:solidFill>
                  <a:srgbClr val="000000">
                    <a:hueOff val="0"/>
                    <a:satOff val="0"/>
                    <a:lumOff val="0"/>
                    <a:alphaOff val="0"/>
                  </a:srgbClr>
                </a:solidFill>
                <a:latin typeface="Helvetica 55 Roman"/>
                <a:cs typeface="+mn-cs"/>
              </a:rPr>
              <a:t>(Mash Up)</a:t>
            </a:r>
          </a:p>
        </p:txBody>
      </p:sp>
      <p:pic>
        <p:nvPicPr>
          <p:cNvPr id="16401" name="Image 1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4929188" y="3635102"/>
            <a:ext cx="612775" cy="6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 name="Rectangle 45"/>
          <p:cNvSpPr/>
          <p:nvPr/>
        </p:nvSpPr>
        <p:spPr>
          <a:xfrm>
            <a:off x="5572125" y="3046140"/>
            <a:ext cx="690563" cy="2217737"/>
          </a:xfrm>
          <a:prstGeom prst="rect">
            <a:avLst/>
          </a:prstGeom>
          <a:solidFill>
            <a:srgbClr val="FFFFFF">
              <a:hueOff val="0"/>
              <a:satOff val="0"/>
              <a:lumOff val="0"/>
              <a:alphaOff val="0"/>
            </a:srgbClr>
          </a:solidFill>
          <a:ln w="25400" cap="flat" cmpd="sng" algn="ctr">
            <a:solidFill>
              <a:srgbClr val="000000">
                <a:hueOff val="0"/>
                <a:satOff val="0"/>
                <a:lumOff val="0"/>
                <a:alphaOff val="0"/>
              </a:srgbClr>
            </a:solidFill>
            <a:prstDash val="solid"/>
          </a:ln>
          <a:effectLst/>
        </p:spPr>
        <p:txBody>
          <a:bodyPr/>
          <a:lstStyle/>
          <a:p>
            <a:pPr fontAlgn="auto">
              <a:spcBef>
                <a:spcPts val="0"/>
              </a:spcBef>
              <a:spcAft>
                <a:spcPts val="0"/>
              </a:spcAft>
              <a:defRPr/>
            </a:pPr>
            <a:r>
              <a:rPr lang="en-GB" sz="1000" kern="0" dirty="0">
                <a:solidFill>
                  <a:srgbClr val="000000">
                    <a:hueOff val="0"/>
                    <a:satOff val="0"/>
                    <a:lumOff val="0"/>
                    <a:alphaOff val="0"/>
                  </a:srgbClr>
                </a:solidFill>
                <a:latin typeface="Helvetica 55 Roman"/>
                <a:cs typeface="+mn-cs"/>
              </a:rPr>
              <a:t>Hosting</a:t>
            </a:r>
          </a:p>
        </p:txBody>
      </p:sp>
      <p:pic>
        <p:nvPicPr>
          <p:cNvPr id="16403" name="Image 1"/>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5592763" y="3635102"/>
            <a:ext cx="582612" cy="88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404" name="Image 4"/>
          <p:cNvPicPr>
            <a:picLocks noChangeAspect="1"/>
          </p:cNvPicPr>
          <p:nvPr/>
        </p:nvPicPr>
        <p:blipFill>
          <a:blip r:embed="rId17">
            <a:extLst>
              <a:ext uri="{28A0092B-C50C-407E-A947-70E740481C1C}">
                <a14:useLocalDpi xmlns:a14="http://schemas.microsoft.com/office/drawing/2010/main" val="0"/>
              </a:ext>
            </a:extLst>
          </a:blip>
          <a:srcRect/>
          <a:stretch>
            <a:fillRect/>
          </a:stretch>
        </p:blipFill>
        <p:spPr bwMode="auto">
          <a:xfrm>
            <a:off x="6780213" y="3851002"/>
            <a:ext cx="566737"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405" name="Image 5"/>
          <p:cNvPicPr>
            <a:picLocks noChangeAspect="1"/>
          </p:cNvPicPr>
          <p:nvPr/>
        </p:nvPicPr>
        <p:blipFill>
          <a:blip r:embed="rId18">
            <a:extLst>
              <a:ext uri="{28A0092B-C50C-407E-A947-70E740481C1C}">
                <a14:useLocalDpi xmlns:a14="http://schemas.microsoft.com/office/drawing/2010/main" val="0"/>
              </a:ext>
            </a:extLst>
          </a:blip>
          <a:srcRect/>
          <a:stretch>
            <a:fillRect/>
          </a:stretch>
        </p:blipFill>
        <p:spPr bwMode="auto">
          <a:xfrm>
            <a:off x="7378700" y="3882752"/>
            <a:ext cx="508000" cy="64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406" name="Image 9228"/>
          <p:cNvPicPr>
            <a:picLocks noChangeAspect="1"/>
          </p:cNvPicPr>
          <p:nvPr/>
        </p:nvPicPr>
        <p:blipFill>
          <a:blip r:embed="rId19">
            <a:extLst>
              <a:ext uri="{28A0092B-C50C-407E-A947-70E740481C1C}">
                <a14:useLocalDpi xmlns:a14="http://schemas.microsoft.com/office/drawing/2010/main" val="0"/>
              </a:ext>
            </a:extLst>
          </a:blip>
          <a:srcRect/>
          <a:stretch>
            <a:fillRect/>
          </a:stretch>
        </p:blipFill>
        <p:spPr bwMode="auto">
          <a:xfrm>
            <a:off x="7931150" y="3765277"/>
            <a:ext cx="469900" cy="881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407" name="Image 30728"/>
          <p:cNvPicPr>
            <a:picLocks noChangeAspect="1"/>
          </p:cNvPicPr>
          <p:nvPr/>
        </p:nvPicPr>
        <p:blipFill>
          <a:blip r:embed="rId20">
            <a:extLst>
              <a:ext uri="{28A0092B-C50C-407E-A947-70E740481C1C}">
                <a14:useLocalDpi xmlns:a14="http://schemas.microsoft.com/office/drawing/2010/main" val="0"/>
              </a:ext>
            </a:extLst>
          </a:blip>
          <a:srcRect/>
          <a:stretch>
            <a:fillRect/>
          </a:stretch>
        </p:blipFill>
        <p:spPr bwMode="auto">
          <a:xfrm>
            <a:off x="1905000" y="3354115"/>
            <a:ext cx="5365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 name="Rectangle 51"/>
          <p:cNvSpPr/>
          <p:nvPr/>
        </p:nvSpPr>
        <p:spPr>
          <a:xfrm>
            <a:off x="2441575" y="2639740"/>
            <a:ext cx="622300" cy="2138362"/>
          </a:xfrm>
          <a:prstGeom prst="rect">
            <a:avLst/>
          </a:prstGeom>
          <a:solidFill>
            <a:srgbClr val="FFFFFF">
              <a:hueOff val="0"/>
              <a:satOff val="0"/>
              <a:lumOff val="0"/>
              <a:alphaOff val="0"/>
            </a:srgbClr>
          </a:solidFill>
          <a:ln w="25400" cap="flat" cmpd="sng" algn="ctr">
            <a:solidFill>
              <a:srgbClr val="000000">
                <a:hueOff val="0"/>
                <a:satOff val="0"/>
                <a:lumOff val="0"/>
                <a:alphaOff val="0"/>
              </a:srgbClr>
            </a:solidFill>
            <a:prstDash val="solid"/>
          </a:ln>
          <a:effectLst/>
        </p:spPr>
        <p:txBody>
          <a:bodyPr/>
          <a:lstStyle/>
          <a:p>
            <a:pPr fontAlgn="auto">
              <a:spcBef>
                <a:spcPts val="0"/>
              </a:spcBef>
              <a:spcAft>
                <a:spcPts val="0"/>
              </a:spcAft>
              <a:defRPr/>
            </a:pPr>
            <a:r>
              <a:rPr lang="en-GB" sz="900" kern="0" dirty="0">
                <a:solidFill>
                  <a:srgbClr val="000000">
                    <a:hueOff val="0"/>
                    <a:satOff val="0"/>
                    <a:lumOff val="0"/>
                    <a:alphaOff val="0"/>
                  </a:srgbClr>
                </a:solidFill>
                <a:latin typeface="Helvetica 55 Roman"/>
                <a:cs typeface="+mn-cs"/>
              </a:rPr>
              <a:t>Network</a:t>
            </a:r>
          </a:p>
          <a:p>
            <a:pPr fontAlgn="auto">
              <a:spcBef>
                <a:spcPts val="0"/>
              </a:spcBef>
              <a:spcAft>
                <a:spcPts val="0"/>
              </a:spcAft>
              <a:defRPr/>
            </a:pPr>
            <a:r>
              <a:rPr lang="en-GB" sz="900" kern="0" dirty="0">
                <a:solidFill>
                  <a:srgbClr val="000000">
                    <a:hueOff val="0"/>
                    <a:satOff val="0"/>
                    <a:lumOff val="0"/>
                    <a:alphaOff val="0"/>
                  </a:srgbClr>
                </a:solidFill>
                <a:latin typeface="Helvetica 55 Roman"/>
                <a:cs typeface="+mn-cs"/>
              </a:rPr>
              <a:t>provider</a:t>
            </a:r>
          </a:p>
        </p:txBody>
      </p:sp>
      <p:pic>
        <p:nvPicPr>
          <p:cNvPr id="16409" name="Image 1"/>
          <p:cNvPicPr>
            <a:picLocks noChangeAspect="1"/>
          </p:cNvPicPr>
          <p:nvPr/>
        </p:nvPicPr>
        <p:blipFill>
          <a:blip r:embed="rId21">
            <a:extLst>
              <a:ext uri="{28A0092B-C50C-407E-A947-70E740481C1C}">
                <a14:useLocalDpi xmlns:a14="http://schemas.microsoft.com/office/drawing/2010/main" val="0"/>
              </a:ext>
            </a:extLst>
          </a:blip>
          <a:srcRect/>
          <a:stretch>
            <a:fillRect/>
          </a:stretch>
        </p:blipFill>
        <p:spPr bwMode="auto">
          <a:xfrm>
            <a:off x="2459038" y="3377927"/>
            <a:ext cx="604837"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 name="Rectangle 53"/>
          <p:cNvSpPr/>
          <p:nvPr/>
        </p:nvSpPr>
        <p:spPr>
          <a:xfrm>
            <a:off x="3070225" y="2639740"/>
            <a:ext cx="623888" cy="2138362"/>
          </a:xfrm>
          <a:prstGeom prst="rect">
            <a:avLst/>
          </a:prstGeom>
          <a:solidFill>
            <a:srgbClr val="FFFFFF">
              <a:hueOff val="0"/>
              <a:satOff val="0"/>
              <a:lumOff val="0"/>
              <a:alphaOff val="0"/>
            </a:srgbClr>
          </a:solidFill>
          <a:ln w="25400" cap="flat" cmpd="sng" algn="ctr">
            <a:solidFill>
              <a:srgbClr val="000000">
                <a:hueOff val="0"/>
                <a:satOff val="0"/>
                <a:lumOff val="0"/>
                <a:alphaOff val="0"/>
              </a:srgbClr>
            </a:solidFill>
            <a:prstDash val="solid"/>
          </a:ln>
          <a:effectLst/>
        </p:spPr>
        <p:txBody>
          <a:bodyPr/>
          <a:lstStyle/>
          <a:p>
            <a:pPr fontAlgn="auto">
              <a:spcBef>
                <a:spcPts val="0"/>
              </a:spcBef>
              <a:spcAft>
                <a:spcPts val="0"/>
              </a:spcAft>
              <a:defRPr/>
            </a:pPr>
            <a:r>
              <a:rPr lang="en-GB" sz="900" kern="0" dirty="0">
                <a:solidFill>
                  <a:srgbClr val="000000">
                    <a:hueOff val="0"/>
                    <a:satOff val="0"/>
                    <a:lumOff val="0"/>
                    <a:alphaOff val="0"/>
                  </a:srgbClr>
                </a:solidFill>
                <a:latin typeface="Helvetica 55 Roman"/>
                <a:cs typeface="+mn-cs"/>
              </a:rPr>
              <a:t>Cloud</a:t>
            </a:r>
          </a:p>
          <a:p>
            <a:pPr fontAlgn="auto">
              <a:spcBef>
                <a:spcPts val="0"/>
              </a:spcBef>
              <a:spcAft>
                <a:spcPts val="0"/>
              </a:spcAft>
              <a:defRPr/>
            </a:pPr>
            <a:r>
              <a:rPr lang="en-GB" sz="900" kern="0" dirty="0">
                <a:solidFill>
                  <a:srgbClr val="000000">
                    <a:hueOff val="0"/>
                    <a:satOff val="0"/>
                    <a:lumOff val="0"/>
                    <a:alphaOff val="0"/>
                  </a:srgbClr>
                </a:solidFill>
                <a:latin typeface="Helvetica 55 Roman"/>
                <a:cs typeface="+mn-cs"/>
              </a:rPr>
              <a:t>services</a:t>
            </a:r>
          </a:p>
        </p:txBody>
      </p:sp>
      <p:sp>
        <p:nvSpPr>
          <p:cNvPr id="55" name="Rectangle 54"/>
          <p:cNvSpPr/>
          <p:nvPr/>
        </p:nvSpPr>
        <p:spPr>
          <a:xfrm>
            <a:off x="6262688" y="3209652"/>
            <a:ext cx="649287" cy="2430463"/>
          </a:xfrm>
          <a:prstGeom prst="rect">
            <a:avLst/>
          </a:prstGeom>
          <a:solidFill>
            <a:srgbClr val="FFFFFF">
              <a:hueOff val="0"/>
              <a:satOff val="0"/>
              <a:lumOff val="0"/>
              <a:alphaOff val="0"/>
            </a:srgbClr>
          </a:solidFill>
          <a:ln w="25400" cap="flat" cmpd="sng" algn="ctr">
            <a:solidFill>
              <a:srgbClr val="000000">
                <a:hueOff val="0"/>
                <a:satOff val="0"/>
                <a:lumOff val="0"/>
                <a:alphaOff val="0"/>
              </a:srgbClr>
            </a:solidFill>
            <a:prstDash val="solid"/>
          </a:ln>
          <a:effectLst/>
        </p:spPr>
        <p:txBody>
          <a:bodyPr/>
          <a:lstStyle/>
          <a:p>
            <a:pPr fontAlgn="auto">
              <a:spcBef>
                <a:spcPts val="0"/>
              </a:spcBef>
              <a:spcAft>
                <a:spcPts val="0"/>
              </a:spcAft>
              <a:defRPr/>
            </a:pPr>
            <a:r>
              <a:rPr lang="fr-FR" sz="1000" kern="0" dirty="0">
                <a:solidFill>
                  <a:srgbClr val="000000">
                    <a:hueOff val="0"/>
                    <a:satOff val="0"/>
                    <a:lumOff val="0"/>
                    <a:alphaOff val="0"/>
                  </a:srgbClr>
                </a:solidFill>
                <a:latin typeface="Helvetica 55 Roman"/>
                <a:cs typeface="+mn-cs"/>
              </a:rPr>
              <a:t>Rating</a:t>
            </a:r>
          </a:p>
        </p:txBody>
      </p:sp>
      <p:sp>
        <p:nvSpPr>
          <p:cNvPr id="56" name="Rectangle 55"/>
          <p:cNvSpPr/>
          <p:nvPr/>
        </p:nvSpPr>
        <p:spPr>
          <a:xfrm>
            <a:off x="6784975" y="3209652"/>
            <a:ext cx="558800" cy="2430463"/>
          </a:xfrm>
          <a:prstGeom prst="rect">
            <a:avLst/>
          </a:prstGeom>
          <a:solidFill>
            <a:srgbClr val="FFFFFF">
              <a:hueOff val="0"/>
              <a:satOff val="0"/>
              <a:lumOff val="0"/>
              <a:alphaOff val="0"/>
            </a:srgbClr>
          </a:solidFill>
          <a:ln w="25400" cap="flat" cmpd="sng" algn="ctr">
            <a:solidFill>
              <a:srgbClr val="000000">
                <a:hueOff val="0"/>
                <a:satOff val="0"/>
                <a:lumOff val="0"/>
                <a:alphaOff val="0"/>
              </a:srgbClr>
            </a:solidFill>
            <a:prstDash val="solid"/>
          </a:ln>
          <a:effectLst/>
        </p:spPr>
        <p:txBody>
          <a:bodyPr/>
          <a:lstStyle/>
          <a:p>
            <a:pPr fontAlgn="auto">
              <a:spcBef>
                <a:spcPts val="0"/>
              </a:spcBef>
              <a:spcAft>
                <a:spcPts val="0"/>
              </a:spcAft>
              <a:defRPr/>
            </a:pPr>
            <a:r>
              <a:rPr lang="en-GB" sz="1000" kern="0" dirty="0">
                <a:solidFill>
                  <a:srgbClr val="000000">
                    <a:hueOff val="0"/>
                    <a:satOff val="0"/>
                    <a:lumOff val="0"/>
                    <a:alphaOff val="0"/>
                  </a:srgbClr>
                </a:solidFill>
                <a:latin typeface="Helvetica 55 Roman"/>
                <a:cs typeface="+mn-cs"/>
              </a:rPr>
              <a:t>Billing</a:t>
            </a:r>
          </a:p>
        </p:txBody>
      </p:sp>
      <p:sp>
        <p:nvSpPr>
          <p:cNvPr id="57" name="Rectangle 56"/>
          <p:cNvSpPr/>
          <p:nvPr/>
        </p:nvSpPr>
        <p:spPr>
          <a:xfrm>
            <a:off x="7272338" y="3209651"/>
            <a:ext cx="893762" cy="2447925"/>
          </a:xfrm>
          <a:prstGeom prst="rect">
            <a:avLst/>
          </a:prstGeom>
          <a:solidFill>
            <a:srgbClr val="FFFFFF">
              <a:hueOff val="0"/>
              <a:satOff val="0"/>
              <a:lumOff val="0"/>
              <a:alphaOff val="0"/>
            </a:srgbClr>
          </a:solidFill>
          <a:ln w="25400" cap="flat" cmpd="sng" algn="ctr">
            <a:solidFill>
              <a:srgbClr val="000000">
                <a:hueOff val="0"/>
                <a:satOff val="0"/>
                <a:lumOff val="0"/>
                <a:alphaOff val="0"/>
              </a:srgbClr>
            </a:solidFill>
            <a:prstDash val="solid"/>
          </a:ln>
          <a:effectLst/>
        </p:spPr>
        <p:txBody>
          <a:bodyPr/>
          <a:lstStyle/>
          <a:p>
            <a:pPr fontAlgn="auto">
              <a:spcBef>
                <a:spcPts val="0"/>
              </a:spcBef>
              <a:spcAft>
                <a:spcPts val="0"/>
              </a:spcAft>
              <a:defRPr/>
            </a:pPr>
            <a:r>
              <a:rPr lang="en-GB" sz="1000" kern="0" dirty="0">
                <a:solidFill>
                  <a:srgbClr val="000000">
                    <a:hueOff val="0"/>
                    <a:satOff val="0"/>
                    <a:lumOff val="0"/>
                    <a:alphaOff val="0"/>
                  </a:srgbClr>
                </a:solidFill>
                <a:latin typeface="Helvetica 55 Roman"/>
                <a:cs typeface="+mn-cs"/>
              </a:rPr>
              <a:t>Payment</a:t>
            </a:r>
          </a:p>
        </p:txBody>
      </p:sp>
      <p:sp>
        <p:nvSpPr>
          <p:cNvPr id="58" name="Rectangle 57"/>
          <p:cNvSpPr/>
          <p:nvPr/>
        </p:nvSpPr>
        <p:spPr>
          <a:xfrm>
            <a:off x="7931150" y="3209652"/>
            <a:ext cx="493713" cy="2459038"/>
          </a:xfrm>
          <a:prstGeom prst="rect">
            <a:avLst/>
          </a:prstGeom>
          <a:solidFill>
            <a:srgbClr val="FFFFFF">
              <a:hueOff val="0"/>
              <a:satOff val="0"/>
              <a:lumOff val="0"/>
              <a:alphaOff val="0"/>
            </a:srgbClr>
          </a:solidFill>
          <a:ln w="25400" cap="flat" cmpd="sng" algn="ctr">
            <a:solidFill>
              <a:srgbClr val="000000">
                <a:hueOff val="0"/>
                <a:satOff val="0"/>
                <a:lumOff val="0"/>
                <a:alphaOff val="0"/>
              </a:srgbClr>
            </a:solidFill>
            <a:prstDash val="solid"/>
          </a:ln>
          <a:effectLst/>
        </p:spPr>
        <p:txBody>
          <a:bodyPr/>
          <a:lstStyle/>
          <a:p>
            <a:pPr fontAlgn="auto">
              <a:spcBef>
                <a:spcPts val="0"/>
              </a:spcBef>
              <a:spcAft>
                <a:spcPts val="0"/>
              </a:spcAft>
              <a:defRPr/>
            </a:pPr>
            <a:r>
              <a:rPr lang="fr-FR" sz="1000" kern="0" dirty="0">
                <a:solidFill>
                  <a:srgbClr val="000000">
                    <a:hueOff val="0"/>
                    <a:satOff val="0"/>
                    <a:lumOff val="0"/>
                    <a:alphaOff val="0"/>
                  </a:srgbClr>
                </a:solidFill>
                <a:latin typeface="Helvetica 55 Roman"/>
                <a:cs typeface="+mn-cs"/>
              </a:rPr>
              <a:t>Monitoring</a:t>
            </a:r>
          </a:p>
        </p:txBody>
      </p:sp>
      <p:sp>
        <p:nvSpPr>
          <p:cNvPr id="59" name="Rectangle 58"/>
          <p:cNvSpPr/>
          <p:nvPr/>
        </p:nvSpPr>
        <p:spPr>
          <a:xfrm>
            <a:off x="8401050" y="3209652"/>
            <a:ext cx="720725" cy="2447925"/>
          </a:xfrm>
          <a:prstGeom prst="rect">
            <a:avLst/>
          </a:prstGeom>
          <a:solidFill>
            <a:srgbClr val="FFFFFF">
              <a:hueOff val="0"/>
              <a:satOff val="0"/>
              <a:lumOff val="0"/>
              <a:alphaOff val="0"/>
            </a:srgbClr>
          </a:solidFill>
          <a:ln w="25400" cap="flat" cmpd="sng" algn="ctr">
            <a:solidFill>
              <a:srgbClr val="000000">
                <a:hueOff val="0"/>
                <a:satOff val="0"/>
                <a:lumOff val="0"/>
                <a:alphaOff val="0"/>
              </a:srgbClr>
            </a:solidFill>
            <a:prstDash val="solid"/>
          </a:ln>
          <a:effectLst/>
        </p:spPr>
        <p:txBody>
          <a:bodyPr/>
          <a:lstStyle/>
          <a:p>
            <a:pPr fontAlgn="auto">
              <a:spcBef>
                <a:spcPts val="0"/>
              </a:spcBef>
              <a:spcAft>
                <a:spcPts val="0"/>
              </a:spcAft>
              <a:defRPr/>
            </a:pPr>
            <a:r>
              <a:rPr lang="fr-FR" sz="1000" kern="0" dirty="0">
                <a:solidFill>
                  <a:srgbClr val="000000">
                    <a:hueOff val="0"/>
                    <a:satOff val="0"/>
                    <a:lumOff val="0"/>
                    <a:alphaOff val="0"/>
                  </a:srgbClr>
                </a:solidFill>
                <a:latin typeface="Helvetica 55 Roman"/>
                <a:cs typeface="+mn-cs"/>
              </a:rPr>
              <a:t>Support level 1 (hotline)</a:t>
            </a:r>
          </a:p>
        </p:txBody>
      </p:sp>
      <p:pic>
        <p:nvPicPr>
          <p:cNvPr id="16416" name="Picture 38"/>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3076575" y="3430315"/>
            <a:ext cx="617538" cy="592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417" name="Picture 63" descr="customerService"/>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8439150" y="4322490"/>
            <a:ext cx="419100" cy="47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418" name="ZoneTexte 1"/>
          <p:cNvSpPr txBox="1">
            <a:spLocks noChangeArrowheads="1"/>
          </p:cNvSpPr>
          <p:nvPr/>
        </p:nvSpPr>
        <p:spPr bwMode="auto">
          <a:xfrm>
            <a:off x="1823080" y="4787180"/>
            <a:ext cx="95964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ts val="1200"/>
              </a:spcBef>
              <a:buClr>
                <a:schemeClr val="accent2"/>
              </a:buClr>
              <a:buSzPct val="115000"/>
              <a:buFont typeface="Wingdings" pitchFamily="2" charset="2"/>
              <a:buChar char="§"/>
              <a:defRPr sz="2400">
                <a:solidFill>
                  <a:srgbClr val="474747"/>
                </a:solidFill>
                <a:latin typeface="Arial" pitchFamily="34" charset="0"/>
                <a:cs typeface="Arial" pitchFamily="34" charset="0"/>
              </a:defRPr>
            </a:lvl1pPr>
            <a:lvl2pPr marL="742950" indent="-285750" eaLnBrk="0" hangingPunct="0">
              <a:spcBef>
                <a:spcPts val="1200"/>
              </a:spcBef>
              <a:buClr>
                <a:schemeClr val="accent2"/>
              </a:buClr>
              <a:buSzPct val="65000"/>
              <a:buFont typeface="Wingdings" pitchFamily="2" charset="2"/>
              <a:buChar char="q"/>
              <a:defRPr sz="2000">
                <a:solidFill>
                  <a:srgbClr val="474747"/>
                </a:solidFill>
                <a:latin typeface="Arial" pitchFamily="34" charset="0"/>
                <a:cs typeface="Arial" pitchFamily="34" charset="0"/>
              </a:defRPr>
            </a:lvl2pPr>
            <a:lvl3pPr marL="1143000" indent="-228600" eaLnBrk="0" hangingPunct="0">
              <a:spcBef>
                <a:spcPts val="1200"/>
              </a:spcBef>
              <a:buClr>
                <a:schemeClr val="accent2"/>
              </a:buClr>
              <a:buFont typeface="Wingdings" pitchFamily="2" charset="2"/>
              <a:buChar char="§"/>
              <a:defRPr>
                <a:solidFill>
                  <a:srgbClr val="474747"/>
                </a:solidFill>
                <a:latin typeface="Arial" pitchFamily="34" charset="0"/>
                <a:cs typeface="Arial" pitchFamily="34" charset="0"/>
              </a:defRPr>
            </a:lvl3pPr>
            <a:lvl4pPr marL="1600200" indent="-228600" eaLnBrk="0" hangingPunct="0">
              <a:spcBef>
                <a:spcPts val="1200"/>
              </a:spcBef>
              <a:buClr>
                <a:schemeClr val="accent2"/>
              </a:buClr>
              <a:buFont typeface="Courier New" pitchFamily="49" charset="0"/>
              <a:buChar char="o"/>
              <a:defRPr sz="1600">
                <a:solidFill>
                  <a:srgbClr val="474747"/>
                </a:solidFill>
                <a:latin typeface="Arial" pitchFamily="34" charset="0"/>
                <a:cs typeface="Arial" pitchFamily="34" charset="0"/>
              </a:defRPr>
            </a:lvl4pPr>
            <a:lvl5pPr marL="2057400" indent="-228600" eaLnBrk="0" hangingPunct="0">
              <a:spcBef>
                <a:spcPts val="1200"/>
              </a:spcBef>
              <a:buClr>
                <a:schemeClr val="accent2"/>
              </a:buClr>
              <a:buFont typeface="Wingdings" pitchFamily="2" charset="2"/>
              <a:buChar char="Ø"/>
              <a:defRPr sz="1600">
                <a:solidFill>
                  <a:srgbClr val="474747"/>
                </a:solidFill>
                <a:latin typeface="Arial" pitchFamily="34" charset="0"/>
                <a:cs typeface="Arial" pitchFamily="34" charset="0"/>
              </a:defRPr>
            </a:lvl5pPr>
            <a:lvl6pPr marL="25146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6pPr>
            <a:lvl7pPr marL="29718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7pPr>
            <a:lvl8pPr marL="34290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8pPr>
            <a:lvl9pPr marL="38862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9pPr>
          </a:lstStyle>
          <a:p>
            <a:pPr eaLnBrk="1" hangingPunct="1">
              <a:spcBef>
                <a:spcPct val="0"/>
              </a:spcBef>
              <a:buClrTx/>
              <a:buSzTx/>
              <a:buFontTx/>
              <a:buNone/>
            </a:pPr>
            <a:r>
              <a:rPr lang="en-US" altLang="fr-FR" sz="1000" dirty="0">
                <a:solidFill>
                  <a:srgbClr val="000000"/>
                </a:solidFill>
              </a:rPr>
              <a:t>Device</a:t>
            </a:r>
          </a:p>
          <a:p>
            <a:pPr eaLnBrk="1" hangingPunct="1">
              <a:spcBef>
                <a:spcPct val="0"/>
              </a:spcBef>
              <a:buClrTx/>
              <a:buSzTx/>
              <a:buFontTx/>
              <a:buNone/>
            </a:pPr>
            <a:r>
              <a:rPr lang="en-US" altLang="fr-FR" sz="1000" dirty="0">
                <a:solidFill>
                  <a:srgbClr val="000000"/>
                </a:solidFill>
              </a:rPr>
              <a:t>provider</a:t>
            </a:r>
          </a:p>
        </p:txBody>
      </p:sp>
      <p:sp>
        <p:nvSpPr>
          <p:cNvPr id="16419" name="ZoneTexte 45"/>
          <p:cNvSpPr txBox="1">
            <a:spLocks noChangeArrowheads="1"/>
          </p:cNvSpPr>
          <p:nvPr/>
        </p:nvSpPr>
        <p:spPr bwMode="auto">
          <a:xfrm>
            <a:off x="4088027" y="5354931"/>
            <a:ext cx="96678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ts val="1200"/>
              </a:spcBef>
              <a:buClr>
                <a:schemeClr val="accent2"/>
              </a:buClr>
              <a:buSzPct val="115000"/>
              <a:buFont typeface="Wingdings" pitchFamily="2" charset="2"/>
              <a:buChar char="§"/>
              <a:defRPr sz="2400">
                <a:solidFill>
                  <a:srgbClr val="474747"/>
                </a:solidFill>
                <a:latin typeface="Arial" pitchFamily="34" charset="0"/>
                <a:cs typeface="Arial" pitchFamily="34" charset="0"/>
              </a:defRPr>
            </a:lvl1pPr>
            <a:lvl2pPr marL="742950" indent="-285750" eaLnBrk="0" hangingPunct="0">
              <a:spcBef>
                <a:spcPts val="1200"/>
              </a:spcBef>
              <a:buClr>
                <a:schemeClr val="accent2"/>
              </a:buClr>
              <a:buSzPct val="65000"/>
              <a:buFont typeface="Wingdings" pitchFamily="2" charset="2"/>
              <a:buChar char="q"/>
              <a:defRPr sz="2000">
                <a:solidFill>
                  <a:srgbClr val="474747"/>
                </a:solidFill>
                <a:latin typeface="Arial" pitchFamily="34" charset="0"/>
                <a:cs typeface="Arial" pitchFamily="34" charset="0"/>
              </a:defRPr>
            </a:lvl2pPr>
            <a:lvl3pPr marL="1143000" indent="-228600" eaLnBrk="0" hangingPunct="0">
              <a:spcBef>
                <a:spcPts val="1200"/>
              </a:spcBef>
              <a:buClr>
                <a:schemeClr val="accent2"/>
              </a:buClr>
              <a:buFont typeface="Wingdings" pitchFamily="2" charset="2"/>
              <a:buChar char="§"/>
              <a:defRPr>
                <a:solidFill>
                  <a:srgbClr val="474747"/>
                </a:solidFill>
                <a:latin typeface="Arial" pitchFamily="34" charset="0"/>
                <a:cs typeface="Arial" pitchFamily="34" charset="0"/>
              </a:defRPr>
            </a:lvl3pPr>
            <a:lvl4pPr marL="1600200" indent="-228600" eaLnBrk="0" hangingPunct="0">
              <a:spcBef>
                <a:spcPts val="1200"/>
              </a:spcBef>
              <a:buClr>
                <a:schemeClr val="accent2"/>
              </a:buClr>
              <a:buFont typeface="Courier New" pitchFamily="49" charset="0"/>
              <a:buChar char="o"/>
              <a:defRPr sz="1600">
                <a:solidFill>
                  <a:srgbClr val="474747"/>
                </a:solidFill>
                <a:latin typeface="Arial" pitchFamily="34" charset="0"/>
                <a:cs typeface="Arial" pitchFamily="34" charset="0"/>
              </a:defRPr>
            </a:lvl4pPr>
            <a:lvl5pPr marL="2057400" indent="-228600" eaLnBrk="0" hangingPunct="0">
              <a:spcBef>
                <a:spcPts val="1200"/>
              </a:spcBef>
              <a:buClr>
                <a:schemeClr val="accent2"/>
              </a:buClr>
              <a:buFont typeface="Wingdings" pitchFamily="2" charset="2"/>
              <a:buChar char="Ø"/>
              <a:defRPr sz="1600">
                <a:solidFill>
                  <a:srgbClr val="474747"/>
                </a:solidFill>
                <a:latin typeface="Arial" pitchFamily="34" charset="0"/>
                <a:cs typeface="Arial" pitchFamily="34" charset="0"/>
              </a:defRPr>
            </a:lvl5pPr>
            <a:lvl6pPr marL="25146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6pPr>
            <a:lvl7pPr marL="29718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7pPr>
            <a:lvl8pPr marL="34290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8pPr>
            <a:lvl9pPr marL="38862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9pPr>
          </a:lstStyle>
          <a:p>
            <a:pPr eaLnBrk="1" hangingPunct="1">
              <a:spcBef>
                <a:spcPct val="0"/>
              </a:spcBef>
              <a:buClrTx/>
              <a:buSzTx/>
              <a:buNone/>
            </a:pPr>
            <a:r>
              <a:rPr lang="fr-FR" altLang="fr-FR" sz="1000" dirty="0">
                <a:solidFill>
                  <a:srgbClr val="000000"/>
                </a:solidFill>
              </a:rPr>
              <a:t>Solution provider</a:t>
            </a:r>
          </a:p>
          <a:p>
            <a:pPr eaLnBrk="1" hangingPunct="1">
              <a:spcBef>
                <a:spcPct val="0"/>
              </a:spcBef>
              <a:buClrTx/>
              <a:buSzTx/>
              <a:buFontTx/>
              <a:buNone/>
            </a:pPr>
            <a:endParaRPr lang="fr-FR" altLang="fr-FR" sz="1000" dirty="0">
              <a:solidFill>
                <a:srgbClr val="000000"/>
              </a:solidFill>
            </a:endParaRPr>
          </a:p>
        </p:txBody>
      </p:sp>
      <p:sp>
        <p:nvSpPr>
          <p:cNvPr id="16421" name="ZoneTexte 42"/>
          <p:cNvSpPr txBox="1">
            <a:spLocks noChangeArrowheads="1"/>
          </p:cNvSpPr>
          <p:nvPr/>
        </p:nvSpPr>
        <p:spPr bwMode="auto">
          <a:xfrm>
            <a:off x="-34924" y="4449725"/>
            <a:ext cx="85289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ts val="1200"/>
              </a:spcBef>
              <a:buClr>
                <a:schemeClr val="accent2"/>
              </a:buClr>
              <a:buSzPct val="115000"/>
              <a:buFont typeface="Wingdings" pitchFamily="2" charset="2"/>
              <a:buChar char="§"/>
              <a:defRPr sz="2400">
                <a:solidFill>
                  <a:srgbClr val="474747"/>
                </a:solidFill>
                <a:latin typeface="Arial" pitchFamily="34" charset="0"/>
                <a:cs typeface="Arial" pitchFamily="34" charset="0"/>
              </a:defRPr>
            </a:lvl1pPr>
            <a:lvl2pPr marL="742950" indent="-285750" eaLnBrk="0" hangingPunct="0">
              <a:spcBef>
                <a:spcPts val="1200"/>
              </a:spcBef>
              <a:buClr>
                <a:schemeClr val="accent2"/>
              </a:buClr>
              <a:buSzPct val="65000"/>
              <a:buFont typeface="Wingdings" pitchFamily="2" charset="2"/>
              <a:buChar char="q"/>
              <a:defRPr sz="2000">
                <a:solidFill>
                  <a:srgbClr val="474747"/>
                </a:solidFill>
                <a:latin typeface="Arial" pitchFamily="34" charset="0"/>
                <a:cs typeface="Arial" pitchFamily="34" charset="0"/>
              </a:defRPr>
            </a:lvl2pPr>
            <a:lvl3pPr marL="1143000" indent="-228600" eaLnBrk="0" hangingPunct="0">
              <a:spcBef>
                <a:spcPts val="1200"/>
              </a:spcBef>
              <a:buClr>
                <a:schemeClr val="accent2"/>
              </a:buClr>
              <a:buFont typeface="Wingdings" pitchFamily="2" charset="2"/>
              <a:buChar char="§"/>
              <a:defRPr>
                <a:solidFill>
                  <a:srgbClr val="474747"/>
                </a:solidFill>
                <a:latin typeface="Arial" pitchFamily="34" charset="0"/>
                <a:cs typeface="Arial" pitchFamily="34" charset="0"/>
              </a:defRPr>
            </a:lvl3pPr>
            <a:lvl4pPr marL="1600200" indent="-228600" eaLnBrk="0" hangingPunct="0">
              <a:spcBef>
                <a:spcPts val="1200"/>
              </a:spcBef>
              <a:buClr>
                <a:schemeClr val="accent2"/>
              </a:buClr>
              <a:buFont typeface="Courier New" pitchFamily="49" charset="0"/>
              <a:buChar char="o"/>
              <a:defRPr sz="1600">
                <a:solidFill>
                  <a:srgbClr val="474747"/>
                </a:solidFill>
                <a:latin typeface="Arial" pitchFamily="34" charset="0"/>
                <a:cs typeface="Arial" pitchFamily="34" charset="0"/>
              </a:defRPr>
            </a:lvl4pPr>
            <a:lvl5pPr marL="2057400" indent="-228600" eaLnBrk="0" hangingPunct="0">
              <a:spcBef>
                <a:spcPts val="1200"/>
              </a:spcBef>
              <a:buClr>
                <a:schemeClr val="accent2"/>
              </a:buClr>
              <a:buFont typeface="Wingdings" pitchFamily="2" charset="2"/>
              <a:buChar char="Ø"/>
              <a:defRPr sz="1600">
                <a:solidFill>
                  <a:srgbClr val="474747"/>
                </a:solidFill>
                <a:latin typeface="Arial" pitchFamily="34" charset="0"/>
                <a:cs typeface="Arial" pitchFamily="34" charset="0"/>
              </a:defRPr>
            </a:lvl5pPr>
            <a:lvl6pPr marL="25146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6pPr>
            <a:lvl7pPr marL="29718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7pPr>
            <a:lvl8pPr marL="34290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8pPr>
            <a:lvl9pPr marL="38862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9pPr>
          </a:lstStyle>
          <a:p>
            <a:pPr eaLnBrk="1" hangingPunct="1">
              <a:spcBef>
                <a:spcPct val="0"/>
              </a:spcBef>
              <a:buClrTx/>
              <a:buSzTx/>
              <a:buFontTx/>
              <a:buNone/>
            </a:pPr>
            <a:r>
              <a:rPr lang="fr-FR" altLang="fr-FR" sz="1000" dirty="0">
                <a:solidFill>
                  <a:srgbClr val="000000"/>
                </a:solidFill>
              </a:rPr>
              <a:t>solution provider</a:t>
            </a:r>
          </a:p>
        </p:txBody>
      </p:sp>
      <p:sp>
        <p:nvSpPr>
          <p:cNvPr id="16422" name="ZoneTexte 44"/>
          <p:cNvSpPr txBox="1">
            <a:spLocks noChangeArrowheads="1"/>
          </p:cNvSpPr>
          <p:nvPr/>
        </p:nvSpPr>
        <p:spPr bwMode="auto">
          <a:xfrm>
            <a:off x="4887506" y="5304011"/>
            <a:ext cx="99656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ts val="1200"/>
              </a:spcBef>
              <a:buClr>
                <a:schemeClr val="accent2"/>
              </a:buClr>
              <a:buSzPct val="115000"/>
              <a:buFont typeface="Wingdings" pitchFamily="2" charset="2"/>
              <a:buChar char="§"/>
              <a:defRPr sz="2400">
                <a:solidFill>
                  <a:srgbClr val="474747"/>
                </a:solidFill>
                <a:latin typeface="Arial" pitchFamily="34" charset="0"/>
                <a:cs typeface="Arial" pitchFamily="34" charset="0"/>
              </a:defRPr>
            </a:lvl1pPr>
            <a:lvl2pPr marL="742950" indent="-285750" eaLnBrk="0" hangingPunct="0">
              <a:spcBef>
                <a:spcPts val="1200"/>
              </a:spcBef>
              <a:buClr>
                <a:schemeClr val="accent2"/>
              </a:buClr>
              <a:buSzPct val="65000"/>
              <a:buFont typeface="Wingdings" pitchFamily="2" charset="2"/>
              <a:buChar char="q"/>
              <a:defRPr sz="2000">
                <a:solidFill>
                  <a:srgbClr val="474747"/>
                </a:solidFill>
                <a:latin typeface="Arial" pitchFamily="34" charset="0"/>
                <a:cs typeface="Arial" pitchFamily="34" charset="0"/>
              </a:defRPr>
            </a:lvl2pPr>
            <a:lvl3pPr marL="1143000" indent="-228600" eaLnBrk="0" hangingPunct="0">
              <a:spcBef>
                <a:spcPts val="1200"/>
              </a:spcBef>
              <a:buClr>
                <a:schemeClr val="accent2"/>
              </a:buClr>
              <a:buFont typeface="Wingdings" pitchFamily="2" charset="2"/>
              <a:buChar char="§"/>
              <a:defRPr>
                <a:solidFill>
                  <a:srgbClr val="474747"/>
                </a:solidFill>
                <a:latin typeface="Arial" pitchFamily="34" charset="0"/>
                <a:cs typeface="Arial" pitchFamily="34" charset="0"/>
              </a:defRPr>
            </a:lvl3pPr>
            <a:lvl4pPr marL="1600200" indent="-228600" eaLnBrk="0" hangingPunct="0">
              <a:spcBef>
                <a:spcPts val="1200"/>
              </a:spcBef>
              <a:buClr>
                <a:schemeClr val="accent2"/>
              </a:buClr>
              <a:buFont typeface="Courier New" pitchFamily="49" charset="0"/>
              <a:buChar char="o"/>
              <a:defRPr sz="1600">
                <a:solidFill>
                  <a:srgbClr val="474747"/>
                </a:solidFill>
                <a:latin typeface="Arial" pitchFamily="34" charset="0"/>
                <a:cs typeface="Arial" pitchFamily="34" charset="0"/>
              </a:defRPr>
            </a:lvl4pPr>
            <a:lvl5pPr marL="2057400" indent="-228600" eaLnBrk="0" hangingPunct="0">
              <a:spcBef>
                <a:spcPts val="1200"/>
              </a:spcBef>
              <a:buClr>
                <a:schemeClr val="accent2"/>
              </a:buClr>
              <a:buFont typeface="Wingdings" pitchFamily="2" charset="2"/>
              <a:buChar char="Ø"/>
              <a:defRPr sz="1600">
                <a:solidFill>
                  <a:srgbClr val="474747"/>
                </a:solidFill>
                <a:latin typeface="Arial" pitchFamily="34" charset="0"/>
                <a:cs typeface="Arial" pitchFamily="34" charset="0"/>
              </a:defRPr>
            </a:lvl5pPr>
            <a:lvl6pPr marL="25146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6pPr>
            <a:lvl7pPr marL="29718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7pPr>
            <a:lvl8pPr marL="34290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8pPr>
            <a:lvl9pPr marL="38862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9pPr>
          </a:lstStyle>
          <a:p>
            <a:pPr eaLnBrk="1" hangingPunct="1">
              <a:spcBef>
                <a:spcPct val="0"/>
              </a:spcBef>
              <a:buClrTx/>
              <a:buSzTx/>
              <a:buFontTx/>
              <a:buNone/>
            </a:pPr>
            <a:r>
              <a:rPr lang="fr-FR" altLang="fr-FR" sz="1000" dirty="0">
                <a:solidFill>
                  <a:schemeClr val="tx1"/>
                </a:solidFill>
              </a:rPr>
              <a:t>Solution provider</a:t>
            </a:r>
          </a:p>
          <a:p>
            <a:pPr eaLnBrk="1" hangingPunct="1">
              <a:spcBef>
                <a:spcPct val="0"/>
              </a:spcBef>
              <a:buClrTx/>
              <a:buSzTx/>
              <a:buFontTx/>
              <a:buNone/>
            </a:pPr>
            <a:endParaRPr lang="fr-FR" altLang="fr-FR" sz="1000" dirty="0">
              <a:solidFill>
                <a:srgbClr val="000000"/>
              </a:solidFill>
            </a:endParaRPr>
          </a:p>
        </p:txBody>
      </p:sp>
      <p:sp>
        <p:nvSpPr>
          <p:cNvPr id="16423" name="ZoneTexte 45"/>
          <p:cNvSpPr txBox="1">
            <a:spLocks noChangeArrowheads="1"/>
          </p:cNvSpPr>
          <p:nvPr/>
        </p:nvSpPr>
        <p:spPr bwMode="auto">
          <a:xfrm>
            <a:off x="3338545" y="5352777"/>
            <a:ext cx="8937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ts val="1200"/>
              </a:spcBef>
              <a:buClr>
                <a:schemeClr val="accent2"/>
              </a:buClr>
              <a:buSzPct val="115000"/>
              <a:buFont typeface="Wingdings" pitchFamily="2" charset="2"/>
              <a:buChar char="§"/>
              <a:defRPr sz="2400">
                <a:solidFill>
                  <a:srgbClr val="474747"/>
                </a:solidFill>
                <a:latin typeface="Arial" pitchFamily="34" charset="0"/>
                <a:cs typeface="Arial" pitchFamily="34" charset="0"/>
              </a:defRPr>
            </a:lvl1pPr>
            <a:lvl2pPr marL="742950" indent="-285750" eaLnBrk="0" hangingPunct="0">
              <a:spcBef>
                <a:spcPts val="1200"/>
              </a:spcBef>
              <a:buClr>
                <a:schemeClr val="accent2"/>
              </a:buClr>
              <a:buSzPct val="65000"/>
              <a:buFont typeface="Wingdings" pitchFamily="2" charset="2"/>
              <a:buChar char="q"/>
              <a:defRPr sz="2000">
                <a:solidFill>
                  <a:srgbClr val="474747"/>
                </a:solidFill>
                <a:latin typeface="Arial" pitchFamily="34" charset="0"/>
                <a:cs typeface="Arial" pitchFamily="34" charset="0"/>
              </a:defRPr>
            </a:lvl2pPr>
            <a:lvl3pPr marL="1143000" indent="-228600" eaLnBrk="0" hangingPunct="0">
              <a:spcBef>
                <a:spcPts val="1200"/>
              </a:spcBef>
              <a:buClr>
                <a:schemeClr val="accent2"/>
              </a:buClr>
              <a:buFont typeface="Wingdings" pitchFamily="2" charset="2"/>
              <a:buChar char="§"/>
              <a:defRPr>
                <a:solidFill>
                  <a:srgbClr val="474747"/>
                </a:solidFill>
                <a:latin typeface="Arial" pitchFamily="34" charset="0"/>
                <a:cs typeface="Arial" pitchFamily="34" charset="0"/>
              </a:defRPr>
            </a:lvl3pPr>
            <a:lvl4pPr marL="1600200" indent="-228600" eaLnBrk="0" hangingPunct="0">
              <a:spcBef>
                <a:spcPts val="1200"/>
              </a:spcBef>
              <a:buClr>
                <a:schemeClr val="accent2"/>
              </a:buClr>
              <a:buFont typeface="Courier New" pitchFamily="49" charset="0"/>
              <a:buChar char="o"/>
              <a:defRPr sz="1600">
                <a:solidFill>
                  <a:srgbClr val="474747"/>
                </a:solidFill>
                <a:latin typeface="Arial" pitchFamily="34" charset="0"/>
                <a:cs typeface="Arial" pitchFamily="34" charset="0"/>
              </a:defRPr>
            </a:lvl4pPr>
            <a:lvl5pPr marL="2057400" indent="-228600" eaLnBrk="0" hangingPunct="0">
              <a:spcBef>
                <a:spcPts val="1200"/>
              </a:spcBef>
              <a:buClr>
                <a:schemeClr val="accent2"/>
              </a:buClr>
              <a:buFont typeface="Wingdings" pitchFamily="2" charset="2"/>
              <a:buChar char="Ø"/>
              <a:defRPr sz="1600">
                <a:solidFill>
                  <a:srgbClr val="474747"/>
                </a:solidFill>
                <a:latin typeface="Arial" pitchFamily="34" charset="0"/>
                <a:cs typeface="Arial" pitchFamily="34" charset="0"/>
              </a:defRPr>
            </a:lvl5pPr>
            <a:lvl6pPr marL="25146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6pPr>
            <a:lvl7pPr marL="29718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7pPr>
            <a:lvl8pPr marL="34290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8pPr>
            <a:lvl9pPr marL="38862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9pPr>
          </a:lstStyle>
          <a:p>
            <a:pPr eaLnBrk="1" hangingPunct="1">
              <a:spcBef>
                <a:spcPct val="0"/>
              </a:spcBef>
              <a:buClrTx/>
              <a:buSzTx/>
              <a:buFontTx/>
              <a:buNone/>
            </a:pPr>
            <a:r>
              <a:rPr lang="fr-FR" altLang="fr-FR" sz="1000" dirty="0">
                <a:solidFill>
                  <a:srgbClr val="000000"/>
                </a:solidFill>
              </a:rPr>
              <a:t>solution provider</a:t>
            </a:r>
          </a:p>
        </p:txBody>
      </p:sp>
      <p:sp>
        <p:nvSpPr>
          <p:cNvPr id="16424" name="ZoneTexte 48"/>
          <p:cNvSpPr txBox="1">
            <a:spLocks noChangeArrowheads="1"/>
          </p:cNvSpPr>
          <p:nvPr/>
        </p:nvSpPr>
        <p:spPr bwMode="auto">
          <a:xfrm>
            <a:off x="6384925" y="5831688"/>
            <a:ext cx="151288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1200"/>
              </a:spcBef>
              <a:buClr>
                <a:schemeClr val="accent2"/>
              </a:buClr>
              <a:buSzPct val="115000"/>
              <a:buFont typeface="Wingdings" pitchFamily="2" charset="2"/>
              <a:buChar char="§"/>
              <a:defRPr sz="2400">
                <a:solidFill>
                  <a:srgbClr val="474747"/>
                </a:solidFill>
                <a:latin typeface="Arial" pitchFamily="34" charset="0"/>
                <a:cs typeface="Arial" pitchFamily="34" charset="0"/>
              </a:defRPr>
            </a:lvl1pPr>
            <a:lvl2pPr marL="742950" indent="-285750" eaLnBrk="0" hangingPunct="0">
              <a:spcBef>
                <a:spcPts val="1200"/>
              </a:spcBef>
              <a:buClr>
                <a:schemeClr val="accent2"/>
              </a:buClr>
              <a:buSzPct val="65000"/>
              <a:buFont typeface="Wingdings" pitchFamily="2" charset="2"/>
              <a:buChar char="q"/>
              <a:defRPr sz="2000">
                <a:solidFill>
                  <a:srgbClr val="474747"/>
                </a:solidFill>
                <a:latin typeface="Arial" pitchFamily="34" charset="0"/>
                <a:cs typeface="Arial" pitchFamily="34" charset="0"/>
              </a:defRPr>
            </a:lvl2pPr>
            <a:lvl3pPr marL="1143000" indent="-228600" eaLnBrk="0" hangingPunct="0">
              <a:spcBef>
                <a:spcPts val="1200"/>
              </a:spcBef>
              <a:buClr>
                <a:schemeClr val="accent2"/>
              </a:buClr>
              <a:buFont typeface="Wingdings" pitchFamily="2" charset="2"/>
              <a:buChar char="§"/>
              <a:defRPr>
                <a:solidFill>
                  <a:srgbClr val="474747"/>
                </a:solidFill>
                <a:latin typeface="Arial" pitchFamily="34" charset="0"/>
                <a:cs typeface="Arial" pitchFamily="34" charset="0"/>
              </a:defRPr>
            </a:lvl3pPr>
            <a:lvl4pPr marL="1600200" indent="-228600" eaLnBrk="0" hangingPunct="0">
              <a:spcBef>
                <a:spcPts val="1200"/>
              </a:spcBef>
              <a:buClr>
                <a:schemeClr val="accent2"/>
              </a:buClr>
              <a:buFont typeface="Courier New" pitchFamily="49" charset="0"/>
              <a:buChar char="o"/>
              <a:defRPr sz="1600">
                <a:solidFill>
                  <a:srgbClr val="474747"/>
                </a:solidFill>
                <a:latin typeface="Arial" pitchFamily="34" charset="0"/>
                <a:cs typeface="Arial" pitchFamily="34" charset="0"/>
              </a:defRPr>
            </a:lvl4pPr>
            <a:lvl5pPr marL="2057400" indent="-228600" eaLnBrk="0" hangingPunct="0">
              <a:spcBef>
                <a:spcPts val="1200"/>
              </a:spcBef>
              <a:buClr>
                <a:schemeClr val="accent2"/>
              </a:buClr>
              <a:buFont typeface="Wingdings" pitchFamily="2" charset="2"/>
              <a:buChar char="Ø"/>
              <a:defRPr sz="1600">
                <a:solidFill>
                  <a:srgbClr val="474747"/>
                </a:solidFill>
                <a:latin typeface="Arial" pitchFamily="34" charset="0"/>
                <a:cs typeface="Arial" pitchFamily="34" charset="0"/>
              </a:defRPr>
            </a:lvl5pPr>
            <a:lvl6pPr marL="25146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6pPr>
            <a:lvl7pPr marL="29718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7pPr>
            <a:lvl8pPr marL="34290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8pPr>
            <a:lvl9pPr marL="38862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9pPr>
          </a:lstStyle>
          <a:p>
            <a:pPr eaLnBrk="1" hangingPunct="1">
              <a:spcBef>
                <a:spcPct val="0"/>
              </a:spcBef>
              <a:buClrTx/>
              <a:buSzTx/>
              <a:buFontTx/>
              <a:buNone/>
            </a:pPr>
            <a:r>
              <a:rPr lang="fr-FR" altLang="fr-FR" sz="1000" dirty="0">
                <a:solidFill>
                  <a:srgbClr val="000000"/>
                </a:solidFill>
              </a:rPr>
              <a:t>Solution provider</a:t>
            </a:r>
          </a:p>
        </p:txBody>
      </p:sp>
      <p:sp>
        <p:nvSpPr>
          <p:cNvPr id="16425" name="ZoneTexte 50"/>
          <p:cNvSpPr txBox="1">
            <a:spLocks noChangeArrowheads="1"/>
          </p:cNvSpPr>
          <p:nvPr/>
        </p:nvSpPr>
        <p:spPr bwMode="auto">
          <a:xfrm>
            <a:off x="8439149" y="5831767"/>
            <a:ext cx="99192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ts val="1200"/>
              </a:spcBef>
              <a:buClr>
                <a:schemeClr val="accent2"/>
              </a:buClr>
              <a:buSzPct val="115000"/>
              <a:buFont typeface="Wingdings" pitchFamily="2" charset="2"/>
              <a:buChar char="§"/>
              <a:defRPr sz="2400">
                <a:solidFill>
                  <a:srgbClr val="474747"/>
                </a:solidFill>
                <a:latin typeface="Arial" pitchFamily="34" charset="0"/>
                <a:cs typeface="Arial" pitchFamily="34" charset="0"/>
              </a:defRPr>
            </a:lvl1pPr>
            <a:lvl2pPr marL="742950" indent="-285750" eaLnBrk="0" hangingPunct="0">
              <a:spcBef>
                <a:spcPts val="1200"/>
              </a:spcBef>
              <a:buClr>
                <a:schemeClr val="accent2"/>
              </a:buClr>
              <a:buSzPct val="65000"/>
              <a:buFont typeface="Wingdings" pitchFamily="2" charset="2"/>
              <a:buChar char="q"/>
              <a:defRPr sz="2000">
                <a:solidFill>
                  <a:srgbClr val="474747"/>
                </a:solidFill>
                <a:latin typeface="Arial" pitchFamily="34" charset="0"/>
                <a:cs typeface="Arial" pitchFamily="34" charset="0"/>
              </a:defRPr>
            </a:lvl2pPr>
            <a:lvl3pPr marL="1143000" indent="-228600" eaLnBrk="0" hangingPunct="0">
              <a:spcBef>
                <a:spcPts val="1200"/>
              </a:spcBef>
              <a:buClr>
                <a:schemeClr val="accent2"/>
              </a:buClr>
              <a:buFont typeface="Wingdings" pitchFamily="2" charset="2"/>
              <a:buChar char="§"/>
              <a:defRPr>
                <a:solidFill>
                  <a:srgbClr val="474747"/>
                </a:solidFill>
                <a:latin typeface="Arial" pitchFamily="34" charset="0"/>
                <a:cs typeface="Arial" pitchFamily="34" charset="0"/>
              </a:defRPr>
            </a:lvl3pPr>
            <a:lvl4pPr marL="1600200" indent="-228600" eaLnBrk="0" hangingPunct="0">
              <a:spcBef>
                <a:spcPts val="1200"/>
              </a:spcBef>
              <a:buClr>
                <a:schemeClr val="accent2"/>
              </a:buClr>
              <a:buFont typeface="Courier New" pitchFamily="49" charset="0"/>
              <a:buChar char="o"/>
              <a:defRPr sz="1600">
                <a:solidFill>
                  <a:srgbClr val="474747"/>
                </a:solidFill>
                <a:latin typeface="Arial" pitchFamily="34" charset="0"/>
                <a:cs typeface="Arial" pitchFamily="34" charset="0"/>
              </a:defRPr>
            </a:lvl4pPr>
            <a:lvl5pPr marL="2057400" indent="-228600" eaLnBrk="0" hangingPunct="0">
              <a:spcBef>
                <a:spcPts val="1200"/>
              </a:spcBef>
              <a:buClr>
                <a:schemeClr val="accent2"/>
              </a:buClr>
              <a:buFont typeface="Wingdings" pitchFamily="2" charset="2"/>
              <a:buChar char="Ø"/>
              <a:defRPr sz="1600">
                <a:solidFill>
                  <a:srgbClr val="474747"/>
                </a:solidFill>
                <a:latin typeface="Arial" pitchFamily="34" charset="0"/>
                <a:cs typeface="Arial" pitchFamily="34" charset="0"/>
              </a:defRPr>
            </a:lvl5pPr>
            <a:lvl6pPr marL="25146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6pPr>
            <a:lvl7pPr marL="29718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7pPr>
            <a:lvl8pPr marL="34290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8pPr>
            <a:lvl9pPr marL="38862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9pPr>
          </a:lstStyle>
          <a:p>
            <a:pPr eaLnBrk="1" hangingPunct="1">
              <a:spcBef>
                <a:spcPct val="0"/>
              </a:spcBef>
              <a:buClrTx/>
              <a:buSzTx/>
              <a:buFontTx/>
              <a:buNone/>
            </a:pPr>
            <a:r>
              <a:rPr lang="fr-FR" altLang="fr-FR" sz="1000" dirty="0">
                <a:solidFill>
                  <a:srgbClr val="000000"/>
                </a:solidFill>
              </a:rPr>
              <a:t>Solution provider</a:t>
            </a:r>
          </a:p>
        </p:txBody>
      </p:sp>
      <p:sp>
        <p:nvSpPr>
          <p:cNvPr id="16426" name="ZoneTexte 42"/>
          <p:cNvSpPr txBox="1">
            <a:spLocks noChangeArrowheads="1"/>
          </p:cNvSpPr>
          <p:nvPr/>
        </p:nvSpPr>
        <p:spPr bwMode="auto">
          <a:xfrm>
            <a:off x="1198563" y="4787180"/>
            <a:ext cx="919956"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ts val="1200"/>
              </a:spcBef>
              <a:buClr>
                <a:schemeClr val="accent2"/>
              </a:buClr>
              <a:buSzPct val="115000"/>
              <a:buFont typeface="Wingdings" pitchFamily="2" charset="2"/>
              <a:buChar char="§"/>
              <a:defRPr sz="2400">
                <a:solidFill>
                  <a:srgbClr val="474747"/>
                </a:solidFill>
                <a:latin typeface="Arial" pitchFamily="34" charset="0"/>
                <a:cs typeface="Arial" pitchFamily="34" charset="0"/>
              </a:defRPr>
            </a:lvl1pPr>
            <a:lvl2pPr marL="742950" indent="-285750" eaLnBrk="0" hangingPunct="0">
              <a:spcBef>
                <a:spcPts val="1200"/>
              </a:spcBef>
              <a:buClr>
                <a:schemeClr val="accent2"/>
              </a:buClr>
              <a:buSzPct val="65000"/>
              <a:buFont typeface="Wingdings" pitchFamily="2" charset="2"/>
              <a:buChar char="q"/>
              <a:defRPr sz="2000">
                <a:solidFill>
                  <a:srgbClr val="474747"/>
                </a:solidFill>
                <a:latin typeface="Arial" pitchFamily="34" charset="0"/>
                <a:cs typeface="Arial" pitchFamily="34" charset="0"/>
              </a:defRPr>
            </a:lvl2pPr>
            <a:lvl3pPr marL="1143000" indent="-228600" eaLnBrk="0" hangingPunct="0">
              <a:spcBef>
                <a:spcPts val="1200"/>
              </a:spcBef>
              <a:buClr>
                <a:schemeClr val="accent2"/>
              </a:buClr>
              <a:buFont typeface="Wingdings" pitchFamily="2" charset="2"/>
              <a:buChar char="§"/>
              <a:defRPr>
                <a:solidFill>
                  <a:srgbClr val="474747"/>
                </a:solidFill>
                <a:latin typeface="Arial" pitchFamily="34" charset="0"/>
                <a:cs typeface="Arial" pitchFamily="34" charset="0"/>
              </a:defRPr>
            </a:lvl3pPr>
            <a:lvl4pPr marL="1600200" indent="-228600" eaLnBrk="0" hangingPunct="0">
              <a:spcBef>
                <a:spcPts val="1200"/>
              </a:spcBef>
              <a:buClr>
                <a:schemeClr val="accent2"/>
              </a:buClr>
              <a:buFont typeface="Courier New" pitchFamily="49" charset="0"/>
              <a:buChar char="o"/>
              <a:defRPr sz="1600">
                <a:solidFill>
                  <a:srgbClr val="474747"/>
                </a:solidFill>
                <a:latin typeface="Arial" pitchFamily="34" charset="0"/>
                <a:cs typeface="Arial" pitchFamily="34" charset="0"/>
              </a:defRPr>
            </a:lvl4pPr>
            <a:lvl5pPr marL="2057400" indent="-228600" eaLnBrk="0" hangingPunct="0">
              <a:spcBef>
                <a:spcPts val="1200"/>
              </a:spcBef>
              <a:buClr>
                <a:schemeClr val="accent2"/>
              </a:buClr>
              <a:buFont typeface="Wingdings" pitchFamily="2" charset="2"/>
              <a:buChar char="Ø"/>
              <a:defRPr sz="1600">
                <a:solidFill>
                  <a:srgbClr val="474747"/>
                </a:solidFill>
                <a:latin typeface="Arial" pitchFamily="34" charset="0"/>
                <a:cs typeface="Arial" pitchFamily="34" charset="0"/>
              </a:defRPr>
            </a:lvl5pPr>
            <a:lvl6pPr marL="25146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6pPr>
            <a:lvl7pPr marL="29718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7pPr>
            <a:lvl8pPr marL="34290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8pPr>
            <a:lvl9pPr marL="38862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9pPr>
          </a:lstStyle>
          <a:p>
            <a:pPr eaLnBrk="1" hangingPunct="1">
              <a:spcBef>
                <a:spcPct val="0"/>
              </a:spcBef>
              <a:buClrTx/>
              <a:buSzTx/>
              <a:buFontTx/>
              <a:buNone/>
            </a:pPr>
            <a:r>
              <a:rPr lang="en-US" altLang="fr-FR" sz="1000" dirty="0">
                <a:solidFill>
                  <a:srgbClr val="000000"/>
                </a:solidFill>
              </a:rPr>
              <a:t>solution provider</a:t>
            </a:r>
          </a:p>
          <a:p>
            <a:pPr eaLnBrk="1" hangingPunct="1">
              <a:spcBef>
                <a:spcPct val="0"/>
              </a:spcBef>
              <a:buClrTx/>
              <a:buSzTx/>
              <a:buFontTx/>
              <a:buNone/>
            </a:pPr>
            <a:r>
              <a:rPr lang="en-US" altLang="fr-FR" sz="1000" dirty="0">
                <a:solidFill>
                  <a:srgbClr val="000000"/>
                </a:solidFill>
              </a:rPr>
              <a:t>device manager</a:t>
            </a:r>
          </a:p>
          <a:p>
            <a:pPr eaLnBrk="1" hangingPunct="1">
              <a:spcBef>
                <a:spcPct val="0"/>
              </a:spcBef>
              <a:buClrTx/>
              <a:buSzTx/>
              <a:buFontTx/>
              <a:buNone/>
            </a:pPr>
            <a:r>
              <a:rPr lang="en-US" altLang="fr-FR" sz="1000" dirty="0">
                <a:solidFill>
                  <a:srgbClr val="000000"/>
                </a:solidFill>
              </a:rPr>
              <a:t>GIS provider</a:t>
            </a:r>
          </a:p>
        </p:txBody>
      </p:sp>
      <p:sp>
        <p:nvSpPr>
          <p:cNvPr id="16427" name="ZoneTexte 42"/>
          <p:cNvSpPr txBox="1">
            <a:spLocks noChangeArrowheads="1"/>
          </p:cNvSpPr>
          <p:nvPr/>
        </p:nvSpPr>
        <p:spPr bwMode="auto">
          <a:xfrm>
            <a:off x="2412040" y="4925165"/>
            <a:ext cx="7413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1200"/>
              </a:spcBef>
              <a:buClr>
                <a:schemeClr val="accent2"/>
              </a:buClr>
              <a:buSzPct val="115000"/>
              <a:buFont typeface="Wingdings" pitchFamily="2" charset="2"/>
              <a:buChar char="§"/>
              <a:defRPr sz="2400">
                <a:solidFill>
                  <a:srgbClr val="474747"/>
                </a:solidFill>
                <a:latin typeface="Arial" pitchFamily="34" charset="0"/>
                <a:cs typeface="Arial" pitchFamily="34" charset="0"/>
              </a:defRPr>
            </a:lvl1pPr>
            <a:lvl2pPr marL="742950" indent="-285750" eaLnBrk="0" hangingPunct="0">
              <a:spcBef>
                <a:spcPts val="1200"/>
              </a:spcBef>
              <a:buClr>
                <a:schemeClr val="accent2"/>
              </a:buClr>
              <a:buSzPct val="65000"/>
              <a:buFont typeface="Wingdings" pitchFamily="2" charset="2"/>
              <a:buChar char="q"/>
              <a:defRPr sz="2000">
                <a:solidFill>
                  <a:srgbClr val="474747"/>
                </a:solidFill>
                <a:latin typeface="Arial" pitchFamily="34" charset="0"/>
                <a:cs typeface="Arial" pitchFamily="34" charset="0"/>
              </a:defRPr>
            </a:lvl2pPr>
            <a:lvl3pPr marL="1143000" indent="-228600" eaLnBrk="0" hangingPunct="0">
              <a:spcBef>
                <a:spcPts val="1200"/>
              </a:spcBef>
              <a:buClr>
                <a:schemeClr val="accent2"/>
              </a:buClr>
              <a:buFont typeface="Wingdings" pitchFamily="2" charset="2"/>
              <a:buChar char="§"/>
              <a:defRPr>
                <a:solidFill>
                  <a:srgbClr val="474747"/>
                </a:solidFill>
                <a:latin typeface="Arial" pitchFamily="34" charset="0"/>
                <a:cs typeface="Arial" pitchFamily="34" charset="0"/>
              </a:defRPr>
            </a:lvl3pPr>
            <a:lvl4pPr marL="1600200" indent="-228600" eaLnBrk="0" hangingPunct="0">
              <a:spcBef>
                <a:spcPts val="1200"/>
              </a:spcBef>
              <a:buClr>
                <a:schemeClr val="accent2"/>
              </a:buClr>
              <a:buFont typeface="Courier New" pitchFamily="49" charset="0"/>
              <a:buChar char="o"/>
              <a:defRPr sz="1600">
                <a:solidFill>
                  <a:srgbClr val="474747"/>
                </a:solidFill>
                <a:latin typeface="Arial" pitchFamily="34" charset="0"/>
                <a:cs typeface="Arial" pitchFamily="34" charset="0"/>
              </a:defRPr>
            </a:lvl4pPr>
            <a:lvl5pPr marL="2057400" indent="-228600" eaLnBrk="0" hangingPunct="0">
              <a:spcBef>
                <a:spcPts val="1200"/>
              </a:spcBef>
              <a:buClr>
                <a:schemeClr val="accent2"/>
              </a:buClr>
              <a:buFont typeface="Wingdings" pitchFamily="2" charset="2"/>
              <a:buChar char="Ø"/>
              <a:defRPr sz="1600">
                <a:solidFill>
                  <a:srgbClr val="474747"/>
                </a:solidFill>
                <a:latin typeface="Arial" pitchFamily="34" charset="0"/>
                <a:cs typeface="Arial" pitchFamily="34" charset="0"/>
              </a:defRPr>
            </a:lvl5pPr>
            <a:lvl6pPr marL="25146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6pPr>
            <a:lvl7pPr marL="29718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7pPr>
            <a:lvl8pPr marL="34290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8pPr>
            <a:lvl9pPr marL="38862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9pPr>
          </a:lstStyle>
          <a:p>
            <a:pPr eaLnBrk="1" hangingPunct="1">
              <a:spcBef>
                <a:spcPct val="0"/>
              </a:spcBef>
              <a:buClrTx/>
              <a:buSzTx/>
              <a:buFontTx/>
              <a:buNone/>
            </a:pPr>
            <a:r>
              <a:rPr lang="fr-FR" altLang="fr-FR" sz="1000" dirty="0">
                <a:solidFill>
                  <a:schemeClr val="tx1"/>
                </a:solidFill>
              </a:rPr>
              <a:t>CSP</a:t>
            </a:r>
          </a:p>
        </p:txBody>
      </p:sp>
      <p:sp>
        <p:nvSpPr>
          <p:cNvPr id="16428" name="ZoneTexte 45"/>
          <p:cNvSpPr txBox="1">
            <a:spLocks noChangeArrowheads="1"/>
          </p:cNvSpPr>
          <p:nvPr/>
        </p:nvSpPr>
        <p:spPr bwMode="auto">
          <a:xfrm>
            <a:off x="3074988" y="4882877"/>
            <a:ext cx="7397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1200"/>
              </a:spcBef>
              <a:buClr>
                <a:schemeClr val="accent2"/>
              </a:buClr>
              <a:buSzPct val="115000"/>
              <a:buFont typeface="Wingdings" pitchFamily="2" charset="2"/>
              <a:buChar char="§"/>
              <a:defRPr sz="2400">
                <a:solidFill>
                  <a:srgbClr val="474747"/>
                </a:solidFill>
                <a:latin typeface="Arial" pitchFamily="34" charset="0"/>
                <a:cs typeface="Arial" pitchFamily="34" charset="0"/>
              </a:defRPr>
            </a:lvl1pPr>
            <a:lvl2pPr marL="742950" indent="-285750" eaLnBrk="0" hangingPunct="0">
              <a:spcBef>
                <a:spcPts val="1200"/>
              </a:spcBef>
              <a:buClr>
                <a:schemeClr val="accent2"/>
              </a:buClr>
              <a:buSzPct val="65000"/>
              <a:buFont typeface="Wingdings" pitchFamily="2" charset="2"/>
              <a:buChar char="q"/>
              <a:defRPr sz="2000">
                <a:solidFill>
                  <a:srgbClr val="474747"/>
                </a:solidFill>
                <a:latin typeface="Arial" pitchFamily="34" charset="0"/>
                <a:cs typeface="Arial" pitchFamily="34" charset="0"/>
              </a:defRPr>
            </a:lvl2pPr>
            <a:lvl3pPr marL="1143000" indent="-228600" eaLnBrk="0" hangingPunct="0">
              <a:spcBef>
                <a:spcPts val="1200"/>
              </a:spcBef>
              <a:buClr>
                <a:schemeClr val="accent2"/>
              </a:buClr>
              <a:buFont typeface="Wingdings" pitchFamily="2" charset="2"/>
              <a:buChar char="§"/>
              <a:defRPr>
                <a:solidFill>
                  <a:srgbClr val="474747"/>
                </a:solidFill>
                <a:latin typeface="Arial" pitchFamily="34" charset="0"/>
                <a:cs typeface="Arial" pitchFamily="34" charset="0"/>
              </a:defRPr>
            </a:lvl3pPr>
            <a:lvl4pPr marL="1600200" indent="-228600" eaLnBrk="0" hangingPunct="0">
              <a:spcBef>
                <a:spcPts val="1200"/>
              </a:spcBef>
              <a:buClr>
                <a:schemeClr val="accent2"/>
              </a:buClr>
              <a:buFont typeface="Courier New" pitchFamily="49" charset="0"/>
              <a:buChar char="o"/>
              <a:defRPr sz="1600">
                <a:solidFill>
                  <a:srgbClr val="474747"/>
                </a:solidFill>
                <a:latin typeface="Arial" pitchFamily="34" charset="0"/>
                <a:cs typeface="Arial" pitchFamily="34" charset="0"/>
              </a:defRPr>
            </a:lvl4pPr>
            <a:lvl5pPr marL="2057400" indent="-228600" eaLnBrk="0" hangingPunct="0">
              <a:spcBef>
                <a:spcPts val="1200"/>
              </a:spcBef>
              <a:buClr>
                <a:schemeClr val="accent2"/>
              </a:buClr>
              <a:buFont typeface="Wingdings" pitchFamily="2" charset="2"/>
              <a:buChar char="Ø"/>
              <a:defRPr sz="1600">
                <a:solidFill>
                  <a:srgbClr val="474747"/>
                </a:solidFill>
                <a:latin typeface="Arial" pitchFamily="34" charset="0"/>
                <a:cs typeface="Arial" pitchFamily="34" charset="0"/>
              </a:defRPr>
            </a:lvl5pPr>
            <a:lvl6pPr marL="25146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6pPr>
            <a:lvl7pPr marL="29718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7pPr>
            <a:lvl8pPr marL="34290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8pPr>
            <a:lvl9pPr marL="38862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9pPr>
          </a:lstStyle>
          <a:p>
            <a:pPr eaLnBrk="1" hangingPunct="1">
              <a:spcBef>
                <a:spcPct val="0"/>
              </a:spcBef>
              <a:buClrTx/>
              <a:buSzTx/>
              <a:buFontTx/>
              <a:buNone/>
            </a:pPr>
            <a:r>
              <a:rPr lang="fr-FR" altLang="fr-FR" sz="1000" dirty="0">
                <a:solidFill>
                  <a:schemeClr val="tx1"/>
                </a:solidFill>
              </a:rPr>
              <a:t>Cloud Provider</a:t>
            </a:r>
          </a:p>
        </p:txBody>
      </p:sp>
      <p:sp>
        <p:nvSpPr>
          <p:cNvPr id="16429" name="ZoneTexte 45"/>
          <p:cNvSpPr txBox="1">
            <a:spLocks noChangeArrowheads="1"/>
          </p:cNvSpPr>
          <p:nvPr/>
        </p:nvSpPr>
        <p:spPr bwMode="auto">
          <a:xfrm>
            <a:off x="5543550" y="5386909"/>
            <a:ext cx="7397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1200"/>
              </a:spcBef>
              <a:buClr>
                <a:schemeClr val="accent2"/>
              </a:buClr>
              <a:buSzPct val="115000"/>
              <a:buFont typeface="Wingdings" pitchFamily="2" charset="2"/>
              <a:buChar char="§"/>
              <a:defRPr sz="2400">
                <a:solidFill>
                  <a:srgbClr val="474747"/>
                </a:solidFill>
                <a:latin typeface="Arial" pitchFamily="34" charset="0"/>
                <a:cs typeface="Arial" pitchFamily="34" charset="0"/>
              </a:defRPr>
            </a:lvl1pPr>
            <a:lvl2pPr marL="742950" indent="-285750" eaLnBrk="0" hangingPunct="0">
              <a:spcBef>
                <a:spcPts val="1200"/>
              </a:spcBef>
              <a:buClr>
                <a:schemeClr val="accent2"/>
              </a:buClr>
              <a:buSzPct val="65000"/>
              <a:buFont typeface="Wingdings" pitchFamily="2" charset="2"/>
              <a:buChar char="q"/>
              <a:defRPr sz="2000">
                <a:solidFill>
                  <a:srgbClr val="474747"/>
                </a:solidFill>
                <a:latin typeface="Arial" pitchFamily="34" charset="0"/>
                <a:cs typeface="Arial" pitchFamily="34" charset="0"/>
              </a:defRPr>
            </a:lvl2pPr>
            <a:lvl3pPr marL="1143000" indent="-228600" eaLnBrk="0" hangingPunct="0">
              <a:spcBef>
                <a:spcPts val="1200"/>
              </a:spcBef>
              <a:buClr>
                <a:schemeClr val="accent2"/>
              </a:buClr>
              <a:buFont typeface="Wingdings" pitchFamily="2" charset="2"/>
              <a:buChar char="§"/>
              <a:defRPr>
                <a:solidFill>
                  <a:srgbClr val="474747"/>
                </a:solidFill>
                <a:latin typeface="Arial" pitchFamily="34" charset="0"/>
                <a:cs typeface="Arial" pitchFamily="34" charset="0"/>
              </a:defRPr>
            </a:lvl3pPr>
            <a:lvl4pPr marL="1600200" indent="-228600" eaLnBrk="0" hangingPunct="0">
              <a:spcBef>
                <a:spcPts val="1200"/>
              </a:spcBef>
              <a:buClr>
                <a:schemeClr val="accent2"/>
              </a:buClr>
              <a:buFont typeface="Courier New" pitchFamily="49" charset="0"/>
              <a:buChar char="o"/>
              <a:defRPr sz="1600">
                <a:solidFill>
                  <a:srgbClr val="474747"/>
                </a:solidFill>
                <a:latin typeface="Arial" pitchFamily="34" charset="0"/>
                <a:cs typeface="Arial" pitchFamily="34" charset="0"/>
              </a:defRPr>
            </a:lvl4pPr>
            <a:lvl5pPr marL="2057400" indent="-228600" eaLnBrk="0" hangingPunct="0">
              <a:spcBef>
                <a:spcPts val="1200"/>
              </a:spcBef>
              <a:buClr>
                <a:schemeClr val="accent2"/>
              </a:buClr>
              <a:buFont typeface="Wingdings" pitchFamily="2" charset="2"/>
              <a:buChar char="Ø"/>
              <a:defRPr sz="1600">
                <a:solidFill>
                  <a:srgbClr val="474747"/>
                </a:solidFill>
                <a:latin typeface="Arial" pitchFamily="34" charset="0"/>
                <a:cs typeface="Arial" pitchFamily="34" charset="0"/>
              </a:defRPr>
            </a:lvl5pPr>
            <a:lvl6pPr marL="25146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6pPr>
            <a:lvl7pPr marL="29718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7pPr>
            <a:lvl8pPr marL="34290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8pPr>
            <a:lvl9pPr marL="38862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9pPr>
          </a:lstStyle>
          <a:p>
            <a:pPr eaLnBrk="1" hangingPunct="1">
              <a:spcBef>
                <a:spcPct val="0"/>
              </a:spcBef>
              <a:buClrTx/>
              <a:buSzTx/>
              <a:buFontTx/>
              <a:buNone/>
            </a:pPr>
            <a:r>
              <a:rPr lang="fr-FR" altLang="fr-FR" sz="1000" dirty="0">
                <a:solidFill>
                  <a:srgbClr val="000000"/>
                </a:solidFill>
              </a:rPr>
              <a:t>Cloud Provider</a:t>
            </a:r>
          </a:p>
        </p:txBody>
      </p:sp>
      <p:sp>
        <p:nvSpPr>
          <p:cNvPr id="16430" name="ZoneTexte 44"/>
          <p:cNvSpPr txBox="1">
            <a:spLocks noChangeArrowheads="1"/>
          </p:cNvSpPr>
          <p:nvPr/>
        </p:nvSpPr>
        <p:spPr bwMode="auto">
          <a:xfrm>
            <a:off x="7676687" y="5831688"/>
            <a:ext cx="89083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ts val="1200"/>
              </a:spcBef>
              <a:buClr>
                <a:schemeClr val="accent2"/>
              </a:buClr>
              <a:buSzPct val="115000"/>
              <a:buFont typeface="Wingdings" pitchFamily="2" charset="2"/>
              <a:buChar char="§"/>
              <a:defRPr sz="2400">
                <a:solidFill>
                  <a:srgbClr val="474747"/>
                </a:solidFill>
                <a:latin typeface="Arial" pitchFamily="34" charset="0"/>
                <a:cs typeface="Arial" pitchFamily="34" charset="0"/>
              </a:defRPr>
            </a:lvl1pPr>
            <a:lvl2pPr marL="742950" indent="-285750" eaLnBrk="0" hangingPunct="0">
              <a:spcBef>
                <a:spcPts val="1200"/>
              </a:spcBef>
              <a:buClr>
                <a:schemeClr val="accent2"/>
              </a:buClr>
              <a:buSzPct val="65000"/>
              <a:buFont typeface="Wingdings" pitchFamily="2" charset="2"/>
              <a:buChar char="q"/>
              <a:defRPr sz="2000">
                <a:solidFill>
                  <a:srgbClr val="474747"/>
                </a:solidFill>
                <a:latin typeface="Arial" pitchFamily="34" charset="0"/>
                <a:cs typeface="Arial" pitchFamily="34" charset="0"/>
              </a:defRPr>
            </a:lvl2pPr>
            <a:lvl3pPr marL="1143000" indent="-228600" eaLnBrk="0" hangingPunct="0">
              <a:spcBef>
                <a:spcPts val="1200"/>
              </a:spcBef>
              <a:buClr>
                <a:schemeClr val="accent2"/>
              </a:buClr>
              <a:buFont typeface="Wingdings" pitchFamily="2" charset="2"/>
              <a:buChar char="§"/>
              <a:defRPr>
                <a:solidFill>
                  <a:srgbClr val="474747"/>
                </a:solidFill>
                <a:latin typeface="Arial" pitchFamily="34" charset="0"/>
                <a:cs typeface="Arial" pitchFamily="34" charset="0"/>
              </a:defRPr>
            </a:lvl3pPr>
            <a:lvl4pPr marL="1600200" indent="-228600" eaLnBrk="0" hangingPunct="0">
              <a:spcBef>
                <a:spcPts val="1200"/>
              </a:spcBef>
              <a:buClr>
                <a:schemeClr val="accent2"/>
              </a:buClr>
              <a:buFont typeface="Courier New" pitchFamily="49" charset="0"/>
              <a:buChar char="o"/>
              <a:defRPr sz="1600">
                <a:solidFill>
                  <a:srgbClr val="474747"/>
                </a:solidFill>
                <a:latin typeface="Arial" pitchFamily="34" charset="0"/>
                <a:cs typeface="Arial" pitchFamily="34" charset="0"/>
              </a:defRPr>
            </a:lvl4pPr>
            <a:lvl5pPr marL="2057400" indent="-228600" eaLnBrk="0" hangingPunct="0">
              <a:spcBef>
                <a:spcPts val="1200"/>
              </a:spcBef>
              <a:buClr>
                <a:schemeClr val="accent2"/>
              </a:buClr>
              <a:buFont typeface="Wingdings" pitchFamily="2" charset="2"/>
              <a:buChar char="Ø"/>
              <a:defRPr sz="1600">
                <a:solidFill>
                  <a:srgbClr val="474747"/>
                </a:solidFill>
                <a:latin typeface="Arial" pitchFamily="34" charset="0"/>
                <a:cs typeface="Arial" pitchFamily="34" charset="0"/>
              </a:defRPr>
            </a:lvl5pPr>
            <a:lvl6pPr marL="25146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6pPr>
            <a:lvl7pPr marL="29718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7pPr>
            <a:lvl8pPr marL="34290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8pPr>
            <a:lvl9pPr marL="38862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9pPr>
          </a:lstStyle>
          <a:p>
            <a:pPr eaLnBrk="1" hangingPunct="1">
              <a:spcBef>
                <a:spcPct val="0"/>
              </a:spcBef>
              <a:buClrTx/>
              <a:buSzTx/>
              <a:buFontTx/>
              <a:buNone/>
            </a:pPr>
            <a:r>
              <a:rPr lang="fr-FR" altLang="fr-FR" sz="1000" dirty="0">
                <a:solidFill>
                  <a:srgbClr val="000000"/>
                </a:solidFill>
              </a:rPr>
              <a:t>solution provider</a:t>
            </a:r>
          </a:p>
        </p:txBody>
      </p:sp>
      <p:sp>
        <p:nvSpPr>
          <p:cNvPr id="51" name="ZoneTexte 42"/>
          <p:cNvSpPr txBox="1">
            <a:spLocks noChangeArrowheads="1"/>
          </p:cNvSpPr>
          <p:nvPr/>
        </p:nvSpPr>
        <p:spPr bwMode="auto">
          <a:xfrm>
            <a:off x="386335" y="4900683"/>
            <a:ext cx="85289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ts val="1200"/>
              </a:spcBef>
              <a:buClr>
                <a:schemeClr val="accent2"/>
              </a:buClr>
              <a:buSzPct val="115000"/>
              <a:buFont typeface="Wingdings" pitchFamily="2" charset="2"/>
              <a:buChar char="§"/>
              <a:defRPr sz="2400">
                <a:solidFill>
                  <a:srgbClr val="474747"/>
                </a:solidFill>
                <a:latin typeface="Arial" pitchFamily="34" charset="0"/>
                <a:cs typeface="Arial" pitchFamily="34" charset="0"/>
              </a:defRPr>
            </a:lvl1pPr>
            <a:lvl2pPr marL="742950" indent="-285750" eaLnBrk="0" hangingPunct="0">
              <a:spcBef>
                <a:spcPts val="1200"/>
              </a:spcBef>
              <a:buClr>
                <a:schemeClr val="accent2"/>
              </a:buClr>
              <a:buSzPct val="65000"/>
              <a:buFont typeface="Wingdings" pitchFamily="2" charset="2"/>
              <a:buChar char="q"/>
              <a:defRPr sz="2000">
                <a:solidFill>
                  <a:srgbClr val="474747"/>
                </a:solidFill>
                <a:latin typeface="Arial" pitchFamily="34" charset="0"/>
                <a:cs typeface="Arial" pitchFamily="34" charset="0"/>
              </a:defRPr>
            </a:lvl2pPr>
            <a:lvl3pPr marL="1143000" indent="-228600" eaLnBrk="0" hangingPunct="0">
              <a:spcBef>
                <a:spcPts val="1200"/>
              </a:spcBef>
              <a:buClr>
                <a:schemeClr val="accent2"/>
              </a:buClr>
              <a:buFont typeface="Wingdings" pitchFamily="2" charset="2"/>
              <a:buChar char="§"/>
              <a:defRPr>
                <a:solidFill>
                  <a:srgbClr val="474747"/>
                </a:solidFill>
                <a:latin typeface="Arial" pitchFamily="34" charset="0"/>
                <a:cs typeface="Arial" pitchFamily="34" charset="0"/>
              </a:defRPr>
            </a:lvl3pPr>
            <a:lvl4pPr marL="1600200" indent="-228600" eaLnBrk="0" hangingPunct="0">
              <a:spcBef>
                <a:spcPts val="1200"/>
              </a:spcBef>
              <a:buClr>
                <a:schemeClr val="accent2"/>
              </a:buClr>
              <a:buFont typeface="Courier New" pitchFamily="49" charset="0"/>
              <a:buChar char="o"/>
              <a:defRPr sz="1600">
                <a:solidFill>
                  <a:srgbClr val="474747"/>
                </a:solidFill>
                <a:latin typeface="Arial" pitchFamily="34" charset="0"/>
                <a:cs typeface="Arial" pitchFamily="34" charset="0"/>
              </a:defRPr>
            </a:lvl4pPr>
            <a:lvl5pPr marL="2057400" indent="-228600" eaLnBrk="0" hangingPunct="0">
              <a:spcBef>
                <a:spcPts val="1200"/>
              </a:spcBef>
              <a:buClr>
                <a:schemeClr val="accent2"/>
              </a:buClr>
              <a:buFont typeface="Wingdings" pitchFamily="2" charset="2"/>
              <a:buChar char="Ø"/>
              <a:defRPr sz="1600">
                <a:solidFill>
                  <a:srgbClr val="474747"/>
                </a:solidFill>
                <a:latin typeface="Arial" pitchFamily="34" charset="0"/>
                <a:cs typeface="Arial" pitchFamily="34" charset="0"/>
              </a:defRPr>
            </a:lvl5pPr>
            <a:lvl6pPr marL="25146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6pPr>
            <a:lvl7pPr marL="29718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7pPr>
            <a:lvl8pPr marL="34290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8pPr>
            <a:lvl9pPr marL="3886200" indent="-228600" defTabSz="457200" eaLnBrk="0" fontAlgn="base" hangingPunct="0">
              <a:spcBef>
                <a:spcPts val="1200"/>
              </a:spcBef>
              <a:spcAft>
                <a:spcPct val="0"/>
              </a:spcAft>
              <a:buClr>
                <a:schemeClr val="accent2"/>
              </a:buClr>
              <a:buFont typeface="Wingdings" pitchFamily="2" charset="2"/>
              <a:buChar char="Ø"/>
              <a:defRPr sz="1600">
                <a:solidFill>
                  <a:srgbClr val="474747"/>
                </a:solidFill>
                <a:latin typeface="Arial" pitchFamily="34" charset="0"/>
                <a:cs typeface="Arial" pitchFamily="34" charset="0"/>
              </a:defRPr>
            </a:lvl9pPr>
          </a:lstStyle>
          <a:p>
            <a:pPr eaLnBrk="1" hangingPunct="1">
              <a:spcBef>
                <a:spcPct val="0"/>
              </a:spcBef>
              <a:buClrTx/>
              <a:buSzTx/>
              <a:buFontTx/>
              <a:buNone/>
            </a:pPr>
            <a:r>
              <a:rPr lang="fr-FR" altLang="fr-FR" sz="1000" dirty="0">
                <a:solidFill>
                  <a:srgbClr val="000000"/>
                </a:solidFill>
              </a:rPr>
              <a:t>solution provider</a:t>
            </a:r>
          </a:p>
        </p:txBody>
      </p:sp>
      <p:grpSp>
        <p:nvGrpSpPr>
          <p:cNvPr id="50" name="Group 10"/>
          <p:cNvGrpSpPr/>
          <p:nvPr/>
        </p:nvGrpSpPr>
        <p:grpSpPr>
          <a:xfrm>
            <a:off x="1922929" y="733737"/>
            <a:ext cx="6827371" cy="1166781"/>
            <a:chOff x="5842000" y="3568700"/>
            <a:chExt cx="3167974" cy="2933700"/>
          </a:xfrm>
        </p:grpSpPr>
        <p:pic>
          <p:nvPicPr>
            <p:cNvPr id="53" name="Picture 2"/>
            <p:cNvPicPr>
              <a:picLocks noChangeAspect="1" noChangeArrowheads="1"/>
            </p:cNvPicPr>
            <p:nvPr/>
          </p:nvPicPr>
          <p:blipFill rotWithShape="1">
            <a:blip r:embed="rId24">
              <a:extLst>
                <a:ext uri="{28A0092B-C50C-407E-A947-70E740481C1C}">
                  <a14:useLocalDpi xmlns:a14="http://schemas.microsoft.com/office/drawing/2010/main" val="0"/>
                </a:ext>
              </a:extLst>
            </a:blip>
            <a:srcRect l="8418" t="12795" r="14141" b="9427"/>
            <a:stretch/>
          </p:blipFill>
          <p:spPr bwMode="auto">
            <a:xfrm>
              <a:off x="5842000" y="3568700"/>
              <a:ext cx="2921001" cy="2933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0" name="TextBox 12"/>
            <p:cNvSpPr txBox="1"/>
            <p:nvPr/>
          </p:nvSpPr>
          <p:spPr>
            <a:xfrm>
              <a:off x="6289433" y="3777761"/>
              <a:ext cx="2720541" cy="2205498"/>
            </a:xfrm>
            <a:prstGeom prst="rect">
              <a:avLst/>
            </a:prstGeom>
            <a:noFill/>
          </p:spPr>
          <p:txBody>
            <a:bodyPr wrap="square" rtlCol="0">
              <a:spAutoFit/>
            </a:bodyPr>
            <a:lstStyle/>
            <a:p>
              <a:pPr lvl="0"/>
              <a:r>
                <a:rPr lang="en-ZA" sz="1700" b="1" i="1" dirty="0">
                  <a:solidFill>
                    <a:srgbClr val="002060"/>
                  </a:solidFill>
                  <a:latin typeface="Consolas" panose="020B0609020204030204" pitchFamily="49" charset="0"/>
                  <a:cs typeface="Consolas" panose="020B0609020204030204" pitchFamily="49" charset="0"/>
                </a:rPr>
                <a:t>Value chain responsibility sharing between partners can be described using the template below</a:t>
              </a:r>
            </a:p>
          </p:txBody>
        </p:sp>
      </p:grpSp>
    </p:spTree>
    <p:extLst>
      <p:ext uri="{BB962C8B-B14F-4D97-AF65-F5344CB8AC3E}">
        <p14:creationId xmlns:p14="http://schemas.microsoft.com/office/powerpoint/2010/main" val="4107386842"/>
      </p:ext>
    </p:extLst>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endParaRPr lang="en-IE" dirty="0"/>
          </a:p>
        </p:txBody>
      </p:sp>
      <p:sp>
        <p:nvSpPr>
          <p:cNvPr id="2" name="Title 1"/>
          <p:cNvSpPr>
            <a:spLocks noGrp="1"/>
          </p:cNvSpPr>
          <p:nvPr>
            <p:ph type="title"/>
          </p:nvPr>
        </p:nvSpPr>
        <p:spPr/>
        <p:txBody>
          <a:bodyPr>
            <a:normAutofit fontScale="90000"/>
          </a:bodyPr>
          <a:lstStyle/>
          <a:p>
            <a:r>
              <a:rPr lang="en-GB" dirty="0">
                <a:solidFill>
                  <a:srgbClr val="002060"/>
                </a:solidFill>
              </a:rPr>
              <a:t>Examples for Use Cases description</a:t>
            </a:r>
            <a:endParaRPr lang="en-US" dirty="0">
              <a:solidFill>
                <a:srgbClr val="002060"/>
              </a:solidFill>
            </a:endParaRPr>
          </a:p>
        </p:txBody>
      </p:sp>
      <p:pic>
        <p:nvPicPr>
          <p:cNvPr id="3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03294" y="1237803"/>
            <a:ext cx="6546002" cy="5392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79747627"/>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endParaRPr lang="en-IE" dirty="0"/>
          </a:p>
        </p:txBody>
      </p:sp>
      <p:sp>
        <p:nvSpPr>
          <p:cNvPr id="2" name="Title 1"/>
          <p:cNvSpPr>
            <a:spLocks noGrp="1"/>
          </p:cNvSpPr>
          <p:nvPr>
            <p:ph type="title"/>
          </p:nvPr>
        </p:nvSpPr>
        <p:spPr/>
        <p:txBody>
          <a:bodyPr>
            <a:normAutofit fontScale="90000"/>
          </a:bodyPr>
          <a:lstStyle/>
          <a:p>
            <a:r>
              <a:rPr lang="en-GB" dirty="0">
                <a:solidFill>
                  <a:srgbClr val="002060"/>
                </a:solidFill>
              </a:rPr>
              <a:t>Examples for Use Cases description</a:t>
            </a:r>
            <a:endParaRPr lang="en-US" dirty="0">
              <a:solidFill>
                <a:srgbClr val="002060"/>
              </a:solidFill>
            </a:endParaRPr>
          </a:p>
        </p:txBody>
      </p:sp>
      <p:pic>
        <p:nvPicPr>
          <p:cNvPr id="32" name="Image 31" descr="/wiki/download/attachments/64947410/image2016-4-5%2022%3A28%3A53.png?version=1&amp;modificationDate=1466167770000&amp;api=v2"/>
          <p:cNvPicPr/>
          <p:nvPr/>
        </p:nvPicPr>
        <p:blipFill>
          <a:blip r:embed="rId3"/>
          <a:stretch>
            <a:fillRect/>
          </a:stretch>
        </p:blipFill>
        <p:spPr>
          <a:xfrm>
            <a:off x="663596" y="1443674"/>
            <a:ext cx="7700339" cy="4248787"/>
          </a:xfrm>
          <a:prstGeom prst="rect">
            <a:avLst/>
          </a:prstGeom>
        </p:spPr>
      </p:pic>
    </p:spTree>
    <p:extLst>
      <p:ext uri="{BB962C8B-B14F-4D97-AF65-F5344CB8AC3E}">
        <p14:creationId xmlns:p14="http://schemas.microsoft.com/office/powerpoint/2010/main" val="3919032607"/>
      </p:ext>
    </p:extLst>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endParaRPr lang="en-IE" dirty="0"/>
          </a:p>
        </p:txBody>
      </p:sp>
      <p:sp>
        <p:nvSpPr>
          <p:cNvPr id="2" name="Title 1"/>
          <p:cNvSpPr>
            <a:spLocks noGrp="1"/>
          </p:cNvSpPr>
          <p:nvPr>
            <p:ph type="title"/>
          </p:nvPr>
        </p:nvSpPr>
        <p:spPr/>
        <p:txBody>
          <a:bodyPr>
            <a:normAutofit fontScale="90000"/>
          </a:bodyPr>
          <a:lstStyle/>
          <a:p>
            <a:r>
              <a:rPr lang="en-GB" dirty="0">
                <a:solidFill>
                  <a:srgbClr val="002060"/>
                </a:solidFill>
              </a:rPr>
              <a:t>Example for Use Cases description</a:t>
            </a:r>
            <a:endParaRPr lang="en-US" dirty="0">
              <a:solidFill>
                <a:srgbClr val="002060"/>
              </a:solidFill>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2764" y="1493521"/>
            <a:ext cx="8150778" cy="5026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61808348"/>
      </p:ext>
    </p:extLst>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dirty="0"/>
              <a:t>Examples for API</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760" y="1232476"/>
            <a:ext cx="8372068" cy="44368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81141584"/>
      </p:ext>
    </p:extLst>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418" t="12795" r="14141" b="9427"/>
          <a:stretch/>
        </p:blipFill>
        <p:spPr bwMode="auto">
          <a:xfrm>
            <a:off x="0" y="3459997"/>
            <a:ext cx="9144000" cy="33980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itle 2"/>
          <p:cNvSpPr>
            <a:spLocks noGrp="1"/>
          </p:cNvSpPr>
          <p:nvPr>
            <p:ph type="title"/>
          </p:nvPr>
        </p:nvSpPr>
        <p:spPr/>
        <p:txBody>
          <a:bodyPr>
            <a:normAutofit fontScale="90000"/>
          </a:bodyPr>
          <a:lstStyle/>
          <a:p>
            <a:r>
              <a:rPr lang="en-US" dirty="0"/>
              <a:t>Examples for Customer Experience Management</a:t>
            </a:r>
          </a:p>
        </p:txBody>
      </p:sp>
      <p:sp>
        <p:nvSpPr>
          <p:cNvPr id="11" name="TextBox 4"/>
          <p:cNvSpPr txBox="1"/>
          <p:nvPr/>
        </p:nvSpPr>
        <p:spPr>
          <a:xfrm>
            <a:off x="1327077" y="3623282"/>
            <a:ext cx="7435924" cy="461665"/>
          </a:xfrm>
          <a:prstGeom prst="rect">
            <a:avLst/>
          </a:prstGeom>
          <a:noFill/>
        </p:spPr>
        <p:txBody>
          <a:bodyPr wrap="square" rtlCol="0">
            <a:spAutoFit/>
          </a:bodyPr>
          <a:lstStyle/>
          <a:p>
            <a:pPr lvl="0"/>
            <a:r>
              <a:rPr lang="en-ZA" sz="1200" b="1" i="1" dirty="0">
                <a:solidFill>
                  <a:schemeClr val="tx2">
                    <a:lumMod val="75000"/>
                  </a:schemeClr>
                </a:solidFill>
                <a:latin typeface="Consolas" panose="020B0609020204030204" pitchFamily="49" charset="0"/>
                <a:cs typeface="Consolas" panose="020B0609020204030204" pitchFamily="49" charset="0"/>
              </a:rPr>
              <a:t>For each persona what defines a good experience for them?  What would be a bad experience? (this applies for B2B and B2C relationships</a:t>
            </a:r>
          </a:p>
        </p:txBody>
      </p:sp>
      <p:pic>
        <p:nvPicPr>
          <p:cNvPr id="1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418" t="12795" r="14141" b="9427"/>
          <a:stretch/>
        </p:blipFill>
        <p:spPr bwMode="auto">
          <a:xfrm>
            <a:off x="4162426" y="1252719"/>
            <a:ext cx="4819396" cy="23051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6"/>
          <p:cNvSpPr txBox="1"/>
          <p:nvPr/>
        </p:nvSpPr>
        <p:spPr>
          <a:xfrm>
            <a:off x="4987888" y="1283792"/>
            <a:ext cx="3923413" cy="1923604"/>
          </a:xfrm>
          <a:prstGeom prst="rect">
            <a:avLst/>
          </a:prstGeom>
          <a:noFill/>
        </p:spPr>
        <p:txBody>
          <a:bodyPr wrap="square" rtlCol="0">
            <a:spAutoFit/>
          </a:bodyPr>
          <a:lstStyle/>
          <a:p>
            <a:pPr lvl="0"/>
            <a:r>
              <a:rPr lang="en-ZA" sz="1400" b="1" i="1" dirty="0">
                <a:solidFill>
                  <a:schemeClr val="tx2">
                    <a:lumMod val="75000"/>
                  </a:schemeClr>
                </a:solidFill>
                <a:latin typeface="Consolas" panose="020B0609020204030204" pitchFamily="49" charset="0"/>
                <a:cs typeface="Consolas" panose="020B0609020204030204" pitchFamily="49" charset="0"/>
              </a:rPr>
              <a:t>How will you measure if the customer (at any point in the value fabric) is having a good experience?</a:t>
            </a:r>
          </a:p>
          <a:p>
            <a:pPr lvl="0">
              <a:buFont typeface="Arial" pitchFamily="34" charset="0"/>
              <a:buChar char="•"/>
            </a:pPr>
            <a:r>
              <a:rPr lang="en-ZA" sz="1100" b="1" i="1" dirty="0">
                <a:solidFill>
                  <a:srgbClr val="FF0000"/>
                </a:solidFill>
                <a:latin typeface="Consolas" panose="020B0609020204030204" pitchFamily="49" charset="0"/>
                <a:cs typeface="Consolas" panose="020B0609020204030204" pitchFamily="49" charset="0"/>
              </a:rPr>
              <a:t> CSAT and NPS surveys post interaction</a:t>
            </a:r>
          </a:p>
          <a:p>
            <a:pPr lvl="0">
              <a:buFont typeface="Arial" pitchFamily="34" charset="0"/>
              <a:buChar char="•"/>
            </a:pPr>
            <a:r>
              <a:rPr lang="en-ZA" sz="1100" b="1" i="1" dirty="0">
                <a:solidFill>
                  <a:srgbClr val="FF0000"/>
                </a:solidFill>
                <a:latin typeface="Consolas" panose="020B0609020204030204" pitchFamily="49" charset="0"/>
                <a:cs typeface="Consolas" panose="020B0609020204030204" pitchFamily="49" charset="0"/>
              </a:rPr>
              <a:t> Direct contact (call/web chat/email etc) from CC during and after interaction</a:t>
            </a:r>
          </a:p>
          <a:p>
            <a:pPr lvl="0">
              <a:buFont typeface="Arial" pitchFamily="34" charset="0"/>
              <a:buChar char="•"/>
            </a:pPr>
            <a:r>
              <a:rPr lang="en-ZA" sz="1100" b="1" i="1" dirty="0">
                <a:solidFill>
                  <a:srgbClr val="FF0000"/>
                </a:solidFill>
                <a:latin typeface="Consolas" panose="020B0609020204030204" pitchFamily="49" charset="0"/>
                <a:cs typeface="Consolas" panose="020B0609020204030204" pitchFamily="49" charset="0"/>
              </a:rPr>
              <a:t> KPIs re conversion rate, resolution time, channel time and changes,</a:t>
            </a:r>
          </a:p>
          <a:p>
            <a:pPr lvl="0">
              <a:buFont typeface="Arial" pitchFamily="34" charset="0"/>
              <a:buChar char="•"/>
            </a:pPr>
            <a:r>
              <a:rPr lang="en-ZA" sz="1100" b="1" i="1" dirty="0">
                <a:solidFill>
                  <a:srgbClr val="FF0000"/>
                </a:solidFill>
                <a:latin typeface="Consolas" panose="020B0609020204030204" pitchFamily="49" charset="0"/>
                <a:cs typeface="Consolas" panose="020B0609020204030204" pitchFamily="49" charset="0"/>
              </a:rPr>
              <a:t> Direct and indirect feedback mechanisms in social media, DSP web site and apps etc</a:t>
            </a:r>
          </a:p>
        </p:txBody>
      </p:sp>
      <p:pic>
        <p:nvPicPr>
          <p:cNvPr id="1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418" t="12795" r="14141" b="9427"/>
          <a:stretch/>
        </p:blipFill>
        <p:spPr bwMode="auto">
          <a:xfrm>
            <a:off x="64866" y="1600464"/>
            <a:ext cx="4537896" cy="9107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TextBox 8"/>
          <p:cNvSpPr txBox="1"/>
          <p:nvPr/>
        </p:nvSpPr>
        <p:spPr>
          <a:xfrm>
            <a:off x="775042" y="1613012"/>
            <a:ext cx="3827720" cy="677108"/>
          </a:xfrm>
          <a:prstGeom prst="rect">
            <a:avLst/>
          </a:prstGeom>
          <a:noFill/>
        </p:spPr>
        <p:txBody>
          <a:bodyPr wrap="square" rtlCol="0">
            <a:spAutoFit/>
          </a:bodyPr>
          <a:lstStyle/>
          <a:p>
            <a:pPr lvl="0"/>
            <a:r>
              <a:rPr lang="en-ZA" sz="1400" b="1" i="1" dirty="0">
                <a:solidFill>
                  <a:schemeClr val="tx2">
                    <a:lumMod val="75000"/>
                  </a:schemeClr>
                </a:solidFill>
                <a:latin typeface="Consolas" panose="020B0609020204030204" pitchFamily="49" charset="0"/>
                <a:cs typeface="Consolas" panose="020B0609020204030204" pitchFamily="49" charset="0"/>
              </a:rPr>
              <a:t>Who is providing the experience?</a:t>
            </a:r>
          </a:p>
          <a:p>
            <a:pPr lvl="0"/>
            <a:r>
              <a:rPr lang="en-ZA" sz="1200" b="1" i="1" dirty="0">
                <a:solidFill>
                  <a:srgbClr val="FF0000"/>
                </a:solidFill>
                <a:latin typeface="Consolas" panose="020B0609020204030204" pitchFamily="49" charset="0"/>
                <a:cs typeface="Consolas" panose="020B0609020204030204" pitchFamily="49" charset="0"/>
              </a:rPr>
              <a:t>The DSP and its service provision eco system partners.</a:t>
            </a:r>
          </a:p>
        </p:txBody>
      </p:sp>
      <p:graphicFrame>
        <p:nvGraphicFramePr>
          <p:cNvPr id="16" name="Table 10"/>
          <p:cNvGraphicFramePr>
            <a:graphicFrameLocks noGrp="1"/>
          </p:cNvGraphicFramePr>
          <p:nvPr>
            <p:extLst>
              <p:ext uri="{D42A27DB-BD31-4B8C-83A1-F6EECF244321}">
                <p14:modId xmlns:p14="http://schemas.microsoft.com/office/powerpoint/2010/main" val="1856001950"/>
              </p:ext>
            </p:extLst>
          </p:nvPr>
        </p:nvGraphicFramePr>
        <p:xfrm>
          <a:off x="791570" y="4224821"/>
          <a:ext cx="8119731" cy="2347429"/>
        </p:xfrm>
        <a:graphic>
          <a:graphicData uri="http://schemas.openxmlformats.org/drawingml/2006/table">
            <a:tbl>
              <a:tblPr firstRow="1" bandRow="1">
                <a:tableStyleId>{69CF1AB2-1976-4502-BF36-3FF5EA218861}</a:tableStyleId>
              </a:tblPr>
              <a:tblGrid>
                <a:gridCol w="762734">
                  <a:extLst>
                    <a:ext uri="{9D8B030D-6E8A-4147-A177-3AD203B41FA5}">
                      <a16:colId xmlns:a16="http://schemas.microsoft.com/office/drawing/2014/main" xmlns="" val="20000"/>
                    </a:ext>
                  </a:extLst>
                </a:gridCol>
                <a:gridCol w="4711568">
                  <a:extLst>
                    <a:ext uri="{9D8B030D-6E8A-4147-A177-3AD203B41FA5}">
                      <a16:colId xmlns:a16="http://schemas.microsoft.com/office/drawing/2014/main" xmlns="" val="20001"/>
                    </a:ext>
                  </a:extLst>
                </a:gridCol>
                <a:gridCol w="1622016">
                  <a:extLst>
                    <a:ext uri="{9D8B030D-6E8A-4147-A177-3AD203B41FA5}">
                      <a16:colId xmlns:a16="http://schemas.microsoft.com/office/drawing/2014/main" xmlns="" val="20002"/>
                    </a:ext>
                  </a:extLst>
                </a:gridCol>
                <a:gridCol w="1023413">
                  <a:extLst>
                    <a:ext uri="{9D8B030D-6E8A-4147-A177-3AD203B41FA5}">
                      <a16:colId xmlns:a16="http://schemas.microsoft.com/office/drawing/2014/main" xmlns="" val="20003"/>
                    </a:ext>
                  </a:extLst>
                </a:gridCol>
              </a:tblGrid>
              <a:tr h="0">
                <a:tc>
                  <a:txBody>
                    <a:bodyPr/>
                    <a:lstStyle/>
                    <a:p>
                      <a:pPr algn="l"/>
                      <a:r>
                        <a:rPr lang="en-GB" sz="950" dirty="0"/>
                        <a:t>Persona</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950" dirty="0"/>
                        <a:t>Good experience</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950" dirty="0"/>
                        <a:t>Bad experience</a:t>
                      </a:r>
                    </a:p>
                  </a:txBody>
                  <a:tcPr/>
                </a:tc>
                <a:tc>
                  <a:txBody>
                    <a:bodyPr/>
                    <a:lstStyle/>
                    <a:p>
                      <a:pPr algn="l"/>
                      <a:r>
                        <a:rPr lang="en-GB" sz="950" dirty="0"/>
                        <a:t>Status</a:t>
                      </a:r>
                    </a:p>
                  </a:txBody>
                  <a:tcPr/>
                </a:tc>
                <a:extLst>
                  <a:ext uri="{0D108BD9-81ED-4DB2-BD59-A6C34878D82A}">
                    <a16:rowId xmlns:a16="http://schemas.microsoft.com/office/drawing/2014/main" xmlns="" val="10000"/>
                  </a:ext>
                </a:extLst>
              </a:tr>
              <a:tr h="496763">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950" dirty="0">
                          <a:solidFill>
                            <a:srgbClr val="FF0000"/>
                          </a:solidFill>
                        </a:rPr>
                        <a:t>Business Elite</a:t>
                      </a:r>
                    </a:p>
                  </a:txBody>
                  <a:tcPr/>
                </a:tc>
                <a:tc>
                  <a:txBody>
                    <a:bodyPr/>
                    <a:lstStyle/>
                    <a:p>
                      <a:pPr marL="0" marR="0" indent="0" algn="l" defTabSz="457200" rtl="0" eaLnBrk="1" fontAlgn="b" latinLnBrk="0" hangingPunct="1">
                        <a:lnSpc>
                          <a:spcPct val="100000"/>
                        </a:lnSpc>
                        <a:spcBef>
                          <a:spcPts val="0"/>
                        </a:spcBef>
                        <a:spcAft>
                          <a:spcPts val="0"/>
                        </a:spcAft>
                        <a:buClrTx/>
                        <a:buSzTx/>
                        <a:buFontTx/>
                        <a:buNone/>
                        <a:tabLst/>
                        <a:defRPr/>
                      </a:pPr>
                      <a:r>
                        <a:rPr lang="en-GB" sz="950" dirty="0">
                          <a:solidFill>
                            <a:srgbClr val="FF0000"/>
                          </a:solidFill>
                        </a:rPr>
                        <a:t>Good coverage; Good connection everywhere; Effective and excellent customer service; A perceived seamless, holistic, consistent personalized experience; Exceeding customer experience; Regardless of channels being used</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950" dirty="0">
                          <a:solidFill>
                            <a:srgbClr val="FF0000"/>
                          </a:solidFill>
                        </a:rPr>
                        <a:t>Bad coverage; Bad connection; Repeat to report questions</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950" dirty="0">
                          <a:solidFill>
                            <a:srgbClr val="FF0000"/>
                          </a:solidFill>
                        </a:rPr>
                        <a:t>Used in this scenario</a:t>
                      </a:r>
                    </a:p>
                    <a:p>
                      <a:pPr algn="l"/>
                      <a:endParaRPr lang="en-GB" sz="950" dirty="0">
                        <a:solidFill>
                          <a:srgbClr val="FF0000"/>
                        </a:solidFill>
                      </a:endParaRPr>
                    </a:p>
                  </a:txBody>
                  <a:tcPr/>
                </a:tc>
                <a:extLst>
                  <a:ext uri="{0D108BD9-81ED-4DB2-BD59-A6C34878D82A}">
                    <a16:rowId xmlns:a16="http://schemas.microsoft.com/office/drawing/2014/main" xmlns="" val="10001"/>
                  </a:ext>
                </a:extLst>
              </a:tr>
              <a:tr h="186248">
                <a:tc>
                  <a:txBody>
                    <a:bodyPr/>
                    <a:lstStyle/>
                    <a:p>
                      <a:pPr algn="l" fontAlgn="b"/>
                      <a:r>
                        <a:rPr lang="en-GB" sz="950" dirty="0">
                          <a:solidFill>
                            <a:srgbClr val="FF0000"/>
                          </a:solidFill>
                        </a:rPr>
                        <a:t>Heavy User</a:t>
                      </a:r>
                    </a:p>
                  </a:txBody>
                  <a:tcPr marL="8089" marR="8089" marT="8089" marB="0" anchor="b"/>
                </a:tc>
                <a:tc>
                  <a:txBody>
                    <a:bodyPr/>
                    <a:lstStyle/>
                    <a:p>
                      <a:pPr algn="l" fontAlgn="b"/>
                      <a:r>
                        <a:rPr lang="en-GB" sz="950" dirty="0">
                          <a:solidFill>
                            <a:srgbClr val="FF0000"/>
                          </a:solidFill>
                        </a:rPr>
                        <a:t>Good coverage; Good connection everywhere; Super fast speed of 4G, regardless of channels being used</a:t>
                      </a:r>
                    </a:p>
                  </a:txBody>
                  <a:tcPr marL="8089" marR="8089" marT="8089" marB="0" anchor="b"/>
                </a:tc>
                <a:tc>
                  <a:txBody>
                    <a:bodyPr/>
                    <a:lstStyle/>
                    <a:p>
                      <a:pPr algn="l" fontAlgn="b"/>
                      <a:r>
                        <a:rPr lang="en-GB" sz="950" dirty="0">
                          <a:solidFill>
                            <a:srgbClr val="FF0000"/>
                          </a:solidFill>
                        </a:rPr>
                        <a:t>Disconnected, poor network</a:t>
                      </a:r>
                    </a:p>
                  </a:txBody>
                  <a:tcPr marL="8089" marR="8089" marT="8089" marB="0" anchor="b"/>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950" dirty="0">
                          <a:solidFill>
                            <a:srgbClr val="FF0000"/>
                          </a:solidFill>
                        </a:rPr>
                        <a:t>Used in this scenario</a:t>
                      </a:r>
                    </a:p>
                  </a:txBody>
                  <a:tcPr/>
                </a:tc>
                <a:extLst>
                  <a:ext uri="{0D108BD9-81ED-4DB2-BD59-A6C34878D82A}">
                    <a16:rowId xmlns:a16="http://schemas.microsoft.com/office/drawing/2014/main" xmlns="" val="10002"/>
                  </a:ext>
                </a:extLst>
              </a:tr>
              <a:tr h="406010">
                <a:tc>
                  <a:txBody>
                    <a:bodyPr/>
                    <a:lstStyle/>
                    <a:p>
                      <a:pPr algn="l" fontAlgn="b"/>
                      <a:r>
                        <a:rPr lang="en-GB" sz="950" dirty="0">
                          <a:solidFill>
                            <a:srgbClr val="FF0000"/>
                          </a:solidFill>
                        </a:rPr>
                        <a:t>Head of the Family</a:t>
                      </a:r>
                    </a:p>
                  </a:txBody>
                  <a:tcPr marL="8089" marR="8089" marT="8089" marB="0" anchor="b"/>
                </a:tc>
                <a:tc>
                  <a:txBody>
                    <a:bodyPr/>
                    <a:lstStyle/>
                    <a:p>
                      <a:pPr algn="l" fontAlgn="b"/>
                      <a:r>
                        <a:rPr lang="en-GB" sz="950" dirty="0">
                          <a:solidFill>
                            <a:srgbClr val="FF0000"/>
                          </a:solidFill>
                        </a:rPr>
                        <a:t>All charges in one bill, Good high performance cost ratio; Multi-services; Feels natural to the customer; A perceived seamless, holistic, consistent personalized experience</a:t>
                      </a:r>
                    </a:p>
                  </a:txBody>
                  <a:tcPr marL="8089" marR="8089" marT="8089" marB="0" anchor="b"/>
                </a:tc>
                <a:tc>
                  <a:txBody>
                    <a:bodyPr/>
                    <a:lstStyle/>
                    <a:p>
                      <a:pPr algn="l" fontAlgn="b"/>
                      <a:r>
                        <a:rPr lang="en-GB" sz="950" dirty="0">
                          <a:solidFill>
                            <a:srgbClr val="FF0000"/>
                          </a:solidFill>
                        </a:rPr>
                        <a:t>Cannot meet the requirements for the whole familiy</a:t>
                      </a:r>
                    </a:p>
                  </a:txBody>
                  <a:tcPr marL="8089" marR="8089" marT="8089" marB="0" anchor="b"/>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950" dirty="0">
                          <a:solidFill>
                            <a:srgbClr val="FF0000"/>
                          </a:solidFill>
                        </a:rPr>
                        <a:t>Developing</a:t>
                      </a:r>
                    </a:p>
                    <a:p>
                      <a:pPr algn="l"/>
                      <a:endParaRPr lang="en-GB" sz="950" dirty="0">
                        <a:solidFill>
                          <a:srgbClr val="FF0000"/>
                        </a:solidFill>
                      </a:endParaRPr>
                    </a:p>
                  </a:txBody>
                  <a:tcPr/>
                </a:tc>
                <a:extLst>
                  <a:ext uri="{0D108BD9-81ED-4DB2-BD59-A6C34878D82A}">
                    <a16:rowId xmlns:a16="http://schemas.microsoft.com/office/drawing/2014/main" xmlns="" val="10003"/>
                  </a:ext>
                </a:extLst>
              </a:tr>
              <a:tr h="345758">
                <a:tc>
                  <a:txBody>
                    <a:bodyPr/>
                    <a:lstStyle/>
                    <a:p>
                      <a:pPr algn="l" fontAlgn="b"/>
                      <a:r>
                        <a:rPr lang="en-GB" sz="950" dirty="0">
                          <a:solidFill>
                            <a:srgbClr val="FF0000"/>
                          </a:solidFill>
                        </a:rPr>
                        <a:t>Value-Chaser</a:t>
                      </a:r>
                    </a:p>
                  </a:txBody>
                  <a:tcPr marL="8089" marR="8089" marT="8089" marB="0" anchor="b"/>
                </a:tc>
                <a:tc>
                  <a:txBody>
                    <a:bodyPr/>
                    <a:lstStyle/>
                    <a:p>
                      <a:pPr algn="l" fontAlgn="b"/>
                      <a:r>
                        <a:rPr lang="en-GB" sz="950" dirty="0">
                          <a:solidFill>
                            <a:srgbClr val="FF0000"/>
                          </a:solidFill>
                        </a:rPr>
                        <a:t>Cheap plan; Good promotion</a:t>
                      </a:r>
                    </a:p>
                  </a:txBody>
                  <a:tcPr marL="8089" marR="8089" marT="8089" marB="0" anchor="b"/>
                </a:tc>
                <a:tc>
                  <a:txBody>
                    <a:bodyPr/>
                    <a:lstStyle/>
                    <a:p>
                      <a:pPr algn="l" fontAlgn="b"/>
                      <a:r>
                        <a:rPr lang="en-GB" sz="950" dirty="0">
                          <a:solidFill>
                            <a:srgbClr val="FF0000"/>
                          </a:solidFill>
                        </a:rPr>
                        <a:t>unexpected charge exceed price of plan</a:t>
                      </a:r>
                    </a:p>
                  </a:txBody>
                  <a:tcPr marL="8089" marR="8089" marT="8089" marB="0" anchor="b"/>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950" dirty="0">
                          <a:solidFill>
                            <a:srgbClr val="FF0000"/>
                          </a:solidFill>
                        </a:rPr>
                        <a:t>Developing</a:t>
                      </a:r>
                    </a:p>
                    <a:p>
                      <a:pPr algn="l"/>
                      <a:endParaRPr lang="en-GB" sz="950" dirty="0">
                        <a:solidFill>
                          <a:srgbClr val="FF0000"/>
                        </a:solidFill>
                      </a:endParaRPr>
                    </a:p>
                  </a:txBody>
                  <a:tcPr/>
                </a:tc>
                <a:extLst>
                  <a:ext uri="{0D108BD9-81ED-4DB2-BD59-A6C34878D82A}">
                    <a16:rowId xmlns:a16="http://schemas.microsoft.com/office/drawing/2014/main" xmlns="" val="10004"/>
                  </a:ext>
                </a:extLst>
              </a:tr>
              <a:tr h="345758">
                <a:tc>
                  <a:txBody>
                    <a:bodyPr/>
                    <a:lstStyle/>
                    <a:p>
                      <a:pPr algn="l" fontAlgn="b"/>
                      <a:r>
                        <a:rPr lang="en-GB" sz="950" dirty="0">
                          <a:solidFill>
                            <a:srgbClr val="FF0000"/>
                          </a:solidFill>
                        </a:rPr>
                        <a:t>Socialiser</a:t>
                      </a:r>
                    </a:p>
                  </a:txBody>
                  <a:tcPr marL="8089" marR="8089" marT="8089" marB="0" anchor="b"/>
                </a:tc>
                <a:tc>
                  <a:txBody>
                    <a:bodyPr/>
                    <a:lstStyle/>
                    <a:p>
                      <a:pPr algn="l" fontAlgn="b"/>
                      <a:r>
                        <a:rPr lang="en-GB" sz="950" dirty="0">
                          <a:solidFill>
                            <a:srgbClr val="FF0000"/>
                          </a:solidFill>
                        </a:rPr>
                        <a:t>Good connection everywhere; Personalised; Social media is the preferable channel, Quick response, The latest devices/events.</a:t>
                      </a:r>
                    </a:p>
                  </a:txBody>
                  <a:tcPr marL="8089" marR="8089" marT="8089" marB="0" anchor="b"/>
                </a:tc>
                <a:tc>
                  <a:txBody>
                    <a:bodyPr/>
                    <a:lstStyle/>
                    <a:p>
                      <a:pPr algn="l" fontAlgn="b"/>
                      <a:r>
                        <a:rPr lang="en-GB" sz="950" dirty="0">
                          <a:solidFill>
                            <a:srgbClr val="FF0000"/>
                          </a:solidFill>
                        </a:rPr>
                        <a:t>Bad connection; unattractive offers</a:t>
                      </a:r>
                    </a:p>
                  </a:txBody>
                  <a:tcPr marL="8089" marR="8089" marT="8089" marB="0" anchor="b"/>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950" dirty="0">
                          <a:solidFill>
                            <a:srgbClr val="FF0000"/>
                          </a:solidFill>
                        </a:rPr>
                        <a:t>Developing</a:t>
                      </a:r>
                    </a:p>
                    <a:p>
                      <a:pPr algn="l"/>
                      <a:endParaRPr lang="en-GB" sz="950" dirty="0">
                        <a:solidFill>
                          <a:srgbClr val="FF0000"/>
                        </a:solidFill>
                      </a:endParaRPr>
                    </a:p>
                  </a:txBody>
                  <a:tcPr/>
                </a:tc>
                <a:extLst>
                  <a:ext uri="{0D108BD9-81ED-4DB2-BD59-A6C34878D82A}">
                    <a16:rowId xmlns:a16="http://schemas.microsoft.com/office/drawing/2014/main" xmlns="" val="10005"/>
                  </a:ext>
                </a:extLst>
              </a:tr>
            </a:tbl>
          </a:graphicData>
        </a:graphic>
      </p:graphicFrame>
    </p:spTree>
    <p:extLst>
      <p:ext uri="{BB962C8B-B14F-4D97-AF65-F5344CB8AC3E}">
        <p14:creationId xmlns:p14="http://schemas.microsoft.com/office/powerpoint/2010/main" val="336519352"/>
      </p:ext>
    </p:extLst>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39150" y="0"/>
            <a:ext cx="5995488" cy="972796"/>
          </a:xfrm>
        </p:spPr>
        <p:txBody>
          <a:bodyPr/>
          <a:lstStyle/>
          <a:p>
            <a:r>
              <a:rPr lang="en-US" dirty="0"/>
              <a:t>Examples for Metrics</a:t>
            </a:r>
          </a:p>
        </p:txBody>
      </p:sp>
      <p:pic>
        <p:nvPicPr>
          <p:cNvPr id="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418" t="12795" r="14141" b="9427"/>
          <a:stretch/>
        </p:blipFill>
        <p:spPr bwMode="auto">
          <a:xfrm>
            <a:off x="3039150" y="1234811"/>
            <a:ext cx="3157418" cy="2933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3452753" y="1424852"/>
            <a:ext cx="2494698" cy="1400383"/>
          </a:xfrm>
          <a:prstGeom prst="rect">
            <a:avLst/>
          </a:prstGeom>
          <a:noFill/>
        </p:spPr>
        <p:txBody>
          <a:bodyPr wrap="square" rtlCol="0">
            <a:spAutoFit/>
          </a:bodyPr>
          <a:lstStyle/>
          <a:p>
            <a:pPr marL="168275" lvl="0" indent="-168275">
              <a:buFont typeface="Arial" panose="020B0604020202020204" pitchFamily="34" charset="0"/>
              <a:buChar char="•"/>
            </a:pPr>
            <a:r>
              <a:rPr lang="en-ZA" sz="1700" b="1" i="1" dirty="0">
                <a:solidFill>
                  <a:schemeClr val="tx2">
                    <a:lumMod val="75000"/>
                  </a:schemeClr>
                </a:solidFill>
                <a:latin typeface="Consolas" panose="020B0609020204030204" pitchFamily="49" charset="0"/>
                <a:cs typeface="Consolas" panose="020B0609020204030204" pitchFamily="49" charset="0"/>
              </a:rPr>
              <a:t>What existing TM Forum metrics (if any) did you use?  </a:t>
            </a:r>
          </a:p>
          <a:p>
            <a:pPr marL="168275" lvl="0" indent="-168275">
              <a:buFont typeface="Arial" panose="020B0604020202020204" pitchFamily="34" charset="0"/>
              <a:buChar char="•"/>
            </a:pPr>
            <a:r>
              <a:rPr lang="en-ZA" sz="1700" b="1" i="1" dirty="0">
                <a:solidFill>
                  <a:schemeClr val="tx2">
                    <a:lumMod val="75000"/>
                  </a:schemeClr>
                </a:solidFill>
                <a:latin typeface="Consolas" panose="020B0609020204030204" pitchFamily="49" charset="0"/>
                <a:cs typeface="Consolas" panose="020B0609020204030204" pitchFamily="49" charset="0"/>
              </a:rPr>
              <a:t>What new metrics did you define?</a:t>
            </a:r>
          </a:p>
        </p:txBody>
      </p:sp>
      <p:pic>
        <p:nvPicPr>
          <p:cNvPr id="7"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418" t="12795" r="14141" b="9427"/>
          <a:stretch/>
        </p:blipFill>
        <p:spPr bwMode="auto">
          <a:xfrm>
            <a:off x="130848" y="1234810"/>
            <a:ext cx="2921001" cy="56231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578281" y="1443873"/>
            <a:ext cx="2460868" cy="1138773"/>
          </a:xfrm>
          <a:prstGeom prst="rect">
            <a:avLst/>
          </a:prstGeom>
          <a:noFill/>
        </p:spPr>
        <p:txBody>
          <a:bodyPr wrap="square" rtlCol="0">
            <a:spAutoFit/>
          </a:bodyPr>
          <a:lstStyle/>
          <a:p>
            <a:pPr lvl="0"/>
            <a:r>
              <a:rPr lang="en-ZA" sz="1700" b="1" i="1" dirty="0">
                <a:solidFill>
                  <a:schemeClr val="tx2">
                    <a:lumMod val="75000"/>
                  </a:schemeClr>
                </a:solidFill>
                <a:latin typeface="Consolas" panose="020B0609020204030204" pitchFamily="49" charset="0"/>
                <a:cs typeface="Consolas" panose="020B0609020204030204" pitchFamily="49" charset="0"/>
              </a:rPr>
              <a:t>What metrics did you use to measure the delivered value proposition?</a:t>
            </a:r>
          </a:p>
        </p:txBody>
      </p:sp>
      <p:sp>
        <p:nvSpPr>
          <p:cNvPr id="18" name="TextBox 5"/>
          <p:cNvSpPr txBox="1"/>
          <p:nvPr/>
        </p:nvSpPr>
        <p:spPr>
          <a:xfrm>
            <a:off x="578280" y="2563596"/>
            <a:ext cx="2321047" cy="3477875"/>
          </a:xfrm>
          <a:prstGeom prst="rect">
            <a:avLst/>
          </a:prstGeom>
          <a:noFill/>
        </p:spPr>
        <p:txBody>
          <a:bodyPr wrap="square" rtlCol="0">
            <a:spAutoFit/>
          </a:bodyPr>
          <a:lstStyle/>
          <a:p>
            <a:r>
              <a:rPr lang="en-US" sz="1000" b="1" dirty="0">
                <a:solidFill>
                  <a:srgbClr val="FF0000"/>
                </a:solidFill>
              </a:rPr>
              <a:t>Customer Acquisition</a:t>
            </a:r>
          </a:p>
          <a:p>
            <a:r>
              <a:rPr lang="en-US" sz="1000" dirty="0">
                <a:solidFill>
                  <a:srgbClr val="FF0000"/>
                </a:solidFill>
              </a:rPr>
              <a:t>Web-chat Acceptance Rate</a:t>
            </a:r>
          </a:p>
          <a:p>
            <a:pPr lvl="1"/>
            <a:r>
              <a:rPr lang="en-US" sz="1000" dirty="0">
                <a:solidFill>
                  <a:srgbClr val="FF0000"/>
                </a:solidFill>
              </a:rPr>
              <a:t>Web Chats-Accepted/ Web Chats-Offered</a:t>
            </a:r>
          </a:p>
          <a:p>
            <a:r>
              <a:rPr lang="en-US" sz="1000" dirty="0">
                <a:solidFill>
                  <a:srgbClr val="FF0000"/>
                </a:solidFill>
              </a:rPr>
              <a:t>QR App Download Success Rate</a:t>
            </a:r>
          </a:p>
          <a:p>
            <a:pPr lvl="1"/>
            <a:r>
              <a:rPr lang="en-US" sz="1000" dirty="0">
                <a:solidFill>
                  <a:srgbClr val="FF0000"/>
                </a:solidFill>
              </a:rPr>
              <a:t>App Download from QR/App Download QR Offered</a:t>
            </a:r>
          </a:p>
          <a:p>
            <a:r>
              <a:rPr lang="en-US" sz="1000" dirty="0">
                <a:solidFill>
                  <a:srgbClr val="FF0000"/>
                </a:solidFill>
              </a:rPr>
              <a:t>Call-Back Acceptance Rate</a:t>
            </a:r>
          </a:p>
          <a:p>
            <a:pPr lvl="1"/>
            <a:r>
              <a:rPr lang="en-US" sz="1000" dirty="0">
                <a:solidFill>
                  <a:srgbClr val="FF0000"/>
                </a:solidFill>
              </a:rPr>
              <a:t>Call-Backs-Accepted/ Call-Backs-Offered</a:t>
            </a:r>
          </a:p>
          <a:p>
            <a:r>
              <a:rPr lang="en-US" sz="1000" dirty="0">
                <a:solidFill>
                  <a:srgbClr val="FF0000"/>
                </a:solidFill>
              </a:rPr>
              <a:t>Appointment Acceptance Rate</a:t>
            </a:r>
          </a:p>
          <a:p>
            <a:pPr lvl="1"/>
            <a:r>
              <a:rPr lang="en-US" sz="1000" dirty="0">
                <a:solidFill>
                  <a:srgbClr val="FF0000"/>
                </a:solidFill>
              </a:rPr>
              <a:t>Appointments-Accepted/Appointments-Offered</a:t>
            </a:r>
          </a:p>
          <a:p>
            <a:r>
              <a:rPr lang="en-US" sz="1000" dirty="0">
                <a:solidFill>
                  <a:srgbClr val="FF0000"/>
                </a:solidFill>
              </a:rPr>
              <a:t>Basket Abandonment Rate</a:t>
            </a:r>
          </a:p>
          <a:p>
            <a:pPr lvl="1"/>
            <a:r>
              <a:rPr lang="en-US" sz="1000" dirty="0">
                <a:solidFill>
                  <a:srgbClr val="FF0000"/>
                </a:solidFill>
              </a:rPr>
              <a:t>Baskets-Abandoned/Baskets-Created</a:t>
            </a:r>
          </a:p>
          <a:p>
            <a:r>
              <a:rPr lang="en-US" sz="1000" dirty="0">
                <a:solidFill>
                  <a:srgbClr val="FF0000"/>
                </a:solidFill>
              </a:rPr>
              <a:t>Basket Recovery Success Rate</a:t>
            </a:r>
          </a:p>
          <a:p>
            <a:pPr lvl="1"/>
            <a:r>
              <a:rPr lang="en-US" sz="1000" dirty="0">
                <a:solidFill>
                  <a:srgbClr val="FF0000"/>
                </a:solidFill>
              </a:rPr>
              <a:t>Baskets-Recovered/Basket-Recovery-Attempts</a:t>
            </a:r>
          </a:p>
          <a:p>
            <a:pPr lvl="1"/>
            <a:r>
              <a:rPr lang="en-US" sz="1000" dirty="0">
                <a:solidFill>
                  <a:srgbClr val="FF0000"/>
                </a:solidFill>
              </a:rPr>
              <a:t>Dimensions: Abandoned Channel, Recovery Channel</a:t>
            </a:r>
          </a:p>
        </p:txBody>
      </p:sp>
    </p:spTree>
    <p:extLst>
      <p:ext uri="{BB962C8B-B14F-4D97-AF65-F5344CB8AC3E}">
        <p14:creationId xmlns:p14="http://schemas.microsoft.com/office/powerpoint/2010/main" val="1939155277"/>
      </p:ext>
    </p:extLst>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39150" y="0"/>
            <a:ext cx="5995488" cy="972796"/>
          </a:xfrm>
        </p:spPr>
        <p:txBody>
          <a:bodyPr/>
          <a:lstStyle/>
          <a:p>
            <a:r>
              <a:rPr lang="en-US" dirty="0"/>
              <a:t>Examples for Data Analytics</a:t>
            </a:r>
          </a:p>
        </p:txBody>
      </p:sp>
      <p:pic>
        <p:nvPicPr>
          <p:cNvPr id="1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418" t="12795" r="14141" b="9427"/>
          <a:stretch/>
        </p:blipFill>
        <p:spPr bwMode="auto">
          <a:xfrm>
            <a:off x="3675478" y="1137822"/>
            <a:ext cx="5359160" cy="60421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4"/>
          <p:cNvSpPr txBox="1"/>
          <p:nvPr/>
        </p:nvSpPr>
        <p:spPr>
          <a:xfrm>
            <a:off x="4558353" y="1427761"/>
            <a:ext cx="4266670" cy="830997"/>
          </a:xfrm>
          <a:prstGeom prst="rect">
            <a:avLst/>
          </a:prstGeom>
          <a:noFill/>
        </p:spPr>
        <p:txBody>
          <a:bodyPr wrap="square" rtlCol="0">
            <a:spAutoFit/>
          </a:bodyPr>
          <a:lstStyle/>
          <a:p>
            <a:pPr marL="168275" lvl="0" indent="-168275">
              <a:buFont typeface="Arial" panose="020B0604020202020204" pitchFamily="34" charset="0"/>
              <a:buChar char="•"/>
            </a:pPr>
            <a:r>
              <a:rPr lang="en-ZA" sz="1200" b="1" i="1" dirty="0">
                <a:solidFill>
                  <a:schemeClr val="tx2">
                    <a:lumMod val="75000"/>
                  </a:schemeClr>
                </a:solidFill>
                <a:latin typeface="Consolas" panose="020B0609020204030204" pitchFamily="49" charset="0"/>
                <a:cs typeface="Consolas" panose="020B0609020204030204" pitchFamily="49" charset="0"/>
              </a:rPr>
              <a:t>What existing TM Forum data analytics use cases apply to your business scenario?  (if any) </a:t>
            </a:r>
          </a:p>
          <a:p>
            <a:pPr marL="168275" lvl="0" indent="-168275">
              <a:buFont typeface="Arial" panose="020B0604020202020204" pitchFamily="34" charset="0"/>
              <a:buChar char="•"/>
            </a:pPr>
            <a:r>
              <a:rPr lang="en-ZA" sz="1200" b="1" i="1" dirty="0">
                <a:solidFill>
                  <a:schemeClr val="tx2">
                    <a:lumMod val="75000"/>
                  </a:schemeClr>
                </a:solidFill>
                <a:latin typeface="Consolas" panose="020B0609020204030204" pitchFamily="49" charset="0"/>
                <a:cs typeface="Consolas" panose="020B0609020204030204" pitchFamily="49" charset="0"/>
              </a:rPr>
              <a:t>What new analytics use cases did you define?</a:t>
            </a:r>
          </a:p>
        </p:txBody>
      </p:sp>
      <p:pic>
        <p:nvPicPr>
          <p:cNvPr id="1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418" t="12795" r="14141" b="9427"/>
          <a:stretch/>
        </p:blipFill>
        <p:spPr bwMode="auto">
          <a:xfrm>
            <a:off x="0" y="1137822"/>
            <a:ext cx="3772300" cy="58852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TextBox 7"/>
          <p:cNvSpPr txBox="1"/>
          <p:nvPr/>
        </p:nvSpPr>
        <p:spPr>
          <a:xfrm>
            <a:off x="578282" y="1283232"/>
            <a:ext cx="3194018" cy="738664"/>
          </a:xfrm>
          <a:prstGeom prst="rect">
            <a:avLst/>
          </a:prstGeom>
          <a:noFill/>
        </p:spPr>
        <p:txBody>
          <a:bodyPr wrap="square" rtlCol="0">
            <a:spAutoFit/>
          </a:bodyPr>
          <a:lstStyle/>
          <a:p>
            <a:pPr lvl="0"/>
            <a:r>
              <a:rPr lang="en-ZA" sz="1400" b="1" i="1" dirty="0">
                <a:solidFill>
                  <a:schemeClr val="tx2">
                    <a:lumMod val="75000"/>
                  </a:schemeClr>
                </a:solidFill>
                <a:latin typeface="Consolas" panose="020B0609020204030204" pitchFamily="49" charset="0"/>
                <a:cs typeface="Consolas" panose="020B0609020204030204" pitchFamily="49" charset="0"/>
              </a:rPr>
              <a:t>How are you using data analytics to deliver the value proposition?</a:t>
            </a:r>
          </a:p>
        </p:txBody>
      </p:sp>
      <p:sp>
        <p:nvSpPr>
          <p:cNvPr id="20" name="TextBox 2"/>
          <p:cNvSpPr txBox="1"/>
          <p:nvPr/>
        </p:nvSpPr>
        <p:spPr>
          <a:xfrm>
            <a:off x="675104" y="2360975"/>
            <a:ext cx="3000374" cy="2862322"/>
          </a:xfrm>
          <a:prstGeom prst="rect">
            <a:avLst/>
          </a:prstGeom>
          <a:noFill/>
        </p:spPr>
        <p:txBody>
          <a:bodyPr wrap="square" rtlCol="0">
            <a:spAutoFit/>
          </a:bodyPr>
          <a:lstStyle/>
          <a:p>
            <a:pPr marL="0" indent="0">
              <a:buClr>
                <a:schemeClr val="accent2"/>
              </a:buClr>
              <a:buSzPct val="125000"/>
              <a:buFont typeface="Wingdings" pitchFamily="2" charset="2"/>
              <a:buNone/>
            </a:pPr>
            <a:r>
              <a:rPr lang="en-GB" sz="1400" dirty="0">
                <a:solidFill>
                  <a:srgbClr val="FF0000"/>
                </a:solidFill>
              </a:rPr>
              <a:t>Sophisticated analytics are applied to touch point analysis, inference and decision making relating to “next best actions”. </a:t>
            </a:r>
          </a:p>
          <a:p>
            <a:pPr marL="0" indent="0">
              <a:buClr>
                <a:schemeClr val="accent2"/>
              </a:buClr>
              <a:buSzPct val="125000"/>
              <a:buFont typeface="Wingdings" pitchFamily="2" charset="2"/>
              <a:buNone/>
            </a:pPr>
            <a:endParaRPr lang="en-GB" sz="1400" dirty="0">
              <a:solidFill>
                <a:srgbClr val="FF0000"/>
              </a:solidFill>
            </a:endParaRPr>
          </a:p>
          <a:p>
            <a:pPr>
              <a:buClr>
                <a:srgbClr val="CC9900"/>
              </a:buClr>
              <a:buNone/>
            </a:pPr>
            <a:r>
              <a:rPr lang="en-GB" sz="1400" dirty="0">
                <a:solidFill>
                  <a:srgbClr val="FF0000"/>
                </a:solidFill>
              </a:rPr>
              <a:t>We also use analytics in our customer behaviour models and churn prediction models. </a:t>
            </a:r>
          </a:p>
          <a:p>
            <a:pPr marL="0" indent="0">
              <a:buClr>
                <a:schemeClr val="accent2"/>
              </a:buClr>
              <a:buSzPct val="125000"/>
              <a:buFont typeface="Wingdings" pitchFamily="2" charset="2"/>
              <a:buNone/>
            </a:pPr>
            <a:endParaRPr lang="en-GB" sz="1400" dirty="0">
              <a:solidFill>
                <a:srgbClr val="FF0000"/>
              </a:solidFill>
            </a:endParaRPr>
          </a:p>
          <a:p>
            <a:pPr marL="0" indent="0">
              <a:buClr>
                <a:schemeClr val="accent2"/>
              </a:buClr>
              <a:buSzPct val="125000"/>
              <a:buFont typeface="Wingdings" pitchFamily="2" charset="2"/>
              <a:buNone/>
            </a:pPr>
            <a:r>
              <a:rPr lang="en-GB" sz="1400" dirty="0">
                <a:solidFill>
                  <a:srgbClr val="FF0000"/>
                </a:solidFill>
              </a:rPr>
              <a:t>Finally analytics provide real time proactive dash board capabilities to the operator.  </a:t>
            </a:r>
          </a:p>
          <a:p>
            <a:pPr marL="0" indent="0">
              <a:buClr>
                <a:schemeClr val="accent2"/>
              </a:buClr>
              <a:buSzPct val="125000"/>
              <a:buFont typeface="Wingdings" pitchFamily="2" charset="2"/>
              <a:buNone/>
            </a:pPr>
            <a:endParaRPr lang="en-GB" sz="1200" dirty="0">
              <a:solidFill>
                <a:srgbClr val="FF0000"/>
              </a:solidFill>
            </a:endParaRPr>
          </a:p>
        </p:txBody>
      </p:sp>
      <p:sp>
        <p:nvSpPr>
          <p:cNvPr id="21" name="TextBox 5"/>
          <p:cNvSpPr txBox="1"/>
          <p:nvPr/>
        </p:nvSpPr>
        <p:spPr>
          <a:xfrm>
            <a:off x="4667534" y="2167899"/>
            <a:ext cx="4157489" cy="3970318"/>
          </a:xfrm>
          <a:prstGeom prst="rect">
            <a:avLst/>
          </a:prstGeom>
          <a:noFill/>
        </p:spPr>
        <p:txBody>
          <a:bodyPr wrap="square" rtlCol="0">
            <a:spAutoFit/>
          </a:bodyPr>
          <a:lstStyle/>
          <a:p>
            <a:pPr>
              <a:buClr>
                <a:srgbClr val="CC9900"/>
              </a:buClr>
              <a:buNone/>
            </a:pPr>
            <a:r>
              <a:rPr lang="en-US" altLang="zh-CN" sz="1200" dirty="0">
                <a:solidFill>
                  <a:srgbClr val="FF0000"/>
                </a:solidFill>
                <a:latin typeface="Calibri" pitchFamily="34" charset="0"/>
                <a:ea typeface="宋体" charset="-122"/>
                <a:cs typeface="Calibri" pitchFamily="34" charset="0"/>
              </a:rPr>
              <a:t>Based on the analysis project, The project associates with following TM Forum data analytics use cases</a:t>
            </a:r>
          </a:p>
          <a:p>
            <a:pPr>
              <a:buClr>
                <a:srgbClr val="CC9900"/>
              </a:buClr>
              <a:buNone/>
            </a:pPr>
            <a:r>
              <a:rPr lang="en-US" altLang="zh-CN" sz="1200" dirty="0">
                <a:solidFill>
                  <a:srgbClr val="FF0000"/>
                </a:solidFill>
                <a:latin typeface="Calibri" pitchFamily="34" charset="0"/>
                <a:ea typeface="宋体" charset="-122"/>
                <a:cs typeface="Calibri" pitchFamily="34" charset="0"/>
              </a:rPr>
              <a:t>EN-DM-6: Retail Branch Indoor Analytics</a:t>
            </a:r>
          </a:p>
          <a:p>
            <a:pPr>
              <a:buClr>
                <a:srgbClr val="CC9900"/>
              </a:buClr>
              <a:buNone/>
            </a:pPr>
            <a:r>
              <a:rPr lang="en-US" altLang="zh-CN" sz="1200" dirty="0">
                <a:solidFill>
                  <a:srgbClr val="FF0000"/>
                </a:solidFill>
                <a:latin typeface="Calibri" pitchFamily="34" charset="0"/>
                <a:ea typeface="宋体" charset="-122"/>
                <a:cs typeface="Calibri" pitchFamily="34" charset="0"/>
              </a:rPr>
              <a:t>EN-DM-8: increase Footfalls and improve Sales through Personalized Offers to consumers</a:t>
            </a:r>
          </a:p>
          <a:p>
            <a:pPr>
              <a:buClr>
                <a:srgbClr val="CC9900"/>
              </a:buClr>
              <a:buNone/>
            </a:pPr>
            <a:r>
              <a:rPr lang="en-US" altLang="zh-CN" sz="1200" dirty="0">
                <a:solidFill>
                  <a:srgbClr val="FF0000"/>
                </a:solidFill>
                <a:latin typeface="Calibri" pitchFamily="34" charset="0"/>
                <a:ea typeface="宋体" charset="-122"/>
                <a:cs typeface="Calibri" pitchFamily="34" charset="0"/>
              </a:rPr>
              <a:t>MS-SAM-3: Real-time Personalized Offers while Browsing</a:t>
            </a:r>
          </a:p>
          <a:p>
            <a:pPr>
              <a:buClr>
                <a:srgbClr val="CC9900"/>
              </a:buClr>
            </a:pPr>
            <a:r>
              <a:rPr lang="en-US" altLang="zh-CN" sz="1200" dirty="0">
                <a:solidFill>
                  <a:srgbClr val="FF0000"/>
                </a:solidFill>
                <a:latin typeface="Calibri" pitchFamily="34" charset="0"/>
                <a:ea typeface="宋体" charset="-122"/>
                <a:cs typeface="Calibri" pitchFamily="34" charset="0"/>
              </a:rPr>
              <a:t>MS-SAM-4: Real-time Personalized Offers during Checkout</a:t>
            </a:r>
          </a:p>
          <a:p>
            <a:pPr>
              <a:buClr>
                <a:srgbClr val="CC9900"/>
              </a:buClr>
            </a:pPr>
            <a:r>
              <a:rPr lang="en-US" altLang="zh-CN" sz="1200" dirty="0">
                <a:solidFill>
                  <a:srgbClr val="FF0000"/>
                </a:solidFill>
                <a:latin typeface="Calibri" pitchFamily="34" charset="0"/>
                <a:ea typeface="宋体" charset="-122"/>
                <a:cs typeface="Calibri" pitchFamily="34" charset="0"/>
              </a:rPr>
              <a:t>MS-SAM-T3: Real-time Personalized Offers during a Live Interaction</a:t>
            </a:r>
          </a:p>
          <a:p>
            <a:pPr>
              <a:buClr>
                <a:srgbClr val="CC9900"/>
              </a:buClr>
            </a:pPr>
            <a:r>
              <a:rPr lang="en-US" altLang="zh-CN" sz="1200" dirty="0">
                <a:solidFill>
                  <a:srgbClr val="FF0000"/>
                </a:solidFill>
                <a:latin typeface="Calibri" pitchFamily="34" charset="0"/>
                <a:ea typeface="宋体" charset="-122"/>
                <a:cs typeface="Calibri" pitchFamily="34" charset="0"/>
              </a:rPr>
              <a:t>MS-SAM-6: Real-time Personalized Offers Based on Location</a:t>
            </a:r>
          </a:p>
          <a:p>
            <a:pPr>
              <a:buClr>
                <a:srgbClr val="CC9900"/>
              </a:buClr>
            </a:pPr>
            <a:r>
              <a:rPr lang="en-US" altLang="zh-CN" sz="1200" dirty="0">
                <a:solidFill>
                  <a:srgbClr val="FF0000"/>
                </a:solidFill>
                <a:latin typeface="Calibri" pitchFamily="34" charset="0"/>
                <a:ea typeface="宋体" charset="-122"/>
                <a:cs typeface="Calibri" pitchFamily="34" charset="0"/>
              </a:rPr>
              <a:t>MS-SAM-7: Real-time Personalized Offers Based on Usage</a:t>
            </a:r>
          </a:p>
          <a:p>
            <a:pPr>
              <a:buClr>
                <a:srgbClr val="CC9900"/>
              </a:buClr>
            </a:pPr>
            <a:r>
              <a:rPr lang="en-US" altLang="zh-CN" sz="1200" dirty="0">
                <a:solidFill>
                  <a:srgbClr val="FF0000"/>
                </a:solidFill>
                <a:latin typeface="Calibri" pitchFamily="34" charset="0"/>
                <a:ea typeface="宋体" charset="-122"/>
                <a:cs typeface="Calibri" pitchFamily="34" charset="0"/>
              </a:rPr>
              <a:t>MS-SAM-9: Intelligent Advertising Based on Browsing History.</a:t>
            </a:r>
          </a:p>
          <a:p>
            <a:pPr>
              <a:buClr>
                <a:srgbClr val="CC9900"/>
              </a:buClr>
              <a:buNone/>
            </a:pPr>
            <a:r>
              <a:rPr lang="en-US" altLang="zh-CN" sz="1200" dirty="0">
                <a:solidFill>
                  <a:srgbClr val="FF0000"/>
                </a:solidFill>
                <a:latin typeface="Calibri" pitchFamily="34" charset="0"/>
                <a:ea typeface="宋体" charset="-122"/>
                <a:cs typeface="Calibri" pitchFamily="34" charset="0"/>
              </a:rPr>
              <a:t>New analytics use case:</a:t>
            </a:r>
          </a:p>
          <a:p>
            <a:pPr>
              <a:buClr>
                <a:srgbClr val="CC9900"/>
              </a:buClr>
              <a:buNone/>
            </a:pPr>
            <a:r>
              <a:rPr lang="en-US" altLang="zh-CN" sz="1200" dirty="0">
                <a:solidFill>
                  <a:srgbClr val="FF0000"/>
                </a:solidFill>
                <a:latin typeface="Calibri" pitchFamily="34" charset="0"/>
                <a:ea typeface="宋体" charset="-122"/>
                <a:cs typeface="Calibri" pitchFamily="34" charset="0"/>
              </a:rPr>
              <a:t>Real time information likes Geolocation, current product catalogue, touch point analysis results would be sent to Real Time Decision Engine on Per User basis (including CEI data, Persona analysis, Service Quality History, User profile/behavior data, Churn prediction in the event of no NPS/CSAT data available, TMF defined metrics performance, decision tree…). This will provide best offers and indicate the channel customer prefers to Vodafone/App partners.</a:t>
            </a:r>
          </a:p>
        </p:txBody>
      </p:sp>
    </p:spTree>
    <p:extLst>
      <p:ext uri="{BB962C8B-B14F-4D97-AF65-F5344CB8AC3E}">
        <p14:creationId xmlns:p14="http://schemas.microsoft.com/office/powerpoint/2010/main" val="4279070402"/>
      </p:ext>
    </p:extLst>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IE" dirty="0"/>
          </a:p>
        </p:txBody>
      </p:sp>
      <p:sp>
        <p:nvSpPr>
          <p:cNvPr id="3" name="Title 2"/>
          <p:cNvSpPr>
            <a:spLocks noGrp="1"/>
          </p:cNvSpPr>
          <p:nvPr>
            <p:ph type="title"/>
          </p:nvPr>
        </p:nvSpPr>
        <p:spPr/>
        <p:txBody>
          <a:bodyPr>
            <a:normAutofit fontScale="90000"/>
          </a:bodyPr>
          <a:lstStyle/>
          <a:p>
            <a:r>
              <a:rPr lang="en-IE" dirty="0"/>
              <a:t>Examples for Privacy management</a:t>
            </a:r>
          </a:p>
        </p:txBody>
      </p:sp>
      <p:grpSp>
        <p:nvGrpSpPr>
          <p:cNvPr id="26" name="Group 4"/>
          <p:cNvGrpSpPr/>
          <p:nvPr/>
        </p:nvGrpSpPr>
        <p:grpSpPr>
          <a:xfrm>
            <a:off x="19608" y="730263"/>
            <a:ext cx="3689509" cy="6127737"/>
            <a:chOff x="13756" y="2999368"/>
            <a:chExt cx="3184786" cy="2987153"/>
          </a:xfrm>
        </p:grpSpPr>
        <p:pic>
          <p:nvPicPr>
            <p:cNvPr id="27"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418" t="12795" r="14141" b="9427"/>
            <a:stretch/>
          </p:blipFill>
          <p:spPr bwMode="auto">
            <a:xfrm>
              <a:off x="13756" y="2999368"/>
              <a:ext cx="3184786" cy="29871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8" name="TextBox 6"/>
            <p:cNvSpPr txBox="1"/>
            <p:nvPr/>
          </p:nvSpPr>
          <p:spPr>
            <a:xfrm>
              <a:off x="377040" y="3062674"/>
              <a:ext cx="2779098" cy="2392301"/>
            </a:xfrm>
            <a:prstGeom prst="rect">
              <a:avLst/>
            </a:prstGeom>
            <a:noFill/>
          </p:spPr>
          <p:txBody>
            <a:bodyPr wrap="square" rtlCol="0">
              <a:spAutoFit/>
            </a:bodyPr>
            <a:lstStyle/>
            <a:p>
              <a:pPr lvl="0"/>
              <a:r>
                <a:rPr lang="en-ZA" sz="1200" b="1" i="1" dirty="0">
                  <a:solidFill>
                    <a:schemeClr val="tx2">
                      <a:lumMod val="75000"/>
                    </a:schemeClr>
                  </a:solidFill>
                  <a:latin typeface="Consolas" panose="020B0609020204030204" pitchFamily="49" charset="0"/>
                  <a:cs typeface="Consolas" panose="020B0609020204030204" pitchFamily="49" charset="0"/>
                </a:rPr>
                <a:t>What data that concerns the end-user are exchanged through partners? (SID)</a:t>
              </a:r>
              <a:endParaRPr lang="en-ZA" sz="1200" i="1" dirty="0">
                <a:solidFill>
                  <a:srgbClr val="FF0000"/>
                </a:solidFill>
                <a:latin typeface="+mj-lt"/>
                <a:cs typeface="Consolas" panose="020B0609020204030204" pitchFamily="49" charset="0"/>
              </a:endParaRPr>
            </a:p>
            <a:p>
              <a:r>
                <a:rPr lang="en-ZA" sz="1200" i="1" dirty="0">
                  <a:solidFill>
                    <a:srgbClr val="FF0000"/>
                  </a:solidFill>
                  <a:latin typeface="+mj-lt"/>
                  <a:cs typeface="Consolas" panose="020B0609020204030204" pitchFamily="49" charset="0"/>
                </a:rPr>
                <a:t>Primary is User log in and authentication via App or Website. Anonymous Retail Touch point analysis data, offer catalogue selection, GIS data management is also managed. </a:t>
              </a:r>
              <a:r>
                <a:rPr lang="en-GB" sz="1200" dirty="0">
                  <a:solidFill>
                    <a:srgbClr val="FF0000"/>
                  </a:solidFill>
                  <a:latin typeface="+mj-lt"/>
                </a:rPr>
                <a:t> </a:t>
              </a:r>
            </a:p>
            <a:p>
              <a:r>
                <a:rPr lang="en-GB" sz="1200" dirty="0">
                  <a:solidFill>
                    <a:srgbClr val="FF0000"/>
                  </a:solidFill>
                  <a:latin typeface="+mj-lt"/>
                </a:rPr>
                <a:t>Our Zero Knowledge Proof Authentication methodology is a crucial part of the solution in that authentication of the user’s personal identifier is not stored, transmitted or exposed during user authentication. Password and phone ID is kept private and never shared outside the device. </a:t>
              </a:r>
            </a:p>
            <a:p>
              <a:r>
                <a:rPr lang="en-ZA" sz="1200" b="1" i="1" dirty="0">
                  <a:solidFill>
                    <a:schemeClr val="tx2">
                      <a:lumMod val="75000"/>
                    </a:schemeClr>
                  </a:solidFill>
                  <a:latin typeface="Consolas" panose="020B0609020204030204" pitchFamily="49" charset="0"/>
                  <a:cs typeface="Consolas" panose="020B0609020204030204" pitchFamily="49" charset="0"/>
                </a:rPr>
                <a:t>What treatment is done to this data : usage purpose, retention policy and duration, transmission to other partners, anonymization or not.</a:t>
              </a:r>
            </a:p>
            <a:p>
              <a:r>
                <a:rPr lang="en-GB" sz="1200" dirty="0">
                  <a:solidFill>
                    <a:srgbClr val="FF0000"/>
                  </a:solidFill>
                </a:rPr>
                <a:t>The core methodology used are a series of complex isomorphic graphical algorithms to authenticate users without storing or exposing their underlying identifiable information. It involves abstraction of a person’s identity attributes so the person has to be prove “knowledge” or “control” of the attribute instead of proving what the attribute is. It is a subtle but very important difference.</a:t>
              </a:r>
              <a:endParaRPr lang="en-US" sz="1200" dirty="0">
                <a:solidFill>
                  <a:srgbClr val="FF0000"/>
                </a:solidFill>
              </a:endParaRPr>
            </a:p>
          </p:txBody>
        </p:sp>
      </p:grpSp>
      <p:grpSp>
        <p:nvGrpSpPr>
          <p:cNvPr id="29" name="Group 4"/>
          <p:cNvGrpSpPr/>
          <p:nvPr/>
        </p:nvGrpSpPr>
        <p:grpSpPr>
          <a:xfrm>
            <a:off x="3952875" y="730263"/>
            <a:ext cx="4975399" cy="1265771"/>
            <a:chOff x="567473" y="3562090"/>
            <a:chExt cx="2921001" cy="3030928"/>
          </a:xfrm>
        </p:grpSpPr>
        <p:pic>
          <p:nvPicPr>
            <p:cNvPr id="3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418" t="12795" r="14141" b="9427"/>
            <a:stretch/>
          </p:blipFill>
          <p:spPr bwMode="auto">
            <a:xfrm>
              <a:off x="567473" y="3562090"/>
              <a:ext cx="2921001" cy="30309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1" name="TextBox 6"/>
            <p:cNvSpPr txBox="1"/>
            <p:nvPr/>
          </p:nvSpPr>
          <p:spPr>
            <a:xfrm>
              <a:off x="1027606" y="3777762"/>
              <a:ext cx="2460868" cy="2683052"/>
            </a:xfrm>
            <a:prstGeom prst="rect">
              <a:avLst/>
            </a:prstGeom>
            <a:noFill/>
          </p:spPr>
          <p:txBody>
            <a:bodyPr wrap="square" rtlCol="0">
              <a:spAutoFit/>
            </a:bodyPr>
            <a:lstStyle/>
            <a:p>
              <a:pPr lvl="0"/>
              <a:r>
                <a:rPr lang="en-ZA" sz="1200" b="1" i="1" dirty="0">
                  <a:solidFill>
                    <a:schemeClr val="tx2">
                      <a:lumMod val="75000"/>
                    </a:schemeClr>
                  </a:solidFill>
                  <a:latin typeface="+mj-lt"/>
                  <a:cs typeface="Consolas" panose="020B0609020204030204" pitchFamily="49" charset="0"/>
                </a:rPr>
                <a:t>Is there a step where the end-user should have to give consent for data sharing ?</a:t>
              </a:r>
            </a:p>
            <a:p>
              <a:r>
                <a:rPr lang="en-GB" sz="1200" dirty="0">
                  <a:solidFill>
                    <a:srgbClr val="FF0000"/>
                  </a:solidFill>
                  <a:latin typeface="+mj-lt"/>
                </a:rPr>
                <a:t>No, this is not necessary as our authentication service doesn’t share personal information</a:t>
              </a:r>
              <a:endParaRPr lang="en-US" sz="1200" dirty="0">
                <a:solidFill>
                  <a:srgbClr val="FF0000"/>
                </a:solidFill>
                <a:latin typeface="+mj-lt"/>
              </a:endParaRPr>
            </a:p>
            <a:p>
              <a:pPr lvl="0"/>
              <a:endParaRPr lang="en-ZA" sz="1400" b="1" i="1" dirty="0">
                <a:solidFill>
                  <a:schemeClr val="tx2">
                    <a:lumMod val="75000"/>
                  </a:schemeClr>
                </a:solidFill>
                <a:latin typeface="Consolas" panose="020B0609020204030204" pitchFamily="49" charset="0"/>
                <a:cs typeface="Consolas" panose="020B0609020204030204" pitchFamily="49" charset="0"/>
              </a:endParaRPr>
            </a:p>
            <a:p>
              <a:pPr lvl="0"/>
              <a:endParaRPr lang="en-ZA" sz="1400" b="1" i="1" dirty="0">
                <a:solidFill>
                  <a:schemeClr val="tx2">
                    <a:lumMod val="75000"/>
                  </a:schemeClr>
                </a:solidFill>
                <a:latin typeface="Consolas" panose="020B0609020204030204" pitchFamily="49" charset="0"/>
                <a:cs typeface="Consolas" panose="020B0609020204030204" pitchFamily="49" charset="0"/>
              </a:endParaRPr>
            </a:p>
            <a:p>
              <a:pPr lvl="0"/>
              <a:endParaRPr lang="en-ZA" sz="1400" b="1" i="1" dirty="0">
                <a:solidFill>
                  <a:schemeClr val="tx2">
                    <a:lumMod val="75000"/>
                  </a:schemeClr>
                </a:solidFill>
                <a:latin typeface="Consolas" panose="020B0609020204030204" pitchFamily="49" charset="0"/>
                <a:cs typeface="Consolas" panose="020B0609020204030204" pitchFamily="49" charset="0"/>
              </a:endParaRPr>
            </a:p>
            <a:p>
              <a:pPr lvl="0"/>
              <a:endParaRPr lang="en-ZA" sz="1400" b="1" i="1" dirty="0">
                <a:solidFill>
                  <a:schemeClr val="tx2">
                    <a:lumMod val="75000"/>
                  </a:schemeClr>
                </a:solidFill>
                <a:latin typeface="Consolas" panose="020B0609020204030204" pitchFamily="49" charset="0"/>
                <a:cs typeface="Consolas" panose="020B0609020204030204" pitchFamily="49" charset="0"/>
              </a:endParaRPr>
            </a:p>
          </p:txBody>
        </p:sp>
      </p:grpSp>
      <p:pic>
        <p:nvPicPr>
          <p:cNvPr id="3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418" t="12795" r="14141" b="9427"/>
          <a:stretch/>
        </p:blipFill>
        <p:spPr bwMode="auto">
          <a:xfrm>
            <a:off x="3737758" y="2030184"/>
            <a:ext cx="2756669" cy="37745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3" name="TextBox 6"/>
          <p:cNvSpPr txBox="1"/>
          <p:nvPr/>
        </p:nvSpPr>
        <p:spPr>
          <a:xfrm>
            <a:off x="4032482" y="2045209"/>
            <a:ext cx="2283973" cy="4093428"/>
          </a:xfrm>
          <a:prstGeom prst="rect">
            <a:avLst/>
          </a:prstGeom>
          <a:noFill/>
        </p:spPr>
        <p:txBody>
          <a:bodyPr wrap="square" rtlCol="0">
            <a:spAutoFit/>
          </a:bodyPr>
          <a:lstStyle/>
          <a:p>
            <a:pPr lvl="0"/>
            <a:r>
              <a:rPr lang="en-ZA" sz="1200" b="1" i="1" dirty="0">
                <a:solidFill>
                  <a:schemeClr val="tx2">
                    <a:lumMod val="75000"/>
                  </a:schemeClr>
                </a:solidFill>
                <a:latin typeface="Consolas" panose="020B0609020204030204" pitchFamily="49" charset="0"/>
                <a:cs typeface="Consolas" panose="020B0609020204030204" pitchFamily="49" charset="0"/>
              </a:rPr>
              <a:t>Are there processes to manage data life cycle, history of usage, etc. ?</a:t>
            </a:r>
          </a:p>
          <a:p>
            <a:r>
              <a:rPr lang="en-GB" sz="1200" dirty="0">
                <a:solidFill>
                  <a:srgbClr val="FF0000"/>
                </a:solidFill>
                <a:latin typeface="+mj-lt"/>
              </a:rPr>
              <a:t>Yes, all authentications are recorded in a log file which can be used for audit.</a:t>
            </a:r>
            <a:endParaRPr lang="en-US" sz="1200" dirty="0">
              <a:solidFill>
                <a:srgbClr val="FF0000"/>
              </a:solidFill>
              <a:latin typeface="+mj-lt"/>
            </a:endParaRPr>
          </a:p>
          <a:p>
            <a:pPr lvl="0"/>
            <a:endParaRPr lang="en-ZA" sz="1200" b="1" i="1" dirty="0">
              <a:solidFill>
                <a:schemeClr val="tx2">
                  <a:lumMod val="75000"/>
                </a:schemeClr>
              </a:solidFill>
              <a:latin typeface="Consolas" panose="020B0609020204030204" pitchFamily="49" charset="0"/>
              <a:cs typeface="Consolas" panose="020B0609020204030204" pitchFamily="49" charset="0"/>
            </a:endParaRPr>
          </a:p>
          <a:p>
            <a:pPr lvl="0"/>
            <a:r>
              <a:rPr lang="en-ZA" sz="1200" b="1" i="1" dirty="0">
                <a:solidFill>
                  <a:schemeClr val="tx2">
                    <a:lumMod val="75000"/>
                  </a:schemeClr>
                </a:solidFill>
                <a:latin typeface="Consolas" panose="020B0609020204030204" pitchFamily="49" charset="0"/>
                <a:cs typeface="Consolas" panose="020B0609020204030204" pitchFamily="49" charset="0"/>
              </a:rPr>
              <a:t>Is there a end-user interface to view data usage?</a:t>
            </a:r>
          </a:p>
          <a:p>
            <a:r>
              <a:rPr lang="en-GB" sz="1200" dirty="0">
                <a:solidFill>
                  <a:srgbClr val="FF0000"/>
                </a:solidFill>
              </a:rPr>
              <a:t>Yes, but it is very basic. Future versions will allow the user to see a full, detailed record of their activity. Additionally, there are operator dashboards to track all aspects of service delivery</a:t>
            </a:r>
            <a:endParaRPr lang="en-US" sz="1200" dirty="0">
              <a:solidFill>
                <a:srgbClr val="FF0000"/>
              </a:solidFill>
            </a:endParaRPr>
          </a:p>
          <a:p>
            <a:pPr lvl="0"/>
            <a:endParaRPr lang="en-ZA" sz="1400" b="1" i="1" dirty="0">
              <a:solidFill>
                <a:schemeClr val="tx2">
                  <a:lumMod val="75000"/>
                </a:schemeClr>
              </a:solidFill>
              <a:latin typeface="Consolas" panose="020B0609020204030204" pitchFamily="49" charset="0"/>
              <a:cs typeface="Consolas" panose="020B0609020204030204" pitchFamily="49" charset="0"/>
            </a:endParaRPr>
          </a:p>
          <a:p>
            <a:pPr lvl="0"/>
            <a:endParaRPr lang="en-ZA" sz="1400" b="1" i="1" dirty="0">
              <a:solidFill>
                <a:schemeClr val="tx2">
                  <a:lumMod val="75000"/>
                </a:schemeClr>
              </a:solidFill>
              <a:latin typeface="Consolas" panose="020B0609020204030204" pitchFamily="49" charset="0"/>
              <a:cs typeface="Consolas" panose="020B0609020204030204" pitchFamily="49" charset="0"/>
            </a:endParaRPr>
          </a:p>
          <a:p>
            <a:pPr lvl="0"/>
            <a:endParaRPr lang="en-ZA" sz="1400" b="1" i="1" dirty="0">
              <a:solidFill>
                <a:schemeClr val="tx2">
                  <a:lumMod val="75000"/>
                </a:schemeClr>
              </a:solidFill>
              <a:latin typeface="Consolas" panose="020B0609020204030204" pitchFamily="49" charset="0"/>
              <a:cs typeface="Consolas" panose="020B0609020204030204" pitchFamily="49" charset="0"/>
            </a:endParaRPr>
          </a:p>
          <a:p>
            <a:pPr lvl="0"/>
            <a:endParaRPr lang="en-ZA" sz="1400" b="1" i="1" dirty="0">
              <a:solidFill>
                <a:schemeClr val="tx2">
                  <a:lumMod val="75000"/>
                </a:schemeClr>
              </a:solidFill>
              <a:latin typeface="Consolas" panose="020B0609020204030204" pitchFamily="49" charset="0"/>
              <a:cs typeface="Consolas" panose="020B0609020204030204" pitchFamily="49" charset="0"/>
            </a:endParaRPr>
          </a:p>
        </p:txBody>
      </p:sp>
      <p:pic>
        <p:nvPicPr>
          <p:cNvPr id="3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418" t="12795" r="14141" b="9427"/>
          <a:stretch/>
        </p:blipFill>
        <p:spPr bwMode="auto">
          <a:xfrm>
            <a:off x="6058875" y="1942177"/>
            <a:ext cx="3097897" cy="32222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5" name="TextBox 6"/>
          <p:cNvSpPr txBox="1"/>
          <p:nvPr/>
        </p:nvSpPr>
        <p:spPr>
          <a:xfrm>
            <a:off x="6550925" y="1917579"/>
            <a:ext cx="2531730" cy="3077766"/>
          </a:xfrm>
          <a:prstGeom prst="rect">
            <a:avLst/>
          </a:prstGeom>
          <a:noFill/>
        </p:spPr>
        <p:txBody>
          <a:bodyPr wrap="square" rtlCol="0">
            <a:spAutoFit/>
          </a:bodyPr>
          <a:lstStyle/>
          <a:p>
            <a:pPr lvl="0"/>
            <a:r>
              <a:rPr lang="en-ZA" sz="1200" b="1" i="1" dirty="0">
                <a:solidFill>
                  <a:schemeClr val="tx2">
                    <a:lumMod val="75000"/>
                  </a:schemeClr>
                </a:solidFill>
                <a:latin typeface="Consolas" panose="020B0609020204030204" pitchFamily="49" charset="0"/>
                <a:cs typeface="Consolas" panose="020B0609020204030204" pitchFamily="49" charset="0"/>
              </a:rPr>
              <a:t>Do you use Party_Management_API_ REST_Specification ?</a:t>
            </a:r>
          </a:p>
          <a:p>
            <a:r>
              <a:rPr lang="en-GB" sz="1200" dirty="0">
                <a:solidFill>
                  <a:srgbClr val="FF0000"/>
                </a:solidFill>
              </a:rPr>
              <a:t>Not currently. However complying with this specification is very straightforward</a:t>
            </a:r>
            <a:endParaRPr lang="en-US" sz="1200" dirty="0">
              <a:solidFill>
                <a:srgbClr val="FF0000"/>
              </a:solidFill>
            </a:endParaRPr>
          </a:p>
          <a:p>
            <a:pPr lvl="0"/>
            <a:endParaRPr lang="en-ZA" sz="1200" b="1" i="1" dirty="0">
              <a:solidFill>
                <a:schemeClr val="tx2">
                  <a:lumMod val="75000"/>
                </a:schemeClr>
              </a:solidFill>
              <a:latin typeface="Consolas" panose="020B0609020204030204" pitchFamily="49" charset="0"/>
              <a:cs typeface="Consolas" panose="020B0609020204030204" pitchFamily="49" charset="0"/>
            </a:endParaRPr>
          </a:p>
          <a:p>
            <a:pPr lvl="0"/>
            <a:r>
              <a:rPr lang="en-ZA" sz="1200" b="1" i="1" dirty="0">
                <a:solidFill>
                  <a:schemeClr val="tx2">
                    <a:lumMod val="75000"/>
                  </a:schemeClr>
                </a:solidFill>
                <a:latin typeface="Consolas" panose="020B0609020204030204" pitchFamily="49" charset="0"/>
                <a:cs typeface="Consolas" panose="020B0609020204030204" pitchFamily="49" charset="0"/>
              </a:rPr>
              <a:t>Do you use Authorization solution such as OpenId Connect / Oauth 2</a:t>
            </a:r>
            <a:endParaRPr lang="en-ZA" sz="1200" b="1" i="1" dirty="0">
              <a:solidFill>
                <a:srgbClr val="FF0000"/>
              </a:solidFill>
              <a:latin typeface="Consolas" panose="020B0609020204030204" pitchFamily="49" charset="0"/>
              <a:cs typeface="Consolas" panose="020B0609020204030204" pitchFamily="49" charset="0"/>
            </a:endParaRPr>
          </a:p>
          <a:p>
            <a:r>
              <a:rPr lang="en-GB" sz="1200" dirty="0">
                <a:solidFill>
                  <a:srgbClr val="FF0000"/>
                </a:solidFill>
              </a:rPr>
              <a:t>Our authentication system currently uses SAML 2.0 for Single Sign On. Oauth 2 and OpenId Connect are currently in development.</a:t>
            </a:r>
            <a:endParaRPr lang="en-ZA" sz="1600" b="1" i="1" dirty="0">
              <a:solidFill>
                <a:schemeClr val="tx2">
                  <a:lumMod val="75000"/>
                </a:schemeClr>
              </a:solidFill>
              <a:latin typeface="Consolas" panose="020B0609020204030204" pitchFamily="49" charset="0"/>
              <a:cs typeface="Consolas" panose="020B0609020204030204" pitchFamily="49" charset="0"/>
            </a:endParaRPr>
          </a:p>
          <a:p>
            <a:pPr lvl="0"/>
            <a:endParaRPr lang="en-ZA" sz="1400" b="1" i="1" dirty="0">
              <a:solidFill>
                <a:schemeClr val="tx2">
                  <a:lumMod val="75000"/>
                </a:schemeClr>
              </a:solidFill>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2434783271"/>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801581" y="835251"/>
            <a:ext cx="7806872" cy="402553"/>
          </a:xfrm>
        </p:spPr>
        <p:txBody>
          <a:bodyPr/>
          <a:lstStyle/>
          <a:p>
            <a:endParaRPr lang="en-IE" dirty="0"/>
          </a:p>
        </p:txBody>
      </p:sp>
      <p:sp>
        <p:nvSpPr>
          <p:cNvPr id="3" name="Title 2"/>
          <p:cNvSpPr>
            <a:spLocks noGrp="1"/>
          </p:cNvSpPr>
          <p:nvPr>
            <p:ph type="title"/>
          </p:nvPr>
        </p:nvSpPr>
        <p:spPr/>
        <p:txBody>
          <a:bodyPr/>
          <a:lstStyle/>
          <a:p>
            <a:r>
              <a:rPr lang="en-IE" dirty="0">
                <a:solidFill>
                  <a:srgbClr val="002060"/>
                </a:solidFill>
              </a:rPr>
              <a:t>Key actors and roles</a:t>
            </a:r>
          </a:p>
        </p:txBody>
      </p:sp>
      <p:grpSp>
        <p:nvGrpSpPr>
          <p:cNvPr id="5" name="Group 4"/>
          <p:cNvGrpSpPr/>
          <p:nvPr/>
        </p:nvGrpSpPr>
        <p:grpSpPr>
          <a:xfrm>
            <a:off x="3688506" y="910933"/>
            <a:ext cx="5174636" cy="5837592"/>
            <a:chOff x="5842000" y="3568700"/>
            <a:chExt cx="2921001" cy="3355370"/>
          </a:xfrm>
        </p:grpSpPr>
        <p:pic>
          <p:nvPicPr>
            <p:cNvPr id="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418" t="12795" r="14141" b="9427"/>
            <a:stretch/>
          </p:blipFill>
          <p:spPr bwMode="auto">
            <a:xfrm>
              <a:off x="5842000" y="3568700"/>
              <a:ext cx="2921001" cy="33553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6249441" y="3599454"/>
              <a:ext cx="2500861" cy="2910101"/>
            </a:xfrm>
            <a:prstGeom prst="rect">
              <a:avLst/>
            </a:prstGeom>
            <a:noFill/>
          </p:spPr>
          <p:txBody>
            <a:bodyPr wrap="square" rtlCol="0">
              <a:spAutoFit/>
            </a:bodyPr>
            <a:lstStyle/>
            <a:p>
              <a:pPr lvl="0"/>
              <a:r>
                <a:rPr lang="en-ZA" sz="1700" b="1" i="1" dirty="0">
                  <a:solidFill>
                    <a:srgbClr val="002060"/>
                  </a:solidFill>
                  <a:latin typeface="Consolas" panose="020B0609020204030204" pitchFamily="49" charset="0"/>
                  <a:cs typeface="Consolas" panose="020B0609020204030204" pitchFamily="49" charset="0"/>
                </a:rPr>
                <a:t>Who are the key actors (such as CSP, Supplier …) and their roles?</a:t>
              </a:r>
            </a:p>
            <a:p>
              <a:pPr lvl="0"/>
              <a:endParaRPr lang="en-ZA" sz="1700" b="1" i="1" dirty="0">
                <a:solidFill>
                  <a:srgbClr val="002060"/>
                </a:solidFill>
                <a:latin typeface="Consolas" panose="020B0609020204030204" pitchFamily="49" charset="0"/>
                <a:cs typeface="Consolas" panose="020B0609020204030204" pitchFamily="49" charset="0"/>
              </a:endParaRPr>
            </a:p>
            <a:p>
              <a:pPr lvl="0"/>
              <a:r>
                <a:rPr lang="en-ZA" sz="1700" b="1" i="1" dirty="0">
                  <a:solidFill>
                    <a:srgbClr val="002060"/>
                  </a:solidFill>
                  <a:latin typeface="Consolas" panose="020B0609020204030204" pitchFamily="49" charset="0"/>
                  <a:cs typeface="Consolas" panose="020B0609020204030204" pitchFamily="49" charset="0"/>
                </a:rPr>
                <a:t>Note that an actor can have several roles.</a:t>
              </a:r>
            </a:p>
            <a:p>
              <a:pPr lvl="0"/>
              <a:endParaRPr lang="en-ZA" sz="1700" b="1" i="1" dirty="0">
                <a:solidFill>
                  <a:srgbClr val="002060"/>
                </a:solidFill>
                <a:latin typeface="Consolas" panose="020B0609020204030204" pitchFamily="49" charset="0"/>
                <a:cs typeface="Consolas" panose="020B0609020204030204" pitchFamily="49" charset="0"/>
              </a:endParaRPr>
            </a:p>
            <a:p>
              <a:pPr lvl="0"/>
              <a:r>
                <a:rPr lang="en-ZA" sz="1700" b="1" i="1" dirty="0">
                  <a:solidFill>
                    <a:srgbClr val="002060"/>
                  </a:solidFill>
                  <a:latin typeface="Consolas" panose="020B0609020204030204" pitchFamily="49" charset="0"/>
                  <a:cs typeface="Consolas" panose="020B0609020204030204" pitchFamily="49" charset="0"/>
                </a:rPr>
                <a:t>List of actors must be compliant with the one mentioned on “problem statement” and “Business model canvas” (customers + partners) slides</a:t>
              </a:r>
            </a:p>
            <a:p>
              <a:pPr lvl="0"/>
              <a:endParaRPr lang="en-ZA" sz="1700" b="1" i="1" dirty="0">
                <a:solidFill>
                  <a:srgbClr val="002060"/>
                </a:solidFill>
                <a:latin typeface="Consolas" panose="020B0609020204030204" pitchFamily="49" charset="0"/>
                <a:cs typeface="Consolas" panose="020B0609020204030204" pitchFamily="49" charset="0"/>
              </a:endParaRPr>
            </a:p>
            <a:p>
              <a:pPr lvl="0"/>
              <a:r>
                <a:rPr lang="en-ZA" sz="1700" b="1" i="1" dirty="0">
                  <a:solidFill>
                    <a:srgbClr val="002060"/>
                  </a:solidFill>
                  <a:latin typeface="Consolas" panose="020B0609020204030204" pitchFamily="49" charset="0"/>
                  <a:cs typeface="Consolas" panose="020B0609020204030204" pitchFamily="49" charset="0"/>
                </a:rPr>
                <a:t>Describe main interactions and information exchanged between actors. see example in appendix</a:t>
              </a:r>
            </a:p>
            <a:p>
              <a:pPr lvl="0"/>
              <a:r>
                <a:rPr lang="en-ZA" sz="1700" b="1" i="1" dirty="0">
                  <a:solidFill>
                    <a:srgbClr val="002060"/>
                  </a:solidFill>
                  <a:latin typeface="Consolas" panose="020B0609020204030204" pitchFamily="49" charset="0"/>
                  <a:cs typeface="Consolas" panose="020B0609020204030204" pitchFamily="49" charset="0"/>
                </a:rPr>
                <a:t> </a:t>
              </a:r>
            </a:p>
            <a:p>
              <a:r>
                <a:rPr lang="en-ZA" sz="1700" b="1" i="1" dirty="0">
                  <a:solidFill>
                    <a:srgbClr val="002060"/>
                  </a:solidFill>
                  <a:latin typeface="Consolas" panose="020B0609020204030204" pitchFamily="49" charset="0"/>
                  <a:cs typeface="Consolas" panose="020B0609020204030204" pitchFamily="49" charset="0"/>
                </a:rPr>
                <a:t>Optionally, financial flows between actors can be described. See example in appendix</a:t>
              </a:r>
            </a:p>
          </p:txBody>
        </p:sp>
      </p:grpSp>
      <p:sp>
        <p:nvSpPr>
          <p:cNvPr id="8" name="Ellipse 7"/>
          <p:cNvSpPr/>
          <p:nvPr/>
        </p:nvSpPr>
        <p:spPr>
          <a:xfrm>
            <a:off x="1603607" y="1242122"/>
            <a:ext cx="1667435" cy="998185"/>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b="1" dirty="0">
                <a:solidFill>
                  <a:srgbClr val="FF0000"/>
                </a:solidFill>
                <a:latin typeface="Arial" panose="020B0604020202020204" pitchFamily="34" charset="0"/>
                <a:cs typeface="Arial" panose="020B0604020202020204" pitchFamily="34" charset="0"/>
              </a:rPr>
              <a:t>Mandatory</a:t>
            </a:r>
          </a:p>
        </p:txBody>
      </p:sp>
      <p:sp>
        <p:nvSpPr>
          <p:cNvPr id="4" name="Ellipse 3"/>
          <p:cNvSpPr/>
          <p:nvPr/>
        </p:nvSpPr>
        <p:spPr>
          <a:xfrm>
            <a:off x="4526212" y="94895"/>
            <a:ext cx="437882" cy="450761"/>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sz="24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177256942"/>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endParaRPr lang="en-IE" dirty="0"/>
          </a:p>
        </p:txBody>
      </p:sp>
      <p:sp>
        <p:nvSpPr>
          <p:cNvPr id="2" name="Title 1"/>
          <p:cNvSpPr>
            <a:spLocks noGrp="1"/>
          </p:cNvSpPr>
          <p:nvPr>
            <p:ph type="title"/>
          </p:nvPr>
        </p:nvSpPr>
        <p:spPr/>
        <p:txBody>
          <a:bodyPr/>
          <a:lstStyle/>
          <a:p>
            <a:r>
              <a:rPr lang="en-GB" dirty="0">
                <a:solidFill>
                  <a:srgbClr val="002060"/>
                </a:solidFill>
              </a:rPr>
              <a:t>Problem Statement</a:t>
            </a:r>
            <a:endParaRPr lang="en-US" dirty="0">
              <a:solidFill>
                <a:srgbClr val="002060"/>
              </a:solidFill>
            </a:endParaRPr>
          </a:p>
        </p:txBody>
      </p:sp>
      <p:sp>
        <p:nvSpPr>
          <p:cNvPr id="3" name="TextBox 2"/>
          <p:cNvSpPr txBox="1"/>
          <p:nvPr/>
        </p:nvSpPr>
        <p:spPr>
          <a:xfrm>
            <a:off x="650631" y="1529862"/>
            <a:ext cx="7965831" cy="461665"/>
          </a:xfrm>
          <a:prstGeom prst="rect">
            <a:avLst/>
          </a:prstGeom>
          <a:noFill/>
        </p:spPr>
        <p:txBody>
          <a:bodyPr wrap="square" rtlCol="0">
            <a:spAutoFit/>
          </a:bodyPr>
          <a:lstStyle/>
          <a:p>
            <a:r>
              <a:rPr lang="en-US" sz="2400" dirty="0"/>
              <a:t>….</a:t>
            </a:r>
          </a:p>
        </p:txBody>
      </p:sp>
      <p:grpSp>
        <p:nvGrpSpPr>
          <p:cNvPr id="5" name="Group 4"/>
          <p:cNvGrpSpPr/>
          <p:nvPr/>
        </p:nvGrpSpPr>
        <p:grpSpPr>
          <a:xfrm>
            <a:off x="0" y="1529862"/>
            <a:ext cx="8099670" cy="5328139"/>
            <a:chOff x="5842000" y="3568700"/>
            <a:chExt cx="2921001" cy="3606786"/>
          </a:xfrm>
        </p:grpSpPr>
        <p:pic>
          <p:nvPicPr>
            <p:cNvPr id="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418" t="12795" r="14141" b="9427"/>
            <a:stretch/>
          </p:blipFill>
          <p:spPr bwMode="auto">
            <a:xfrm>
              <a:off x="5842000" y="3568700"/>
              <a:ext cx="2921001" cy="36067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6289433" y="3777762"/>
              <a:ext cx="2460868" cy="3250162"/>
            </a:xfrm>
            <a:prstGeom prst="rect">
              <a:avLst/>
            </a:prstGeom>
            <a:noFill/>
          </p:spPr>
          <p:txBody>
            <a:bodyPr wrap="square" rtlCol="0">
              <a:spAutoFit/>
            </a:bodyPr>
            <a:lstStyle/>
            <a:p>
              <a:pPr lvl="0"/>
              <a:r>
                <a:rPr lang="en-ZA" sz="1700" b="1" i="1" dirty="0">
                  <a:solidFill>
                    <a:schemeClr val="tx2">
                      <a:lumMod val="75000"/>
                    </a:schemeClr>
                  </a:solidFill>
                  <a:latin typeface="Consolas" panose="020B0609020204030204" pitchFamily="49" charset="0"/>
                  <a:cs typeface="Consolas" panose="020B0609020204030204" pitchFamily="49" charset="0"/>
                </a:rPr>
                <a:t>What was the specific Business Problem that you were addressing?</a:t>
              </a:r>
            </a:p>
            <a:p>
              <a:pPr lvl="0"/>
              <a:endParaRPr lang="en-ZA" sz="1700" b="1" i="1" dirty="0">
                <a:solidFill>
                  <a:schemeClr val="tx2">
                    <a:lumMod val="75000"/>
                  </a:schemeClr>
                </a:solidFill>
                <a:latin typeface="Consolas" panose="020B0609020204030204" pitchFamily="49" charset="0"/>
                <a:cs typeface="Consolas" panose="020B0609020204030204" pitchFamily="49" charset="0"/>
              </a:endParaRPr>
            </a:p>
            <a:p>
              <a:pPr lvl="0"/>
              <a:r>
                <a:rPr lang="en-ZA" sz="1700" b="1" i="1" dirty="0">
                  <a:solidFill>
                    <a:schemeClr val="tx2">
                      <a:lumMod val="75000"/>
                    </a:schemeClr>
                  </a:solidFill>
                  <a:latin typeface="Consolas" panose="020B0609020204030204" pitchFamily="49" charset="0"/>
                  <a:cs typeface="Consolas" panose="020B0609020204030204" pitchFamily="49" charset="0"/>
                </a:rPr>
                <a:t>This should be phrased as…</a:t>
              </a:r>
            </a:p>
            <a:p>
              <a:pPr lvl="0"/>
              <a:endParaRPr lang="en-ZA" sz="1700" b="1" i="1" dirty="0">
                <a:solidFill>
                  <a:schemeClr val="tx2">
                    <a:lumMod val="75000"/>
                  </a:schemeClr>
                </a:solidFill>
                <a:latin typeface="Consolas" panose="020B0609020204030204" pitchFamily="49" charset="0"/>
                <a:cs typeface="Consolas" panose="020B0609020204030204" pitchFamily="49" charset="0"/>
              </a:endParaRPr>
            </a:p>
            <a:p>
              <a:pPr lvl="0"/>
              <a:r>
                <a:rPr lang="en-ZA" sz="1700" b="1" i="1" dirty="0">
                  <a:solidFill>
                    <a:srgbClr val="FF0000"/>
                  </a:solidFill>
                  <a:latin typeface="Consolas" panose="020B0609020204030204" pitchFamily="49" charset="0"/>
                  <a:cs typeface="Consolas" panose="020B0609020204030204" pitchFamily="49" charset="0"/>
                </a:rPr>
                <a:t>As a ……………,  </a:t>
              </a:r>
            </a:p>
            <a:p>
              <a:pPr lvl="0"/>
              <a:r>
                <a:rPr lang="en-ZA" sz="1700" b="1" i="1" dirty="0">
                  <a:solidFill>
                    <a:srgbClr val="FF0000"/>
                  </a:solidFill>
                  <a:latin typeface="Consolas" panose="020B0609020204030204" pitchFamily="49" charset="0"/>
                  <a:cs typeface="Consolas" panose="020B0609020204030204" pitchFamily="49" charset="0"/>
                </a:rPr>
                <a:t>I need to……… </a:t>
              </a:r>
            </a:p>
            <a:p>
              <a:pPr lvl="0"/>
              <a:r>
                <a:rPr lang="en-ZA" sz="1700" b="1" i="1" dirty="0">
                  <a:solidFill>
                    <a:srgbClr val="FF0000"/>
                  </a:solidFill>
                  <a:latin typeface="Consolas" panose="020B0609020204030204" pitchFamily="49" charset="0"/>
                  <a:cs typeface="Consolas" panose="020B0609020204030204" pitchFamily="49" charset="0"/>
                </a:rPr>
                <a:t>so that I can ……….</a:t>
              </a:r>
            </a:p>
            <a:p>
              <a:r>
                <a:rPr lang="en-ZA" sz="1700" b="1" i="1" dirty="0">
                  <a:solidFill>
                    <a:srgbClr val="FF0000"/>
                  </a:solidFill>
                  <a:latin typeface="Consolas" panose="020B0609020204030204" pitchFamily="49" charset="0"/>
                  <a:cs typeface="Consolas" panose="020B0609020204030204" pitchFamily="49" charset="0"/>
                </a:rPr>
                <a:t>To do this I need to…..</a:t>
              </a:r>
            </a:p>
            <a:p>
              <a:r>
                <a:rPr lang="en-ZA" sz="1700" b="1" i="1" dirty="0">
                  <a:solidFill>
                    <a:srgbClr val="FF0000"/>
                  </a:solidFill>
                  <a:latin typeface="Consolas" panose="020B0609020204030204" pitchFamily="49" charset="0"/>
                  <a:cs typeface="Consolas" panose="020B0609020204030204" pitchFamily="49" charset="0"/>
                </a:rPr>
                <a:t>I know that I am successful when….</a:t>
              </a:r>
            </a:p>
            <a:p>
              <a:pPr lvl="0"/>
              <a:endParaRPr lang="en-ZA" sz="1700" b="1" i="1" dirty="0">
                <a:solidFill>
                  <a:schemeClr val="tx2">
                    <a:lumMod val="75000"/>
                  </a:schemeClr>
                </a:solidFill>
                <a:latin typeface="Consolas" panose="020B0609020204030204" pitchFamily="49" charset="0"/>
                <a:cs typeface="Consolas" panose="020B0609020204030204" pitchFamily="49" charset="0"/>
              </a:endParaRPr>
            </a:p>
            <a:p>
              <a:pPr lvl="0"/>
              <a:r>
                <a:rPr lang="en-ZA" sz="1700" b="1" i="1" dirty="0">
                  <a:solidFill>
                    <a:srgbClr val="002060"/>
                  </a:solidFill>
                  <a:latin typeface="Consolas" panose="020B0609020204030204" pitchFamily="49" charset="0"/>
                  <a:cs typeface="Consolas" panose="020B0609020204030204" pitchFamily="49" charset="0"/>
                </a:rPr>
                <a:t>A separate Problem Statement may be provided for each Use Case actor.</a:t>
              </a:r>
            </a:p>
            <a:p>
              <a:pPr lvl="0"/>
              <a:r>
                <a:rPr lang="en-ZA" sz="1700" b="1" i="1" dirty="0">
                  <a:solidFill>
                    <a:srgbClr val="002060"/>
                  </a:solidFill>
                  <a:latin typeface="Consolas" panose="020B0609020204030204" pitchFamily="49" charset="0"/>
                  <a:cs typeface="Consolas" panose="020B0609020204030204" pitchFamily="49" charset="0"/>
                </a:rPr>
                <a:t>If the business scenario aims at solving several problems, several problem statements can be provided for each actor</a:t>
              </a:r>
            </a:p>
            <a:p>
              <a:pPr lvl="0"/>
              <a:endParaRPr lang="en-ZA" sz="1700" b="1" i="1" dirty="0">
                <a:solidFill>
                  <a:schemeClr val="tx2">
                    <a:lumMod val="75000"/>
                  </a:schemeClr>
                </a:solidFill>
                <a:latin typeface="Consolas" panose="020B0609020204030204" pitchFamily="49" charset="0"/>
                <a:cs typeface="Consolas" panose="020B0609020204030204" pitchFamily="49" charset="0"/>
              </a:endParaRPr>
            </a:p>
            <a:p>
              <a:pPr lvl="0"/>
              <a:endParaRPr lang="en-ZA" sz="1700" b="1" i="1" dirty="0">
                <a:solidFill>
                  <a:schemeClr val="tx2">
                    <a:lumMod val="75000"/>
                  </a:schemeClr>
                </a:solidFill>
                <a:latin typeface="Consolas" panose="020B0609020204030204" pitchFamily="49" charset="0"/>
                <a:cs typeface="Consolas" panose="020B0609020204030204" pitchFamily="49" charset="0"/>
              </a:endParaRPr>
            </a:p>
          </p:txBody>
        </p:sp>
      </p:grpSp>
      <p:sp>
        <p:nvSpPr>
          <p:cNvPr id="8" name="Ellipse 7"/>
          <p:cNvSpPr/>
          <p:nvPr/>
        </p:nvSpPr>
        <p:spPr>
          <a:xfrm>
            <a:off x="0" y="738711"/>
            <a:ext cx="1667435" cy="998185"/>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fr-FR" sz="1200" b="1" dirty="0">
                <a:solidFill>
                  <a:srgbClr val="FF0000"/>
                </a:solidFill>
                <a:latin typeface="Arial" panose="020B0604020202020204" pitchFamily="34" charset="0"/>
                <a:cs typeface="Arial" panose="020B0604020202020204" pitchFamily="34" charset="0"/>
              </a:rPr>
              <a:t>Mandatory</a:t>
            </a:r>
          </a:p>
        </p:txBody>
      </p:sp>
    </p:spTree>
    <p:extLst>
      <p:ext uri="{BB962C8B-B14F-4D97-AF65-F5344CB8AC3E}">
        <p14:creationId xmlns:p14="http://schemas.microsoft.com/office/powerpoint/2010/main" val="429908565"/>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endParaRPr lang="en-IE" dirty="0"/>
          </a:p>
        </p:txBody>
      </p:sp>
      <p:sp>
        <p:nvSpPr>
          <p:cNvPr id="2" name="Title 1"/>
          <p:cNvSpPr>
            <a:spLocks noGrp="1"/>
          </p:cNvSpPr>
          <p:nvPr>
            <p:ph type="title"/>
          </p:nvPr>
        </p:nvSpPr>
        <p:spPr/>
        <p:txBody>
          <a:bodyPr/>
          <a:lstStyle/>
          <a:p>
            <a:r>
              <a:rPr lang="en-GB" dirty="0"/>
              <a:t>Drivers</a:t>
            </a:r>
            <a:endParaRPr lang="en-US" dirty="0"/>
          </a:p>
        </p:txBody>
      </p:sp>
      <p:sp>
        <p:nvSpPr>
          <p:cNvPr id="3" name="TextBox 2"/>
          <p:cNvSpPr txBox="1"/>
          <p:nvPr/>
        </p:nvSpPr>
        <p:spPr>
          <a:xfrm>
            <a:off x="2227960" y="2278464"/>
            <a:ext cx="6413484" cy="461665"/>
          </a:xfrm>
          <a:prstGeom prst="rect">
            <a:avLst/>
          </a:prstGeom>
          <a:noFill/>
        </p:spPr>
        <p:txBody>
          <a:bodyPr wrap="square" rtlCol="0">
            <a:spAutoFit/>
          </a:bodyPr>
          <a:lstStyle/>
          <a:p>
            <a:r>
              <a:rPr lang="en-US" sz="2400" dirty="0"/>
              <a:t>….</a:t>
            </a:r>
          </a:p>
        </p:txBody>
      </p:sp>
      <p:grpSp>
        <p:nvGrpSpPr>
          <p:cNvPr id="5" name="Group 4"/>
          <p:cNvGrpSpPr/>
          <p:nvPr/>
        </p:nvGrpSpPr>
        <p:grpSpPr>
          <a:xfrm>
            <a:off x="1603410" y="2278464"/>
            <a:ext cx="6521241" cy="2399881"/>
            <a:chOff x="5842000" y="3568700"/>
            <a:chExt cx="2921001" cy="2933700"/>
          </a:xfrm>
        </p:grpSpPr>
        <p:pic>
          <p:nvPicPr>
            <p:cNvPr id="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418" t="12795" r="14141" b="9427"/>
            <a:stretch/>
          </p:blipFill>
          <p:spPr bwMode="auto">
            <a:xfrm>
              <a:off x="5842000" y="3568700"/>
              <a:ext cx="2921001" cy="2933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6289433" y="3777762"/>
              <a:ext cx="2460868" cy="2031679"/>
            </a:xfrm>
            <a:prstGeom prst="rect">
              <a:avLst/>
            </a:prstGeom>
            <a:noFill/>
          </p:spPr>
          <p:txBody>
            <a:bodyPr wrap="square" rtlCol="0">
              <a:spAutoFit/>
            </a:bodyPr>
            <a:lstStyle/>
            <a:p>
              <a:pPr lvl="0"/>
              <a:r>
                <a:rPr lang="en-ZA" sz="1700" b="1" i="1" dirty="0">
                  <a:solidFill>
                    <a:schemeClr val="tx2">
                      <a:lumMod val="75000"/>
                    </a:schemeClr>
                  </a:solidFill>
                  <a:latin typeface="Consolas" panose="020B0609020204030204" pitchFamily="49" charset="0"/>
                  <a:cs typeface="Consolas" panose="020B0609020204030204" pitchFamily="49" charset="0"/>
                </a:rPr>
                <a:t>Are there specific Social, Economic or Market Drivers, trends, KPIs that will help provide useful background information to the Scenario Reader?</a:t>
              </a:r>
            </a:p>
            <a:p>
              <a:pPr lvl="0"/>
              <a:endParaRPr lang="en-ZA" sz="1700" b="1" i="1" dirty="0">
                <a:solidFill>
                  <a:schemeClr val="tx2">
                    <a:lumMod val="75000"/>
                  </a:schemeClr>
                </a:solidFill>
                <a:latin typeface="Consolas" panose="020B0609020204030204" pitchFamily="49" charset="0"/>
                <a:cs typeface="Consolas" panose="020B0609020204030204" pitchFamily="49" charset="0"/>
              </a:endParaRPr>
            </a:p>
            <a:p>
              <a:pPr lvl="0"/>
              <a:endParaRPr lang="en-ZA" sz="1700" b="1" i="1" dirty="0">
                <a:solidFill>
                  <a:schemeClr val="tx2">
                    <a:lumMod val="75000"/>
                  </a:schemeClr>
                </a:solidFill>
                <a:latin typeface="Consolas" panose="020B0609020204030204" pitchFamily="49" charset="0"/>
                <a:cs typeface="Consolas" panose="020B0609020204030204" pitchFamily="49" charset="0"/>
              </a:endParaRPr>
            </a:p>
          </p:txBody>
        </p:sp>
      </p:grpSp>
      <p:sp>
        <p:nvSpPr>
          <p:cNvPr id="9" name="Ellipse 8"/>
          <p:cNvSpPr/>
          <p:nvPr/>
        </p:nvSpPr>
        <p:spPr>
          <a:xfrm>
            <a:off x="122411" y="1544713"/>
            <a:ext cx="1667435" cy="998185"/>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fr-FR" sz="1200" b="1" dirty="0">
                <a:solidFill>
                  <a:srgbClr val="FF0000"/>
                </a:solidFill>
                <a:latin typeface="Arial" panose="020B0604020202020204" pitchFamily="34" charset="0"/>
                <a:cs typeface="Arial" panose="020B0604020202020204" pitchFamily="34" charset="0"/>
              </a:rPr>
              <a:t>Mandatory</a:t>
            </a:r>
          </a:p>
        </p:txBody>
      </p:sp>
    </p:spTree>
    <p:extLst>
      <p:ext uri="{BB962C8B-B14F-4D97-AF65-F5344CB8AC3E}">
        <p14:creationId xmlns:p14="http://schemas.microsoft.com/office/powerpoint/2010/main" val="818489725"/>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IE" dirty="0"/>
              <a:t>Overall value creation</a:t>
            </a:r>
            <a:endParaRPr lang="en-IE" dirty="0">
              <a:solidFill>
                <a:srgbClr val="FF0000"/>
              </a:solidFill>
            </a:endParaRPr>
          </a:p>
        </p:txBody>
      </p:sp>
      <p:grpSp>
        <p:nvGrpSpPr>
          <p:cNvPr id="4" name="Group 3"/>
          <p:cNvGrpSpPr/>
          <p:nvPr/>
        </p:nvGrpSpPr>
        <p:grpSpPr>
          <a:xfrm>
            <a:off x="0" y="998185"/>
            <a:ext cx="4194472" cy="1264904"/>
            <a:chOff x="5842000" y="3568700"/>
            <a:chExt cx="2921001" cy="2933700"/>
          </a:xfrm>
        </p:grpSpPr>
        <p:pic>
          <p:nvPicPr>
            <p:cNvPr id="5"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418" t="12795" r="14141" b="9427"/>
            <a:stretch/>
          </p:blipFill>
          <p:spPr bwMode="auto">
            <a:xfrm>
              <a:off x="5842000" y="3568700"/>
              <a:ext cx="2921001" cy="2933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6289433" y="3777762"/>
              <a:ext cx="2460868" cy="1038914"/>
            </a:xfrm>
            <a:prstGeom prst="rect">
              <a:avLst/>
            </a:prstGeom>
            <a:noFill/>
          </p:spPr>
          <p:txBody>
            <a:bodyPr wrap="square" rtlCol="0">
              <a:spAutoFit/>
            </a:bodyPr>
            <a:lstStyle/>
            <a:p>
              <a:pPr lvl="0"/>
              <a:r>
                <a:rPr lang="en-ZA" sz="1700" b="1" i="1" dirty="0">
                  <a:solidFill>
                    <a:schemeClr val="tx2">
                      <a:lumMod val="75000"/>
                    </a:schemeClr>
                  </a:solidFill>
                  <a:latin typeface="Consolas" panose="020B0609020204030204" pitchFamily="49" charset="0"/>
                  <a:cs typeface="Consolas" panose="020B0609020204030204" pitchFamily="49" charset="0"/>
                </a:rPr>
                <a:t>What are the sources of value creation associated with the Scenario?</a:t>
              </a:r>
            </a:p>
          </p:txBody>
        </p:sp>
      </p:grpSp>
      <p:sp>
        <p:nvSpPr>
          <p:cNvPr id="8" name="Ellipse 7"/>
          <p:cNvSpPr/>
          <p:nvPr/>
        </p:nvSpPr>
        <p:spPr>
          <a:xfrm>
            <a:off x="2639927" y="0"/>
            <a:ext cx="1667435" cy="998185"/>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b="1" dirty="0">
                <a:solidFill>
                  <a:srgbClr val="FF0000"/>
                </a:solidFill>
                <a:latin typeface="Arial" panose="020B0604020202020204" pitchFamily="34" charset="0"/>
                <a:cs typeface="Arial" panose="020B0604020202020204" pitchFamily="34" charset="0"/>
              </a:rPr>
              <a:t>Mandatory</a:t>
            </a:r>
          </a:p>
        </p:txBody>
      </p:sp>
      <p:grpSp>
        <p:nvGrpSpPr>
          <p:cNvPr id="9" name="Group 3"/>
          <p:cNvGrpSpPr/>
          <p:nvPr/>
        </p:nvGrpSpPr>
        <p:grpSpPr>
          <a:xfrm>
            <a:off x="4307362" y="902070"/>
            <a:ext cx="4643455" cy="1854009"/>
            <a:chOff x="5842000" y="3568700"/>
            <a:chExt cx="2921001" cy="2933700"/>
          </a:xfrm>
        </p:grpSpPr>
        <p:pic>
          <p:nvPicPr>
            <p:cNvPr id="1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418" t="12795" r="14141" b="9427"/>
            <a:stretch/>
          </p:blipFill>
          <p:spPr bwMode="auto">
            <a:xfrm>
              <a:off x="5842000" y="3568700"/>
              <a:ext cx="2921001" cy="2933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5"/>
            <p:cNvSpPr txBox="1"/>
            <p:nvPr/>
          </p:nvSpPr>
          <p:spPr>
            <a:xfrm>
              <a:off x="6289433" y="3777761"/>
              <a:ext cx="2460868" cy="2215903"/>
            </a:xfrm>
            <a:prstGeom prst="rect">
              <a:avLst/>
            </a:prstGeom>
            <a:noFill/>
          </p:spPr>
          <p:txBody>
            <a:bodyPr wrap="square" rtlCol="0">
              <a:spAutoFit/>
            </a:bodyPr>
            <a:lstStyle/>
            <a:p>
              <a:r>
                <a:rPr lang="en-ZA" sz="1700" b="1" i="1" dirty="0">
                  <a:solidFill>
                    <a:schemeClr val="tx2">
                      <a:lumMod val="75000"/>
                    </a:schemeClr>
                  </a:solidFill>
                  <a:latin typeface="Consolas" panose="020B0609020204030204" pitchFamily="49" charset="0"/>
                  <a:cs typeface="Consolas" panose="020B0609020204030204" pitchFamily="49" charset="0"/>
                </a:rPr>
                <a:t>Optionally, Alexander Osterwalder’s value proposition canvas can be used to describe value creation. see example in appendix</a:t>
              </a:r>
            </a:p>
          </p:txBody>
        </p:sp>
      </p:grpSp>
      <p:sp>
        <p:nvSpPr>
          <p:cNvPr id="16" name="Ellipse 15"/>
          <p:cNvSpPr/>
          <p:nvPr/>
        </p:nvSpPr>
        <p:spPr>
          <a:xfrm>
            <a:off x="4436059" y="94895"/>
            <a:ext cx="437882" cy="450761"/>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sz="24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507842675"/>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956129" y="661083"/>
            <a:ext cx="7806872" cy="402553"/>
          </a:xfrm>
        </p:spPr>
        <p:txBody>
          <a:bodyPr/>
          <a:lstStyle/>
          <a:p>
            <a:endParaRPr lang="en-IE" dirty="0"/>
          </a:p>
        </p:txBody>
      </p:sp>
      <p:sp>
        <p:nvSpPr>
          <p:cNvPr id="3" name="Title 2"/>
          <p:cNvSpPr>
            <a:spLocks noGrp="1"/>
          </p:cNvSpPr>
          <p:nvPr>
            <p:ph type="title"/>
          </p:nvPr>
        </p:nvSpPr>
        <p:spPr/>
        <p:txBody>
          <a:bodyPr/>
          <a:lstStyle/>
          <a:p>
            <a:r>
              <a:rPr lang="en-IE" dirty="0"/>
              <a:t>Business Canvas</a:t>
            </a:r>
          </a:p>
        </p:txBody>
      </p:sp>
      <p:grpSp>
        <p:nvGrpSpPr>
          <p:cNvPr id="55" name="Group 54"/>
          <p:cNvGrpSpPr/>
          <p:nvPr/>
        </p:nvGrpSpPr>
        <p:grpSpPr>
          <a:xfrm>
            <a:off x="226802" y="1013186"/>
            <a:ext cx="8820684" cy="4746850"/>
            <a:chOff x="118494" y="836711"/>
            <a:chExt cx="8928992" cy="5184577"/>
          </a:xfrm>
        </p:grpSpPr>
        <p:grpSp>
          <p:nvGrpSpPr>
            <p:cNvPr id="56" name="Group 55"/>
            <p:cNvGrpSpPr/>
            <p:nvPr/>
          </p:nvGrpSpPr>
          <p:grpSpPr>
            <a:xfrm>
              <a:off x="118494" y="836711"/>
              <a:ext cx="8928992" cy="5184577"/>
              <a:chOff x="107504" y="836711"/>
              <a:chExt cx="8928992" cy="5184577"/>
            </a:xfrm>
          </p:grpSpPr>
          <p:grpSp>
            <p:nvGrpSpPr>
              <p:cNvPr id="80" name="Group 79"/>
              <p:cNvGrpSpPr/>
              <p:nvPr/>
            </p:nvGrpSpPr>
            <p:grpSpPr>
              <a:xfrm>
                <a:off x="107504" y="836712"/>
                <a:ext cx="8928992" cy="5184576"/>
                <a:chOff x="107504" y="836712"/>
                <a:chExt cx="8928992" cy="5184576"/>
              </a:xfrm>
              <a:solidFill>
                <a:srgbClr val="FFFFFF"/>
              </a:solidFill>
            </p:grpSpPr>
            <p:sp>
              <p:nvSpPr>
                <p:cNvPr id="97" name="Rectangle 96"/>
                <p:cNvSpPr/>
                <p:nvPr/>
              </p:nvSpPr>
              <p:spPr bwMode="auto">
                <a:xfrm>
                  <a:off x="107504" y="836712"/>
                  <a:ext cx="8928992" cy="5184576"/>
                </a:xfrm>
                <a:prstGeom prst="rect">
                  <a:avLst/>
                </a:prstGeom>
                <a:grpFill/>
                <a:ln w="38100" cap="flat" cmpd="thickThin"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IE" sz="2400" b="0" i="0" u="none" strike="noStrike" kern="0" cap="none" spc="0" normalizeH="0" baseline="0" noProof="0" dirty="0">
                    <a:ln>
                      <a:noFill/>
                    </a:ln>
                    <a:solidFill>
                      <a:srgbClr val="3C3C3C"/>
                    </a:solidFill>
                    <a:effectLst/>
                    <a:uLnTx/>
                    <a:uFillTx/>
                    <a:latin typeface="Times"/>
                  </a:endParaRPr>
                </a:p>
              </p:txBody>
            </p:sp>
            <p:cxnSp>
              <p:nvCxnSpPr>
                <p:cNvPr id="98" name="Straight Connector 97"/>
                <p:cNvCxnSpPr/>
                <p:nvPr/>
              </p:nvCxnSpPr>
              <p:spPr bwMode="auto">
                <a:xfrm>
                  <a:off x="107504" y="4653136"/>
                  <a:ext cx="8928992" cy="0"/>
                </a:xfrm>
                <a:prstGeom prst="line">
                  <a:avLst/>
                </a:prstGeom>
                <a:grpFill/>
                <a:ln w="28575" cap="flat" cmpd="sng" algn="ctr">
                  <a:solidFill>
                    <a:srgbClr val="FF0000"/>
                  </a:solidFill>
                  <a:prstDash val="solid"/>
                  <a:round/>
                  <a:headEnd type="none" w="med" len="med"/>
                  <a:tailEnd type="none" w="med" len="med"/>
                </a:ln>
                <a:effectLst/>
              </p:spPr>
            </p:cxnSp>
            <p:cxnSp>
              <p:nvCxnSpPr>
                <p:cNvPr id="99" name="Straight Connector 98"/>
                <p:cNvCxnSpPr/>
                <p:nvPr/>
              </p:nvCxnSpPr>
              <p:spPr bwMode="auto">
                <a:xfrm flipV="1">
                  <a:off x="1835696" y="836712"/>
                  <a:ext cx="0" cy="3816424"/>
                </a:xfrm>
                <a:prstGeom prst="line">
                  <a:avLst/>
                </a:prstGeom>
                <a:grpFill/>
                <a:ln w="28575" cap="flat" cmpd="sng" algn="ctr">
                  <a:solidFill>
                    <a:srgbClr val="FF0000"/>
                  </a:solidFill>
                  <a:prstDash val="solid"/>
                  <a:round/>
                  <a:headEnd type="none" w="med" len="med"/>
                  <a:tailEnd type="none" w="med" len="med"/>
                </a:ln>
                <a:effectLst/>
              </p:spPr>
            </p:cxnSp>
            <p:cxnSp>
              <p:nvCxnSpPr>
                <p:cNvPr id="100" name="Straight Connector 99"/>
                <p:cNvCxnSpPr/>
                <p:nvPr/>
              </p:nvCxnSpPr>
              <p:spPr bwMode="auto">
                <a:xfrm flipV="1">
                  <a:off x="3635896" y="836712"/>
                  <a:ext cx="0" cy="3816424"/>
                </a:xfrm>
                <a:prstGeom prst="line">
                  <a:avLst/>
                </a:prstGeom>
                <a:grpFill/>
                <a:ln w="28575" cap="flat" cmpd="sng" algn="ctr">
                  <a:solidFill>
                    <a:srgbClr val="FF0000"/>
                  </a:solidFill>
                  <a:prstDash val="solid"/>
                  <a:round/>
                  <a:headEnd type="none" w="med" len="med"/>
                  <a:tailEnd type="none" w="med" len="med"/>
                </a:ln>
                <a:effectLst/>
              </p:spPr>
            </p:cxnSp>
            <p:cxnSp>
              <p:nvCxnSpPr>
                <p:cNvPr id="101" name="Straight Connector 100"/>
                <p:cNvCxnSpPr/>
                <p:nvPr/>
              </p:nvCxnSpPr>
              <p:spPr bwMode="auto">
                <a:xfrm flipV="1">
                  <a:off x="5436096" y="836712"/>
                  <a:ext cx="0" cy="3816424"/>
                </a:xfrm>
                <a:prstGeom prst="line">
                  <a:avLst/>
                </a:prstGeom>
                <a:grpFill/>
                <a:ln w="28575" cap="flat" cmpd="sng" algn="ctr">
                  <a:solidFill>
                    <a:srgbClr val="FF0000"/>
                  </a:solidFill>
                  <a:prstDash val="solid"/>
                  <a:round/>
                  <a:headEnd type="none" w="med" len="med"/>
                  <a:tailEnd type="none" w="med" len="med"/>
                </a:ln>
                <a:effectLst/>
              </p:spPr>
            </p:cxnSp>
            <p:cxnSp>
              <p:nvCxnSpPr>
                <p:cNvPr id="102" name="Straight Connector 101"/>
                <p:cNvCxnSpPr/>
                <p:nvPr/>
              </p:nvCxnSpPr>
              <p:spPr bwMode="auto">
                <a:xfrm flipV="1">
                  <a:off x="7236296" y="836712"/>
                  <a:ext cx="0" cy="3816424"/>
                </a:xfrm>
                <a:prstGeom prst="line">
                  <a:avLst/>
                </a:prstGeom>
                <a:grpFill/>
                <a:ln w="28575" cap="flat" cmpd="sng" algn="ctr">
                  <a:solidFill>
                    <a:srgbClr val="FF0000"/>
                  </a:solidFill>
                  <a:prstDash val="solid"/>
                  <a:round/>
                  <a:headEnd type="none" w="med" len="med"/>
                  <a:tailEnd type="none" w="med" len="med"/>
                </a:ln>
                <a:effectLst/>
              </p:spPr>
            </p:cxnSp>
            <p:cxnSp>
              <p:nvCxnSpPr>
                <p:cNvPr id="103" name="Straight Connector 102"/>
                <p:cNvCxnSpPr/>
                <p:nvPr/>
              </p:nvCxnSpPr>
              <p:spPr bwMode="auto">
                <a:xfrm flipV="1">
                  <a:off x="4572000" y="4653136"/>
                  <a:ext cx="0" cy="1368152"/>
                </a:xfrm>
                <a:prstGeom prst="line">
                  <a:avLst/>
                </a:prstGeom>
                <a:grpFill/>
                <a:ln w="12700" cap="flat" cmpd="sng" algn="ctr">
                  <a:solidFill>
                    <a:srgbClr val="3C3C3C"/>
                  </a:solidFill>
                  <a:prstDash val="solid"/>
                  <a:round/>
                  <a:headEnd type="none" w="med" len="med"/>
                  <a:tailEnd type="none" w="med" len="med"/>
                </a:ln>
                <a:effectLst/>
              </p:spPr>
            </p:cxnSp>
            <p:cxnSp>
              <p:nvCxnSpPr>
                <p:cNvPr id="104" name="Straight Connector 103"/>
                <p:cNvCxnSpPr/>
                <p:nvPr/>
              </p:nvCxnSpPr>
              <p:spPr bwMode="auto">
                <a:xfrm>
                  <a:off x="5436096" y="2810507"/>
                  <a:ext cx="1800200" cy="0"/>
                </a:xfrm>
                <a:prstGeom prst="line">
                  <a:avLst/>
                </a:prstGeom>
                <a:grpFill/>
                <a:ln w="28575" cap="flat" cmpd="sng" algn="ctr">
                  <a:solidFill>
                    <a:srgbClr val="FF0000"/>
                  </a:solidFill>
                  <a:prstDash val="solid"/>
                  <a:round/>
                  <a:headEnd type="none" w="med" len="med"/>
                  <a:tailEnd type="none" w="med" len="med"/>
                </a:ln>
                <a:effectLst/>
              </p:spPr>
            </p:cxnSp>
            <p:cxnSp>
              <p:nvCxnSpPr>
                <p:cNvPr id="105" name="Straight Connector 104"/>
                <p:cNvCxnSpPr/>
                <p:nvPr/>
              </p:nvCxnSpPr>
              <p:spPr bwMode="auto">
                <a:xfrm>
                  <a:off x="1835696" y="2779297"/>
                  <a:ext cx="1800200" cy="0"/>
                </a:xfrm>
                <a:prstGeom prst="line">
                  <a:avLst/>
                </a:prstGeom>
                <a:grpFill/>
                <a:ln w="28575" cap="flat" cmpd="sng" algn="ctr">
                  <a:solidFill>
                    <a:srgbClr val="FF0000"/>
                  </a:solidFill>
                  <a:prstDash val="solid"/>
                  <a:round/>
                  <a:headEnd type="none" w="med" len="med"/>
                  <a:tailEnd type="none" w="med" len="med"/>
                </a:ln>
                <a:effectLst/>
              </p:spPr>
            </p:cxnSp>
          </p:grpSp>
          <p:sp>
            <p:nvSpPr>
              <p:cNvPr id="81" name="TextBox 80"/>
              <p:cNvSpPr txBox="1"/>
              <p:nvPr/>
            </p:nvSpPr>
            <p:spPr>
              <a:xfrm>
                <a:off x="107504" y="836712"/>
                <a:ext cx="1099710" cy="276999"/>
              </a:xfrm>
              <a:prstGeom prst="rect">
                <a:avLst/>
              </a:prstGeom>
              <a:noFill/>
            </p:spPr>
            <p:txBody>
              <a:bodyPr wrap="none" lIns="36000" rIns="36000" rtlCol="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en-IE" sz="1200" b="1" i="0" u="none" strike="noStrike" kern="0" cap="none" spc="0" normalizeH="0" baseline="0" noProof="0" dirty="0">
                    <a:ln>
                      <a:noFill/>
                    </a:ln>
                    <a:solidFill>
                      <a:srgbClr val="3C3C3C"/>
                    </a:solidFill>
                    <a:effectLst/>
                    <a:uLnTx/>
                    <a:uFillTx/>
                    <a:latin typeface="Tahoma" panose="020B0604030504040204" pitchFamily="34" charset="0"/>
                    <a:ea typeface="Tahoma" panose="020B0604030504040204" pitchFamily="34" charset="0"/>
                    <a:cs typeface="Tahoma" panose="020B0604030504040204" pitchFamily="34" charset="0"/>
                  </a:rPr>
                  <a:t>Key Partners</a:t>
                </a:r>
              </a:p>
            </p:txBody>
          </p:sp>
          <p:pic>
            <p:nvPicPr>
              <p:cNvPr id="8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15938" y="908720"/>
                <a:ext cx="175742" cy="1757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3" name="TextBox 82"/>
              <p:cNvSpPr txBox="1"/>
              <p:nvPr/>
            </p:nvSpPr>
            <p:spPr>
              <a:xfrm>
                <a:off x="7215943" y="836711"/>
                <a:ext cx="1532521" cy="261610"/>
              </a:xfrm>
              <a:prstGeom prst="rect">
                <a:avLst/>
              </a:prstGeom>
              <a:noFill/>
            </p:spPr>
            <p:txBody>
              <a:bodyPr wrap="none" lIns="36000" rIns="36000" rtlCol="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en-IE" sz="1100" b="1" i="0" u="none" strike="noStrike" kern="0" cap="none" spc="0" normalizeH="0" baseline="0" noProof="0" dirty="0">
                    <a:ln>
                      <a:noFill/>
                    </a:ln>
                    <a:solidFill>
                      <a:srgbClr val="3C3C3C"/>
                    </a:solidFill>
                    <a:effectLst/>
                    <a:uLnTx/>
                    <a:uFillTx/>
                    <a:latin typeface="Tahoma" panose="020B0604030504040204" pitchFamily="34" charset="0"/>
                    <a:ea typeface="Tahoma" panose="020B0604030504040204" pitchFamily="34" charset="0"/>
                    <a:cs typeface="Tahoma" panose="020B0604030504040204" pitchFamily="34" charset="0"/>
                  </a:rPr>
                  <a:t>Customer Segments</a:t>
                </a:r>
              </a:p>
            </p:txBody>
          </p:sp>
          <p:sp>
            <p:nvSpPr>
              <p:cNvPr id="84" name="TextBox 83"/>
              <p:cNvSpPr txBox="1"/>
              <p:nvPr/>
            </p:nvSpPr>
            <p:spPr>
              <a:xfrm>
                <a:off x="5415743" y="836712"/>
                <a:ext cx="1754254" cy="261610"/>
              </a:xfrm>
              <a:prstGeom prst="rect">
                <a:avLst/>
              </a:prstGeom>
              <a:noFill/>
            </p:spPr>
            <p:txBody>
              <a:bodyPr wrap="none" lIns="36000" rIns="36000" rtlCol="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en-IE" sz="1100" b="1" i="0" u="none" strike="noStrike" kern="0" cap="none" spc="0" normalizeH="0" baseline="0" noProof="0" dirty="0">
                    <a:ln>
                      <a:noFill/>
                    </a:ln>
                    <a:solidFill>
                      <a:srgbClr val="3C3C3C"/>
                    </a:solidFill>
                    <a:effectLst/>
                    <a:uLnTx/>
                    <a:uFillTx/>
                    <a:latin typeface="Tahoma" panose="020B0604030504040204" pitchFamily="34" charset="0"/>
                    <a:ea typeface="Tahoma" panose="020B0604030504040204" pitchFamily="34" charset="0"/>
                    <a:cs typeface="Tahoma" panose="020B0604030504040204" pitchFamily="34" charset="0"/>
                  </a:rPr>
                  <a:t>Customer Relationships</a:t>
                </a:r>
              </a:p>
            </p:txBody>
          </p:sp>
          <p:pic>
            <p:nvPicPr>
              <p:cNvPr id="85"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26051" y="2826961"/>
                <a:ext cx="295956" cy="2959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6" name="TextBox 85"/>
              <p:cNvSpPr txBox="1"/>
              <p:nvPr/>
            </p:nvSpPr>
            <p:spPr>
              <a:xfrm>
                <a:off x="5436096" y="2810507"/>
                <a:ext cx="720316" cy="261610"/>
              </a:xfrm>
              <a:prstGeom prst="rect">
                <a:avLst/>
              </a:prstGeom>
              <a:noFill/>
            </p:spPr>
            <p:txBody>
              <a:bodyPr wrap="none" lIns="36000" rIns="36000" rtlCol="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en-IE" sz="1100" b="1" i="0" u="none" strike="noStrike" kern="0" cap="none" spc="0" normalizeH="0" baseline="0" noProof="0" dirty="0">
                    <a:ln>
                      <a:noFill/>
                    </a:ln>
                    <a:solidFill>
                      <a:srgbClr val="3C3C3C"/>
                    </a:solidFill>
                    <a:effectLst/>
                    <a:uLnTx/>
                    <a:uFillTx/>
                    <a:latin typeface="Tahoma" panose="020B0604030504040204" pitchFamily="34" charset="0"/>
                    <a:ea typeface="Tahoma" panose="020B0604030504040204" pitchFamily="34" charset="0"/>
                    <a:cs typeface="Tahoma" panose="020B0604030504040204" pitchFamily="34" charset="0"/>
                  </a:rPr>
                  <a:t>Channels</a:t>
                </a:r>
              </a:p>
            </p:txBody>
          </p:sp>
          <p:sp>
            <p:nvSpPr>
              <p:cNvPr id="87" name="TextBox 86"/>
              <p:cNvSpPr txBox="1"/>
              <p:nvPr/>
            </p:nvSpPr>
            <p:spPr>
              <a:xfrm>
                <a:off x="3635660" y="836712"/>
                <a:ext cx="1319839" cy="261610"/>
              </a:xfrm>
              <a:prstGeom prst="rect">
                <a:avLst/>
              </a:prstGeom>
              <a:noFill/>
            </p:spPr>
            <p:txBody>
              <a:bodyPr wrap="none" lIns="36000" rIns="36000" rtlCol="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en-IE" sz="1100" b="1" i="0" u="none" strike="noStrike" kern="0" cap="none" spc="0" normalizeH="0" baseline="0" noProof="0" dirty="0">
                    <a:ln>
                      <a:noFill/>
                    </a:ln>
                    <a:solidFill>
                      <a:srgbClr val="3C3C3C"/>
                    </a:solidFill>
                    <a:effectLst/>
                    <a:uLnTx/>
                    <a:uFillTx/>
                    <a:latin typeface="Tahoma" panose="020B0604030504040204" pitchFamily="34" charset="0"/>
                    <a:ea typeface="Tahoma" panose="020B0604030504040204" pitchFamily="34" charset="0"/>
                    <a:cs typeface="Tahoma" panose="020B0604030504040204" pitchFamily="34" charset="0"/>
                  </a:rPr>
                  <a:t>Value Proposition</a:t>
                </a:r>
              </a:p>
            </p:txBody>
          </p:sp>
          <p:pic>
            <p:nvPicPr>
              <p:cNvPr id="88" name="Picture 9"/>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08648" y="930475"/>
                <a:ext cx="303666" cy="343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9" name="TextBox 88"/>
              <p:cNvSpPr txBox="1"/>
              <p:nvPr/>
            </p:nvSpPr>
            <p:spPr>
              <a:xfrm>
                <a:off x="1861256" y="2803944"/>
                <a:ext cx="1101831" cy="261610"/>
              </a:xfrm>
              <a:prstGeom prst="rect">
                <a:avLst/>
              </a:prstGeom>
              <a:noFill/>
            </p:spPr>
            <p:txBody>
              <a:bodyPr wrap="none" lIns="36000" rIns="36000" rtlCol="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en-IE" sz="1100" b="1" i="0" u="none" strike="noStrike" kern="0" cap="none" spc="0" normalizeH="0" baseline="0" noProof="0" dirty="0">
                    <a:ln>
                      <a:noFill/>
                    </a:ln>
                    <a:solidFill>
                      <a:srgbClr val="3C3C3C"/>
                    </a:solidFill>
                    <a:effectLst/>
                    <a:uLnTx/>
                    <a:uFillTx/>
                    <a:latin typeface="Tahoma" panose="020B0604030504040204" pitchFamily="34" charset="0"/>
                    <a:ea typeface="Tahoma" panose="020B0604030504040204" pitchFamily="34" charset="0"/>
                    <a:cs typeface="Tahoma" panose="020B0604030504040204" pitchFamily="34" charset="0"/>
                  </a:rPr>
                  <a:t>Key Resources</a:t>
                </a:r>
              </a:p>
            </p:txBody>
          </p:sp>
          <p:pic>
            <p:nvPicPr>
              <p:cNvPr id="90" name="Picture 1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338058" y="2839475"/>
                <a:ext cx="299008" cy="2260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1" name="TextBox 90"/>
              <p:cNvSpPr txBox="1"/>
              <p:nvPr/>
            </p:nvSpPr>
            <p:spPr>
              <a:xfrm>
                <a:off x="1835696" y="836712"/>
                <a:ext cx="1032902" cy="261610"/>
              </a:xfrm>
              <a:prstGeom prst="rect">
                <a:avLst/>
              </a:prstGeom>
              <a:noFill/>
            </p:spPr>
            <p:txBody>
              <a:bodyPr wrap="none" lIns="36000" rIns="36000" rtlCol="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en-IE" sz="1100" b="1" i="0" u="none" strike="noStrike" kern="0" cap="none" spc="0" normalizeH="0" baseline="0" noProof="0" dirty="0">
                    <a:ln>
                      <a:noFill/>
                    </a:ln>
                    <a:solidFill>
                      <a:srgbClr val="3C3C3C"/>
                    </a:solidFill>
                    <a:effectLst/>
                    <a:uLnTx/>
                    <a:uFillTx/>
                    <a:latin typeface="Tahoma" panose="020B0604030504040204" pitchFamily="34" charset="0"/>
                    <a:ea typeface="Tahoma" panose="020B0604030504040204" pitchFamily="34" charset="0"/>
                    <a:cs typeface="Tahoma" panose="020B0604030504040204" pitchFamily="34" charset="0"/>
                  </a:rPr>
                  <a:t>Key Activities</a:t>
                </a:r>
              </a:p>
            </p:txBody>
          </p:sp>
          <p:pic>
            <p:nvPicPr>
              <p:cNvPr id="92" name="Picture 1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120954" y="866703"/>
                <a:ext cx="386555" cy="4077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3" name="TextBox 92"/>
              <p:cNvSpPr txBox="1"/>
              <p:nvPr/>
            </p:nvSpPr>
            <p:spPr>
              <a:xfrm>
                <a:off x="4582990" y="4657327"/>
                <a:ext cx="1313427" cy="261610"/>
              </a:xfrm>
              <a:prstGeom prst="rect">
                <a:avLst/>
              </a:prstGeom>
              <a:noFill/>
            </p:spPr>
            <p:txBody>
              <a:bodyPr wrap="none" lIns="36000" rIns="36000" rtlCol="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en-IE" sz="1100" b="1" i="0" u="none" strike="noStrike" kern="0" cap="none" spc="0" normalizeH="0" baseline="0" noProof="0" dirty="0">
                    <a:ln>
                      <a:noFill/>
                    </a:ln>
                    <a:solidFill>
                      <a:srgbClr val="3C3C3C"/>
                    </a:solidFill>
                    <a:effectLst/>
                    <a:uLnTx/>
                    <a:uFillTx/>
                    <a:latin typeface="Tahoma" panose="020B0604030504040204" pitchFamily="34" charset="0"/>
                    <a:ea typeface="Tahoma" panose="020B0604030504040204" pitchFamily="34" charset="0"/>
                    <a:cs typeface="Tahoma" panose="020B0604030504040204" pitchFamily="34" charset="0"/>
                  </a:rPr>
                  <a:t>Revenue Streams</a:t>
                </a:r>
              </a:p>
            </p:txBody>
          </p:sp>
          <p:sp>
            <p:nvSpPr>
              <p:cNvPr id="94" name="TextBox 93"/>
              <p:cNvSpPr txBox="1"/>
              <p:nvPr/>
            </p:nvSpPr>
            <p:spPr>
              <a:xfrm>
                <a:off x="107504" y="4640844"/>
                <a:ext cx="1093816" cy="261610"/>
              </a:xfrm>
              <a:prstGeom prst="rect">
                <a:avLst/>
              </a:prstGeom>
              <a:noFill/>
            </p:spPr>
            <p:txBody>
              <a:bodyPr wrap="none" lIns="36000" rIns="36000" rtlCol="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en-IE" sz="1100" b="1" i="0" u="none" strike="noStrike" kern="0" cap="none" spc="0" normalizeH="0" baseline="0" noProof="0" dirty="0">
                    <a:ln>
                      <a:noFill/>
                    </a:ln>
                    <a:solidFill>
                      <a:srgbClr val="3C3C3C"/>
                    </a:solidFill>
                    <a:effectLst/>
                    <a:uLnTx/>
                    <a:uFillTx/>
                    <a:latin typeface="Tahoma" panose="020B0604030504040204" pitchFamily="34" charset="0"/>
                    <a:ea typeface="Tahoma" panose="020B0604030504040204" pitchFamily="34" charset="0"/>
                    <a:cs typeface="Tahoma" panose="020B0604030504040204" pitchFamily="34" charset="0"/>
                  </a:rPr>
                  <a:t>Cost Structure</a:t>
                </a:r>
              </a:p>
            </p:txBody>
          </p:sp>
          <p:pic>
            <p:nvPicPr>
              <p:cNvPr id="95" name="Picture 13"/>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662910" y="4673889"/>
                <a:ext cx="344620" cy="3446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6" name="Picture 15"/>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206627" y="4670299"/>
                <a:ext cx="348210" cy="3482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57" name="Picture 56"/>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613" r="3661"/>
            <a:stretch/>
          </p:blipFill>
          <p:spPr bwMode="auto">
            <a:xfrm>
              <a:off x="8678662" y="874810"/>
              <a:ext cx="344620" cy="2427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8" name="Picture 2"/>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036207" y="1036037"/>
              <a:ext cx="144780" cy="144780"/>
            </a:xfrm>
            <a:prstGeom prst="rect">
              <a:avLst/>
            </a:prstGeom>
            <a:solidFill>
              <a:srgbClr val="FFFFFF">
                <a:lumMod val="65000"/>
                <a:alpha val="65000"/>
              </a:srgbClr>
            </a:solidFill>
            <a:ln>
              <a:noFill/>
            </a:ln>
            <a:extLst/>
          </p:spPr>
        </p:pic>
        <p:sp>
          <p:nvSpPr>
            <p:cNvPr id="59" name="Rectangle 58"/>
            <p:cNvSpPr/>
            <p:nvPr/>
          </p:nvSpPr>
          <p:spPr>
            <a:xfrm>
              <a:off x="7346514" y="1146185"/>
              <a:ext cx="1545966" cy="415498"/>
            </a:xfrm>
            <a:prstGeom prst="rect">
              <a:avLst/>
            </a:prstGeom>
            <a:solidFill>
              <a:srgbClr val="FFFF00"/>
            </a:solidFill>
            <a:ln w="9525" cap="flat" cmpd="sng" algn="ctr">
              <a:solidFill>
                <a:srgbClr val="323232">
                  <a:shade val="95000"/>
                  <a:satMod val="105000"/>
                </a:srgbClr>
              </a:solidFill>
              <a:prstDash val="solid"/>
            </a:ln>
            <a:effectLst>
              <a:innerShdw blurRad="63500" dist="50800" dir="2700000">
                <a:prstClr val="black">
                  <a:alpha val="50000"/>
                </a:prstClr>
              </a:innerShdw>
            </a:effectLst>
          </p:spPr>
          <p:txBody>
            <a:bodyPr wrap="square" lIns="36000" rIns="36000">
              <a:spAutoFit/>
            </a:bodyPr>
            <a:lstStyle/>
            <a:p>
              <a:pPr marL="90488" marR="0" lvl="0" indent="-90488"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ZA" sz="700" b="0" i="0" u="none" strike="noStrike" kern="0" cap="none" spc="0" normalizeH="0" baseline="0" noProof="0" dirty="0">
                  <a:ln>
                    <a:noFill/>
                  </a:ln>
                  <a:solidFill>
                    <a:srgbClr val="3C3C3C"/>
                  </a:solidFill>
                  <a:effectLst/>
                  <a:uLnTx/>
                  <a:uFillTx/>
                  <a:latin typeface="ARSMaquettePro-Regular"/>
                  <a:ea typeface="+mn-ea"/>
                  <a:cs typeface="+mn-cs"/>
                </a:rPr>
                <a:t>For whom are we creating value?</a:t>
              </a:r>
            </a:p>
            <a:p>
              <a:pPr marL="90488" marR="0" lvl="0" indent="-90488"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ZA" sz="700" b="0" i="0" u="none" strike="noStrike" kern="0" cap="none" spc="0" normalizeH="0" baseline="0" noProof="0" dirty="0">
                  <a:ln>
                    <a:noFill/>
                  </a:ln>
                  <a:solidFill>
                    <a:srgbClr val="3C3C3C"/>
                  </a:solidFill>
                  <a:effectLst/>
                  <a:uLnTx/>
                  <a:uFillTx/>
                  <a:latin typeface="ARSMaquettePro-Regular"/>
                  <a:ea typeface="+mn-ea"/>
                  <a:cs typeface="+mn-cs"/>
                </a:rPr>
                <a:t>Who are our most important customers?</a:t>
              </a:r>
              <a:endParaRPr kumimoji="0" lang="en-IE" sz="700" b="0" i="0" u="none" strike="noStrike" kern="0" cap="none" spc="0" normalizeH="0" baseline="0" noProof="0" dirty="0">
                <a:ln>
                  <a:noFill/>
                </a:ln>
                <a:solidFill>
                  <a:srgbClr val="3C3C3C"/>
                </a:solidFill>
                <a:effectLst/>
                <a:uLnTx/>
                <a:uFillTx/>
                <a:latin typeface="+mn-lt"/>
                <a:ea typeface="+mn-ea"/>
                <a:cs typeface="+mn-cs"/>
              </a:endParaRPr>
            </a:p>
          </p:txBody>
        </p:sp>
        <p:sp>
          <p:nvSpPr>
            <p:cNvPr id="60" name="Rectangle 59"/>
            <p:cNvSpPr/>
            <p:nvPr/>
          </p:nvSpPr>
          <p:spPr>
            <a:xfrm>
              <a:off x="7336920" y="1628800"/>
              <a:ext cx="1545966" cy="630942"/>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w="9525" cap="flat" cmpd="sng" algn="ctr">
              <a:solidFill>
                <a:srgbClr val="FFFFFF">
                  <a:shade val="95000"/>
                  <a:satMod val="105000"/>
                </a:srgbClr>
              </a:solidFill>
              <a:prstDash val="solid"/>
            </a:ln>
            <a:effectLst>
              <a:outerShdw blurRad="40000" dist="23000" dir="5400000" rotWithShape="0">
                <a:srgbClr val="000000">
                  <a:alpha val="35000"/>
                </a:srgbClr>
              </a:outerShdw>
            </a:effectLst>
          </p:spPr>
          <p:txBody>
            <a:bodyPr wrap="square" lIns="36000" rIns="36000">
              <a:spAutoFit/>
            </a:bodyPr>
            <a:lstStyle/>
            <a:p>
              <a:pPr marL="171450" marR="0" lvl="0" indent="-171450"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IE" sz="700" b="0" i="1" u="none" strike="noStrike" kern="0" cap="none" spc="0" normalizeH="0" baseline="0" noProof="0" dirty="0">
                  <a:ln>
                    <a:noFill/>
                  </a:ln>
                  <a:solidFill>
                    <a:srgbClr val="3C3C3C"/>
                  </a:solidFill>
                  <a:effectLst/>
                  <a:uLnTx/>
                  <a:uFillTx/>
                  <a:latin typeface="+mn-lt"/>
                  <a:ea typeface="+mn-ea"/>
                  <a:cs typeface="+mn-cs"/>
                </a:rPr>
                <a:t>Mass Market</a:t>
              </a:r>
            </a:p>
            <a:p>
              <a:pPr marL="171450" marR="0" lvl="0" indent="-171450"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IE" sz="700" b="0" i="1" u="none" strike="noStrike" kern="0" cap="none" spc="0" normalizeH="0" baseline="0" noProof="0" dirty="0">
                  <a:ln>
                    <a:noFill/>
                  </a:ln>
                  <a:solidFill>
                    <a:srgbClr val="3C3C3C"/>
                  </a:solidFill>
                  <a:effectLst/>
                  <a:uLnTx/>
                  <a:uFillTx/>
                  <a:latin typeface="+mn-lt"/>
                  <a:ea typeface="+mn-ea"/>
                  <a:cs typeface="+mn-cs"/>
                </a:rPr>
                <a:t>Niche Market</a:t>
              </a:r>
            </a:p>
            <a:p>
              <a:pPr marL="171450" marR="0" lvl="0" indent="-171450"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IE" sz="700" b="0" i="1" u="none" strike="noStrike" kern="0" cap="none" spc="0" normalizeH="0" baseline="0" noProof="0" dirty="0">
                  <a:ln>
                    <a:noFill/>
                  </a:ln>
                  <a:solidFill>
                    <a:srgbClr val="3C3C3C"/>
                  </a:solidFill>
                  <a:effectLst/>
                  <a:uLnTx/>
                  <a:uFillTx/>
                  <a:latin typeface="+mn-lt"/>
                  <a:ea typeface="+mn-ea"/>
                  <a:cs typeface="+mn-cs"/>
                </a:rPr>
                <a:t>Segmented</a:t>
              </a:r>
            </a:p>
            <a:p>
              <a:pPr marL="171450" marR="0" lvl="0" indent="-171450"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IE" sz="700" b="0" i="1" u="none" strike="noStrike" kern="0" cap="none" spc="0" normalizeH="0" baseline="0" noProof="0" dirty="0">
                  <a:ln>
                    <a:noFill/>
                  </a:ln>
                  <a:solidFill>
                    <a:srgbClr val="3C3C3C"/>
                  </a:solidFill>
                  <a:effectLst/>
                  <a:uLnTx/>
                  <a:uFillTx/>
                  <a:latin typeface="+mn-lt"/>
                  <a:ea typeface="+mn-ea"/>
                  <a:cs typeface="+mn-cs"/>
                </a:rPr>
                <a:t>Diversified</a:t>
              </a:r>
            </a:p>
            <a:p>
              <a:pPr marL="171450" marR="0" lvl="0" indent="-171450"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IE" sz="700" b="0" i="1" u="none" strike="noStrike" kern="0" cap="none" spc="0" normalizeH="0" baseline="0" noProof="0" dirty="0">
                  <a:ln>
                    <a:noFill/>
                  </a:ln>
                  <a:solidFill>
                    <a:srgbClr val="3C3C3C"/>
                  </a:solidFill>
                  <a:effectLst/>
                  <a:uLnTx/>
                  <a:uFillTx/>
                  <a:latin typeface="+mn-lt"/>
                  <a:ea typeface="+mn-ea"/>
                  <a:cs typeface="+mn-cs"/>
                </a:rPr>
                <a:t>Multi-sided Platform</a:t>
              </a:r>
              <a:endParaRPr kumimoji="0" lang="en-IE" sz="700" b="0" i="0" u="none" strike="noStrike" kern="0" cap="none" spc="0" normalizeH="0" baseline="0" noProof="0" dirty="0">
                <a:ln>
                  <a:noFill/>
                </a:ln>
                <a:solidFill>
                  <a:srgbClr val="3C3C3C"/>
                </a:solidFill>
                <a:effectLst/>
                <a:uLnTx/>
                <a:uFillTx/>
                <a:latin typeface="+mn-lt"/>
                <a:ea typeface="+mn-ea"/>
                <a:cs typeface="+mn-cs"/>
              </a:endParaRPr>
            </a:p>
          </p:txBody>
        </p:sp>
        <p:sp>
          <p:nvSpPr>
            <p:cNvPr id="61" name="Rectangle 60"/>
            <p:cNvSpPr/>
            <p:nvPr/>
          </p:nvSpPr>
          <p:spPr>
            <a:xfrm>
              <a:off x="5519887" y="1166837"/>
              <a:ext cx="1545966" cy="954107"/>
            </a:xfrm>
            <a:prstGeom prst="rect">
              <a:avLst/>
            </a:prstGeom>
            <a:solidFill>
              <a:srgbClr val="FFFF00"/>
            </a:solidFill>
            <a:ln w="9525" cap="flat" cmpd="sng" algn="ctr">
              <a:solidFill>
                <a:srgbClr val="323232">
                  <a:shade val="95000"/>
                  <a:satMod val="105000"/>
                </a:srgbClr>
              </a:solidFill>
              <a:prstDash val="solid"/>
            </a:ln>
            <a:effectLst>
              <a:innerShdw blurRad="63500" dist="50800" dir="2700000">
                <a:prstClr val="black">
                  <a:alpha val="50000"/>
                </a:prstClr>
              </a:innerShdw>
            </a:effectLst>
          </p:spPr>
          <p:txBody>
            <a:bodyPr wrap="square" lIns="36000" rIns="36000">
              <a:spAutoFit/>
            </a:bodyPr>
            <a:lstStyle/>
            <a:p>
              <a:pPr marL="90488" marR="0" lvl="0" indent="-90488"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ZA" sz="700" b="0" i="0" u="none" strike="noStrike" kern="0" cap="none" spc="0" normalizeH="0" baseline="0" noProof="0" dirty="0">
                  <a:ln>
                    <a:noFill/>
                  </a:ln>
                  <a:solidFill>
                    <a:srgbClr val="3C3C3C"/>
                  </a:solidFill>
                  <a:effectLst/>
                  <a:uLnTx/>
                  <a:uFillTx/>
                  <a:latin typeface="+mn-lt"/>
                  <a:ea typeface="+mn-ea"/>
                  <a:cs typeface="+mn-cs"/>
                </a:rPr>
                <a:t>What type of relationship does each of our Customer Segments expect us to establish </a:t>
              </a:r>
              <a:r>
                <a:rPr kumimoji="0" lang="en-IE" sz="700" b="0" i="0" u="none" strike="noStrike" kern="0" cap="none" spc="0" normalizeH="0" baseline="0" noProof="0" dirty="0">
                  <a:ln>
                    <a:noFill/>
                  </a:ln>
                  <a:solidFill>
                    <a:srgbClr val="3C3C3C"/>
                  </a:solidFill>
                  <a:effectLst/>
                  <a:uLnTx/>
                  <a:uFillTx/>
                  <a:latin typeface="+mn-lt"/>
                  <a:ea typeface="+mn-ea"/>
                  <a:cs typeface="+mn-cs"/>
                </a:rPr>
                <a:t>and maintain with them?</a:t>
              </a:r>
            </a:p>
            <a:p>
              <a:pPr marL="90488" marR="0" lvl="0" indent="-90488"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ZA" sz="700" b="0" i="0" u="none" strike="noStrike" kern="0" cap="none" spc="0" normalizeH="0" baseline="0" noProof="0" dirty="0">
                  <a:ln>
                    <a:noFill/>
                  </a:ln>
                  <a:solidFill>
                    <a:srgbClr val="3C3C3C"/>
                  </a:solidFill>
                  <a:effectLst/>
                  <a:uLnTx/>
                  <a:uFillTx/>
                  <a:latin typeface="+mn-lt"/>
                  <a:ea typeface="+mn-ea"/>
                  <a:cs typeface="+mn-cs"/>
                </a:rPr>
                <a:t>Which ones have we established?</a:t>
              </a:r>
            </a:p>
            <a:p>
              <a:pPr marL="90488" marR="0" lvl="0" indent="-90488"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ZA" sz="700" b="0" i="0" u="none" strike="noStrike" kern="0" cap="none" spc="0" normalizeH="0" baseline="0" noProof="0" dirty="0">
                  <a:ln>
                    <a:noFill/>
                  </a:ln>
                  <a:solidFill>
                    <a:srgbClr val="3C3C3C"/>
                  </a:solidFill>
                  <a:effectLst/>
                  <a:uLnTx/>
                  <a:uFillTx/>
                  <a:latin typeface="+mn-lt"/>
                  <a:ea typeface="+mn-ea"/>
                  <a:cs typeface="+mn-cs"/>
                </a:rPr>
                <a:t>How are they integrated with the rest of our </a:t>
              </a:r>
              <a:r>
                <a:rPr kumimoji="0" lang="en-IE" sz="700" b="0" i="0" u="none" strike="noStrike" kern="0" cap="none" spc="0" normalizeH="0" baseline="0" noProof="0" dirty="0">
                  <a:ln>
                    <a:noFill/>
                  </a:ln>
                  <a:solidFill>
                    <a:srgbClr val="3C3C3C"/>
                  </a:solidFill>
                  <a:effectLst/>
                  <a:uLnTx/>
                  <a:uFillTx/>
                  <a:latin typeface="+mn-lt"/>
                  <a:ea typeface="+mn-ea"/>
                  <a:cs typeface="+mn-cs"/>
                </a:rPr>
                <a:t>business model?</a:t>
              </a:r>
            </a:p>
            <a:p>
              <a:pPr marL="90488" marR="0" lvl="0" indent="-90488"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IE" sz="700" b="0" i="0" u="none" strike="noStrike" kern="0" cap="none" spc="0" normalizeH="0" baseline="0" noProof="0" dirty="0">
                  <a:ln>
                    <a:noFill/>
                  </a:ln>
                  <a:solidFill>
                    <a:srgbClr val="3C3C3C"/>
                  </a:solidFill>
                  <a:effectLst/>
                  <a:uLnTx/>
                  <a:uFillTx/>
                  <a:latin typeface="+mn-lt"/>
                  <a:ea typeface="+mn-ea"/>
                  <a:cs typeface="+mn-cs"/>
                </a:rPr>
                <a:t>How costly are they?</a:t>
              </a:r>
            </a:p>
          </p:txBody>
        </p:sp>
        <p:sp>
          <p:nvSpPr>
            <p:cNvPr id="62" name="Rectangle 61"/>
            <p:cNvSpPr/>
            <p:nvPr/>
          </p:nvSpPr>
          <p:spPr>
            <a:xfrm>
              <a:off x="5519887" y="2204864"/>
              <a:ext cx="1545966" cy="461665"/>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w="9525" cap="flat" cmpd="sng" algn="ctr">
              <a:solidFill>
                <a:srgbClr val="FFFFFF">
                  <a:shade val="95000"/>
                  <a:satMod val="105000"/>
                </a:srgbClr>
              </a:solidFill>
              <a:prstDash val="solid"/>
            </a:ln>
            <a:effectLst>
              <a:outerShdw blurRad="40000" dist="23000" dir="5400000" rotWithShape="0">
                <a:srgbClr val="000000">
                  <a:alpha val="35000"/>
                </a:srgbClr>
              </a:outerShdw>
            </a:effectLst>
          </p:spPr>
          <p:txBody>
            <a:bodyPr wrap="square" lIns="36000" rIns="3600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en-IE" sz="600" b="1" i="0" u="none" strike="noStrike" kern="0" cap="none" spc="0" normalizeH="0" baseline="0" noProof="0" dirty="0">
                  <a:ln>
                    <a:noFill/>
                  </a:ln>
                  <a:solidFill>
                    <a:srgbClr val="3C3C3C"/>
                  </a:solidFill>
                  <a:effectLst/>
                  <a:uLnTx/>
                  <a:uFillTx/>
                  <a:latin typeface="+mn-lt"/>
                  <a:ea typeface="+mn-ea"/>
                  <a:cs typeface="+mn-cs"/>
                </a:rPr>
                <a:t>Examples</a:t>
              </a:r>
            </a:p>
            <a:p>
              <a:pPr marL="0" marR="0" lvl="0" indent="0" defTabSz="914400" eaLnBrk="0" fontAlgn="base" latinLnBrk="0" hangingPunct="0">
                <a:lnSpc>
                  <a:spcPct val="100000"/>
                </a:lnSpc>
                <a:spcBef>
                  <a:spcPct val="0"/>
                </a:spcBef>
                <a:spcAft>
                  <a:spcPct val="0"/>
                </a:spcAft>
                <a:buClrTx/>
                <a:buSzTx/>
                <a:buFontTx/>
                <a:buNone/>
                <a:tabLst/>
                <a:defRPr/>
              </a:pPr>
              <a:r>
                <a:rPr kumimoji="0" lang="en-IE" sz="600" b="0" i="1" u="none" strike="noStrike" kern="0" cap="none" spc="0" normalizeH="0" baseline="0" noProof="0" dirty="0">
                  <a:ln>
                    <a:noFill/>
                  </a:ln>
                  <a:solidFill>
                    <a:srgbClr val="3C3C3C"/>
                  </a:solidFill>
                  <a:effectLst/>
                  <a:uLnTx/>
                  <a:uFillTx/>
                  <a:latin typeface="+mn-lt"/>
                  <a:ea typeface="+mn-ea"/>
                  <a:cs typeface="+mn-cs"/>
                </a:rPr>
                <a:t>Personal assistance, Dedicated Personal Assistance, Self-Service, Automated Services, Communities, Co-creation</a:t>
              </a:r>
              <a:endParaRPr kumimoji="0" lang="en-IE" sz="500" b="0" i="0" u="none" strike="noStrike" kern="0" cap="none" spc="0" normalizeH="0" baseline="0" noProof="0" dirty="0">
                <a:ln>
                  <a:noFill/>
                </a:ln>
                <a:solidFill>
                  <a:srgbClr val="3C3C3C"/>
                </a:solidFill>
                <a:effectLst/>
                <a:uLnTx/>
                <a:uFillTx/>
                <a:latin typeface="+mn-lt"/>
                <a:ea typeface="+mn-ea"/>
                <a:cs typeface="+mn-cs"/>
              </a:endParaRPr>
            </a:p>
          </p:txBody>
        </p:sp>
        <p:sp>
          <p:nvSpPr>
            <p:cNvPr id="63" name="Rectangle 62"/>
            <p:cNvSpPr/>
            <p:nvPr/>
          </p:nvSpPr>
          <p:spPr>
            <a:xfrm>
              <a:off x="5508104" y="3078548"/>
              <a:ext cx="1545966" cy="523220"/>
            </a:xfrm>
            <a:prstGeom prst="rect">
              <a:avLst/>
            </a:prstGeom>
            <a:gradFill rotWithShape="1">
              <a:gsLst>
                <a:gs pos="0">
                  <a:srgbClr val="323232">
                    <a:tint val="50000"/>
                    <a:satMod val="300000"/>
                  </a:srgbClr>
                </a:gs>
                <a:gs pos="35000">
                  <a:srgbClr val="323232">
                    <a:tint val="37000"/>
                    <a:satMod val="300000"/>
                  </a:srgbClr>
                </a:gs>
                <a:gs pos="100000">
                  <a:srgbClr val="323232">
                    <a:tint val="15000"/>
                    <a:satMod val="350000"/>
                  </a:srgbClr>
                </a:gs>
              </a:gsLst>
              <a:lin ang="16200000" scaled="1"/>
            </a:gradFill>
            <a:ln w="9525" cap="flat" cmpd="sng" algn="ctr">
              <a:solidFill>
                <a:srgbClr val="323232">
                  <a:shade val="95000"/>
                  <a:satMod val="105000"/>
                </a:srgbClr>
              </a:solidFill>
              <a:prstDash val="solid"/>
            </a:ln>
            <a:effectLst>
              <a:outerShdw blurRad="40000" dist="20000" dir="5400000" rotWithShape="0">
                <a:srgbClr val="000000">
                  <a:alpha val="38000"/>
                </a:srgbClr>
              </a:outerShdw>
            </a:effectLst>
          </p:spPr>
          <p:txBody>
            <a:bodyPr wrap="square" lIns="36000" rIns="36000">
              <a:spAutoFit/>
            </a:bodyPr>
            <a:lstStyle/>
            <a:p>
              <a:pPr marL="90488" marR="0" lvl="0" indent="-90488"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ZA" sz="400" b="0" i="0" u="none" strike="noStrike" kern="0" cap="none" spc="0" normalizeH="0" baseline="0" noProof="0" dirty="0">
                  <a:ln>
                    <a:noFill/>
                  </a:ln>
                  <a:solidFill>
                    <a:srgbClr val="3C3C3C"/>
                  </a:solidFill>
                  <a:effectLst/>
                  <a:uLnTx/>
                  <a:uFillTx/>
                  <a:latin typeface="+mn-lt"/>
                  <a:ea typeface="+mn-ea"/>
                  <a:cs typeface="+mn-cs"/>
                </a:rPr>
                <a:t>Through which Channels do our Customer Segments </a:t>
              </a:r>
              <a:r>
                <a:rPr kumimoji="0" lang="en-IE" sz="400" b="0" i="0" u="none" strike="noStrike" kern="0" cap="none" spc="0" normalizeH="0" baseline="0" noProof="0" dirty="0">
                  <a:ln>
                    <a:noFill/>
                  </a:ln>
                  <a:solidFill>
                    <a:srgbClr val="3C3C3C"/>
                  </a:solidFill>
                  <a:effectLst/>
                  <a:uLnTx/>
                  <a:uFillTx/>
                  <a:latin typeface="+mn-lt"/>
                  <a:ea typeface="+mn-ea"/>
                  <a:cs typeface="+mn-cs"/>
                </a:rPr>
                <a:t>want to be reached?</a:t>
              </a:r>
            </a:p>
            <a:p>
              <a:pPr marL="90488" marR="0" lvl="0" indent="-90488"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ZA" sz="400" b="0" i="0" u="none" strike="noStrike" kern="0" cap="none" spc="0" normalizeH="0" baseline="0" noProof="0" dirty="0">
                  <a:ln>
                    <a:noFill/>
                  </a:ln>
                  <a:solidFill>
                    <a:srgbClr val="3C3C3C"/>
                  </a:solidFill>
                  <a:effectLst/>
                  <a:uLnTx/>
                  <a:uFillTx/>
                  <a:latin typeface="+mn-lt"/>
                  <a:ea typeface="+mn-ea"/>
                  <a:cs typeface="+mn-cs"/>
                </a:rPr>
                <a:t>How are we reaching them now?</a:t>
              </a:r>
            </a:p>
            <a:p>
              <a:pPr marL="90488" marR="0" lvl="0" indent="-90488"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ZA" sz="400" b="0" i="0" u="none" strike="noStrike" kern="0" cap="none" spc="0" normalizeH="0" baseline="0" noProof="0" dirty="0">
                  <a:ln>
                    <a:noFill/>
                  </a:ln>
                  <a:solidFill>
                    <a:srgbClr val="3C3C3C"/>
                  </a:solidFill>
                  <a:effectLst/>
                  <a:uLnTx/>
                  <a:uFillTx/>
                  <a:latin typeface="+mn-lt"/>
                  <a:ea typeface="+mn-ea"/>
                  <a:cs typeface="+mn-cs"/>
                </a:rPr>
                <a:t>How are our Channels integrated?</a:t>
              </a:r>
            </a:p>
            <a:p>
              <a:pPr marL="90488" marR="0" lvl="0" indent="-90488"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IE" sz="400" b="0" i="0" u="none" strike="noStrike" kern="0" cap="none" spc="0" normalizeH="0" baseline="0" noProof="0" dirty="0">
                  <a:ln>
                    <a:noFill/>
                  </a:ln>
                  <a:solidFill>
                    <a:srgbClr val="3C3C3C"/>
                  </a:solidFill>
                  <a:effectLst/>
                  <a:uLnTx/>
                  <a:uFillTx/>
                  <a:latin typeface="+mn-lt"/>
                  <a:ea typeface="+mn-ea"/>
                  <a:cs typeface="+mn-cs"/>
                </a:rPr>
                <a:t>Which ones work best?</a:t>
              </a:r>
            </a:p>
            <a:p>
              <a:pPr marL="90488" marR="0" lvl="0" indent="-90488"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ZA" sz="400" b="0" i="0" u="none" strike="noStrike" kern="0" cap="none" spc="0" normalizeH="0" baseline="0" noProof="0" dirty="0">
                  <a:ln>
                    <a:noFill/>
                  </a:ln>
                  <a:solidFill>
                    <a:srgbClr val="3C3C3C"/>
                  </a:solidFill>
                  <a:effectLst/>
                  <a:uLnTx/>
                  <a:uFillTx/>
                  <a:latin typeface="+mn-lt"/>
                  <a:ea typeface="+mn-ea"/>
                  <a:cs typeface="+mn-cs"/>
                </a:rPr>
                <a:t>Which ones are most cost-efficient?</a:t>
              </a:r>
            </a:p>
            <a:p>
              <a:pPr marL="90488" marR="0" lvl="0" indent="-90488"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ZA" sz="400" b="0" i="0" u="none" strike="noStrike" kern="0" cap="none" spc="0" normalizeH="0" baseline="0" noProof="0" dirty="0">
                  <a:ln>
                    <a:noFill/>
                  </a:ln>
                  <a:solidFill>
                    <a:srgbClr val="3C3C3C"/>
                  </a:solidFill>
                  <a:effectLst/>
                  <a:uLnTx/>
                  <a:uFillTx/>
                  <a:latin typeface="+mn-lt"/>
                  <a:ea typeface="+mn-ea"/>
                  <a:cs typeface="+mn-cs"/>
                </a:rPr>
                <a:t>How are we integrating them with customer routines?</a:t>
              </a:r>
              <a:endParaRPr kumimoji="0" lang="en-IE" sz="200" b="0" i="0" u="none" strike="noStrike" kern="0" cap="none" spc="0" normalizeH="0" baseline="0" noProof="0" dirty="0">
                <a:ln>
                  <a:noFill/>
                </a:ln>
                <a:solidFill>
                  <a:srgbClr val="3C3C3C"/>
                </a:solidFill>
                <a:effectLst/>
                <a:uLnTx/>
                <a:uFillTx/>
                <a:latin typeface="+mn-lt"/>
                <a:ea typeface="+mn-ea"/>
                <a:cs typeface="+mn-cs"/>
              </a:endParaRPr>
            </a:p>
          </p:txBody>
        </p:sp>
        <p:sp>
          <p:nvSpPr>
            <p:cNvPr id="64" name="Rectangle 63"/>
            <p:cNvSpPr/>
            <p:nvPr/>
          </p:nvSpPr>
          <p:spPr>
            <a:xfrm>
              <a:off x="5499695" y="3651997"/>
              <a:ext cx="1545966" cy="938719"/>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w="9525" cap="flat" cmpd="sng" algn="ctr">
              <a:solidFill>
                <a:srgbClr val="FFFFFF">
                  <a:shade val="95000"/>
                  <a:satMod val="105000"/>
                </a:srgbClr>
              </a:solidFill>
              <a:prstDash val="solid"/>
            </a:ln>
            <a:effectLst>
              <a:outerShdw blurRad="40000" dist="23000" dir="5400000" rotWithShape="0">
                <a:srgbClr val="000000">
                  <a:alpha val="35000"/>
                </a:srgbClr>
              </a:outerShdw>
            </a:effectLst>
          </p:spPr>
          <p:txBody>
            <a:bodyPr wrap="square" lIns="36000" rIns="3600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en-IE" sz="500" b="1" i="0" u="none" strike="noStrike" kern="0" cap="none" spc="0" normalizeH="0" baseline="0" noProof="0" dirty="0">
                  <a:ln>
                    <a:noFill/>
                  </a:ln>
                  <a:solidFill>
                    <a:srgbClr val="3C3C3C"/>
                  </a:solidFill>
                  <a:effectLst/>
                  <a:uLnTx/>
                  <a:uFillTx/>
                  <a:latin typeface="+mn-lt"/>
                  <a:ea typeface="+mn-ea"/>
                  <a:cs typeface="+mn-cs"/>
                </a:rPr>
                <a:t>Channel phases</a:t>
              </a:r>
            </a:p>
            <a:p>
              <a:pPr marL="0" marR="0" lvl="0" indent="0" defTabSz="914400" eaLnBrk="0" fontAlgn="base" latinLnBrk="0" hangingPunct="0">
                <a:lnSpc>
                  <a:spcPct val="100000"/>
                </a:lnSpc>
                <a:spcBef>
                  <a:spcPct val="0"/>
                </a:spcBef>
                <a:spcAft>
                  <a:spcPct val="0"/>
                </a:spcAft>
                <a:buClrTx/>
                <a:buSzTx/>
                <a:buFontTx/>
                <a:buNone/>
                <a:tabLst/>
                <a:defRPr/>
              </a:pPr>
              <a:r>
                <a:rPr kumimoji="0" lang="en-IE" sz="500" b="0" i="1" u="none" strike="noStrike" kern="0" cap="none" spc="0" normalizeH="0" baseline="0" noProof="0" dirty="0">
                  <a:ln>
                    <a:noFill/>
                  </a:ln>
                  <a:solidFill>
                    <a:srgbClr val="3C3C3C"/>
                  </a:solidFill>
                  <a:effectLst/>
                  <a:uLnTx/>
                  <a:uFillTx/>
                  <a:latin typeface="+mn-lt"/>
                  <a:ea typeface="+mn-ea"/>
                  <a:cs typeface="+mn-cs"/>
                </a:rPr>
                <a:t>1. Awareness -  </a:t>
              </a:r>
              <a:r>
                <a:rPr kumimoji="0" lang="en-ZA" sz="500" b="0" i="1" u="none" strike="noStrike" kern="0" cap="none" spc="0" normalizeH="0" baseline="0" noProof="0" dirty="0">
                  <a:ln>
                    <a:noFill/>
                  </a:ln>
                  <a:solidFill>
                    <a:srgbClr val="3C3C3C"/>
                  </a:solidFill>
                  <a:effectLst/>
                  <a:uLnTx/>
                  <a:uFillTx/>
                  <a:latin typeface="+mn-lt"/>
                  <a:ea typeface="+mn-ea"/>
                  <a:cs typeface="+mn-cs"/>
                </a:rPr>
                <a:t>How do we raise awareness about our company’s products and services?</a:t>
              </a:r>
            </a:p>
            <a:p>
              <a:pPr marL="0" marR="0" lvl="0" indent="0" defTabSz="914400" eaLnBrk="0" fontAlgn="base" latinLnBrk="0" hangingPunct="0">
                <a:lnSpc>
                  <a:spcPct val="100000"/>
                </a:lnSpc>
                <a:spcBef>
                  <a:spcPct val="0"/>
                </a:spcBef>
                <a:spcAft>
                  <a:spcPct val="0"/>
                </a:spcAft>
                <a:buClrTx/>
                <a:buSzTx/>
                <a:buFontTx/>
                <a:buNone/>
                <a:tabLst/>
                <a:defRPr/>
              </a:pPr>
              <a:r>
                <a:rPr kumimoji="0" lang="en-IE" sz="500" b="0" i="1" u="none" strike="noStrike" kern="0" cap="none" spc="0" normalizeH="0" baseline="0" noProof="0" dirty="0">
                  <a:ln>
                    <a:noFill/>
                  </a:ln>
                  <a:solidFill>
                    <a:srgbClr val="3C3C3C"/>
                  </a:solidFill>
                  <a:effectLst/>
                  <a:uLnTx/>
                  <a:uFillTx/>
                  <a:latin typeface="+mn-lt"/>
                  <a:ea typeface="+mn-ea"/>
                  <a:cs typeface="+mn-cs"/>
                </a:rPr>
                <a:t>2. Evaluation -  </a:t>
              </a:r>
              <a:r>
                <a:rPr kumimoji="0" lang="en-ZA" sz="500" b="0" i="1" u="none" strike="noStrike" kern="0" cap="none" spc="0" normalizeH="0" baseline="0" noProof="0" dirty="0">
                  <a:ln>
                    <a:noFill/>
                  </a:ln>
                  <a:solidFill>
                    <a:srgbClr val="3C3C3C"/>
                  </a:solidFill>
                  <a:effectLst/>
                  <a:uLnTx/>
                  <a:uFillTx/>
                  <a:latin typeface="+mn-lt"/>
                  <a:ea typeface="+mn-ea"/>
                  <a:cs typeface="+mn-cs"/>
                </a:rPr>
                <a:t>How do we help customers evaluate our organization’s Value Proposition?</a:t>
              </a:r>
            </a:p>
            <a:p>
              <a:pPr marL="0" marR="0" lvl="0" indent="0" defTabSz="914400" eaLnBrk="0" fontAlgn="base" latinLnBrk="0" hangingPunct="0">
                <a:lnSpc>
                  <a:spcPct val="100000"/>
                </a:lnSpc>
                <a:spcBef>
                  <a:spcPct val="0"/>
                </a:spcBef>
                <a:spcAft>
                  <a:spcPct val="0"/>
                </a:spcAft>
                <a:buClrTx/>
                <a:buSzTx/>
                <a:buFontTx/>
                <a:buNone/>
                <a:tabLst/>
                <a:defRPr/>
              </a:pPr>
              <a:r>
                <a:rPr kumimoji="0" lang="en-IE" sz="500" b="0" i="1" u="none" strike="noStrike" kern="0" cap="none" spc="0" normalizeH="0" baseline="0" noProof="0" dirty="0">
                  <a:ln>
                    <a:noFill/>
                  </a:ln>
                  <a:solidFill>
                    <a:srgbClr val="3C3C3C"/>
                  </a:solidFill>
                  <a:effectLst/>
                  <a:uLnTx/>
                  <a:uFillTx/>
                  <a:latin typeface="+mn-lt"/>
                  <a:ea typeface="+mn-ea"/>
                  <a:cs typeface="+mn-cs"/>
                </a:rPr>
                <a:t>3. Purchase - </a:t>
              </a:r>
              <a:r>
                <a:rPr kumimoji="0" lang="en-ZA" sz="500" b="0" i="1" u="none" strike="noStrike" kern="0" cap="none" spc="0" normalizeH="0" baseline="0" noProof="0" dirty="0">
                  <a:ln>
                    <a:noFill/>
                  </a:ln>
                  <a:solidFill>
                    <a:srgbClr val="3C3C3C"/>
                  </a:solidFill>
                  <a:effectLst/>
                  <a:uLnTx/>
                  <a:uFillTx/>
                  <a:latin typeface="+mn-lt"/>
                  <a:ea typeface="+mn-ea"/>
                  <a:cs typeface="+mn-cs"/>
                </a:rPr>
                <a:t>How do we allow customers to purchase specific products and services?</a:t>
              </a:r>
            </a:p>
            <a:p>
              <a:pPr marL="0" marR="0" lvl="0" indent="0" defTabSz="914400" eaLnBrk="0" fontAlgn="base" latinLnBrk="0" hangingPunct="0">
                <a:lnSpc>
                  <a:spcPct val="100000"/>
                </a:lnSpc>
                <a:spcBef>
                  <a:spcPct val="0"/>
                </a:spcBef>
                <a:spcAft>
                  <a:spcPct val="0"/>
                </a:spcAft>
                <a:buClrTx/>
                <a:buSzTx/>
                <a:buFontTx/>
                <a:buNone/>
                <a:tabLst/>
                <a:defRPr/>
              </a:pPr>
              <a:r>
                <a:rPr kumimoji="0" lang="en-IE" sz="500" b="0" i="1" u="none" strike="noStrike" kern="0" cap="none" spc="0" normalizeH="0" baseline="0" noProof="0" dirty="0">
                  <a:ln>
                    <a:noFill/>
                  </a:ln>
                  <a:solidFill>
                    <a:srgbClr val="3C3C3C"/>
                  </a:solidFill>
                  <a:effectLst/>
                  <a:uLnTx/>
                  <a:uFillTx/>
                  <a:latin typeface="+mn-lt"/>
                  <a:ea typeface="+mn-ea"/>
                  <a:cs typeface="+mn-cs"/>
                </a:rPr>
                <a:t>4. Delivery  - </a:t>
              </a:r>
              <a:r>
                <a:rPr kumimoji="0" lang="en-ZA" sz="500" b="0" i="1" u="none" strike="noStrike" kern="0" cap="none" spc="0" normalizeH="0" baseline="0" noProof="0" dirty="0">
                  <a:ln>
                    <a:noFill/>
                  </a:ln>
                  <a:solidFill>
                    <a:srgbClr val="3C3C3C"/>
                  </a:solidFill>
                  <a:effectLst/>
                  <a:uLnTx/>
                  <a:uFillTx/>
                  <a:latin typeface="+mn-lt"/>
                  <a:ea typeface="+mn-ea"/>
                  <a:cs typeface="+mn-cs"/>
                </a:rPr>
                <a:t>How do we deliver a Value Proposition to customers?</a:t>
              </a:r>
            </a:p>
            <a:p>
              <a:pPr marL="0" marR="0" lvl="0" indent="0" defTabSz="914400" eaLnBrk="0" fontAlgn="base" latinLnBrk="0" hangingPunct="0">
                <a:lnSpc>
                  <a:spcPct val="100000"/>
                </a:lnSpc>
                <a:spcBef>
                  <a:spcPct val="0"/>
                </a:spcBef>
                <a:spcAft>
                  <a:spcPct val="0"/>
                </a:spcAft>
                <a:buClrTx/>
                <a:buSzTx/>
                <a:buFontTx/>
                <a:buNone/>
                <a:tabLst/>
                <a:defRPr/>
              </a:pPr>
              <a:r>
                <a:rPr kumimoji="0" lang="en-IE" sz="500" b="0" i="1" u="none" strike="noStrike" kern="0" cap="none" spc="0" normalizeH="0" baseline="0" noProof="0" dirty="0">
                  <a:ln>
                    <a:noFill/>
                  </a:ln>
                  <a:solidFill>
                    <a:srgbClr val="3C3C3C"/>
                  </a:solidFill>
                  <a:effectLst/>
                  <a:uLnTx/>
                  <a:uFillTx/>
                  <a:latin typeface="+mn-lt"/>
                  <a:ea typeface="+mn-ea"/>
                  <a:cs typeface="+mn-cs"/>
                </a:rPr>
                <a:t>5. After sales  - </a:t>
              </a:r>
              <a:r>
                <a:rPr kumimoji="0" lang="en-ZA" sz="500" b="0" i="1" u="none" strike="noStrike" kern="0" cap="none" spc="0" normalizeH="0" baseline="0" noProof="0" dirty="0">
                  <a:ln>
                    <a:noFill/>
                  </a:ln>
                  <a:solidFill>
                    <a:srgbClr val="3C3C3C"/>
                  </a:solidFill>
                  <a:effectLst/>
                  <a:uLnTx/>
                  <a:uFillTx/>
                  <a:latin typeface="+mn-lt"/>
                  <a:ea typeface="+mn-ea"/>
                  <a:cs typeface="+mn-cs"/>
                </a:rPr>
                <a:t>How do we provide post-purchase customer support?</a:t>
              </a:r>
              <a:endParaRPr kumimoji="0" lang="en-IE" sz="500" b="0" i="0" u="none" strike="noStrike" kern="0" cap="none" spc="0" normalizeH="0" baseline="0" noProof="0" dirty="0">
                <a:ln>
                  <a:noFill/>
                </a:ln>
                <a:solidFill>
                  <a:srgbClr val="3C3C3C"/>
                </a:solidFill>
                <a:effectLst/>
                <a:uLnTx/>
                <a:uFillTx/>
                <a:latin typeface="+mn-lt"/>
                <a:ea typeface="+mn-ea"/>
                <a:cs typeface="+mn-cs"/>
              </a:endParaRPr>
            </a:p>
          </p:txBody>
        </p:sp>
        <p:sp>
          <p:nvSpPr>
            <p:cNvPr id="65" name="Rectangle 64"/>
            <p:cNvSpPr/>
            <p:nvPr/>
          </p:nvSpPr>
          <p:spPr>
            <a:xfrm>
              <a:off x="3693737" y="1311151"/>
              <a:ext cx="1545966" cy="461665"/>
            </a:xfrm>
            <a:prstGeom prst="rect">
              <a:avLst/>
            </a:prstGeom>
            <a:solidFill>
              <a:srgbClr val="FFFF00"/>
            </a:solidFill>
            <a:ln w="9525" cap="flat" cmpd="sng" algn="ctr">
              <a:solidFill>
                <a:srgbClr val="323232">
                  <a:shade val="95000"/>
                  <a:satMod val="105000"/>
                </a:srgbClr>
              </a:solidFill>
              <a:prstDash val="solid"/>
            </a:ln>
            <a:effectLst>
              <a:innerShdw blurRad="63500" dist="50800" dir="2700000">
                <a:prstClr val="black">
                  <a:alpha val="50000"/>
                </a:prstClr>
              </a:innerShdw>
            </a:effectLst>
          </p:spPr>
          <p:txBody>
            <a:bodyPr wrap="square" lIns="36000" rIns="36000">
              <a:spAutoFit/>
            </a:bodyPr>
            <a:lstStyle/>
            <a:p>
              <a:pPr marL="90488" marR="0" lvl="0" indent="-90488"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ZA" sz="400" b="0" i="0" u="none" strike="noStrike" kern="0" cap="none" spc="0" normalizeH="0" baseline="0" noProof="0" dirty="0">
                  <a:ln>
                    <a:noFill/>
                  </a:ln>
                  <a:solidFill>
                    <a:srgbClr val="3C3C3C"/>
                  </a:solidFill>
                  <a:effectLst/>
                  <a:uLnTx/>
                  <a:uFillTx/>
                  <a:latin typeface="+mn-lt"/>
                  <a:ea typeface="+mn-ea"/>
                  <a:cs typeface="+mn-cs"/>
                </a:rPr>
                <a:t>What value do we deliver to the customer?</a:t>
              </a:r>
            </a:p>
            <a:p>
              <a:pPr marL="90488" marR="0" lvl="0" indent="-90488"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ZA" sz="400" b="0" i="0" u="none" strike="noStrike" kern="0" cap="none" spc="0" normalizeH="0" baseline="0" noProof="0" dirty="0">
                  <a:ln>
                    <a:noFill/>
                  </a:ln>
                  <a:solidFill>
                    <a:srgbClr val="3C3C3C"/>
                  </a:solidFill>
                  <a:effectLst/>
                  <a:uLnTx/>
                  <a:uFillTx/>
                  <a:latin typeface="+mn-lt"/>
                  <a:ea typeface="+mn-ea"/>
                  <a:cs typeface="+mn-cs"/>
                </a:rPr>
                <a:t>Which one of our customer’s problems are we</a:t>
              </a:r>
            </a:p>
            <a:p>
              <a:pPr marL="90488" marR="0" lvl="0" indent="-90488"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ZA" sz="400" b="0" i="0" u="none" strike="noStrike" kern="0" cap="none" spc="0" normalizeH="0" baseline="0" noProof="0" dirty="0">
                  <a:ln>
                    <a:noFill/>
                  </a:ln>
                  <a:solidFill>
                    <a:srgbClr val="3C3C3C"/>
                  </a:solidFill>
                  <a:effectLst/>
                  <a:uLnTx/>
                  <a:uFillTx/>
                  <a:latin typeface="+mn-lt"/>
                  <a:ea typeface="+mn-ea"/>
                  <a:cs typeface="+mn-cs"/>
                </a:rPr>
                <a:t>helping to solve?</a:t>
              </a:r>
            </a:p>
            <a:p>
              <a:pPr marL="90488" marR="0" lvl="0" indent="-90488"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ZA" sz="400" b="0" i="0" u="none" strike="noStrike" kern="0" cap="none" spc="0" normalizeH="0" baseline="0" noProof="0" dirty="0">
                  <a:ln>
                    <a:noFill/>
                  </a:ln>
                  <a:solidFill>
                    <a:srgbClr val="3C3C3C"/>
                  </a:solidFill>
                  <a:effectLst/>
                  <a:uLnTx/>
                  <a:uFillTx/>
                  <a:latin typeface="+mn-lt"/>
                  <a:ea typeface="+mn-ea"/>
                  <a:cs typeface="+mn-cs"/>
                </a:rPr>
                <a:t>What bundles of products and services are we</a:t>
              </a:r>
            </a:p>
            <a:p>
              <a:pPr marL="90488" marR="0" lvl="0" indent="-90488"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ZA" sz="400" b="0" i="0" u="none" strike="noStrike" kern="0" cap="none" spc="0" normalizeH="0" baseline="0" noProof="0" dirty="0">
                  <a:ln>
                    <a:noFill/>
                  </a:ln>
                  <a:solidFill>
                    <a:srgbClr val="3C3C3C"/>
                  </a:solidFill>
                  <a:effectLst/>
                  <a:uLnTx/>
                  <a:uFillTx/>
                  <a:latin typeface="+mn-lt"/>
                  <a:ea typeface="+mn-ea"/>
                  <a:cs typeface="+mn-cs"/>
                </a:rPr>
                <a:t>offering to each Customer Segment?</a:t>
              </a:r>
            </a:p>
            <a:p>
              <a:pPr marL="90488" marR="0" lvl="0" indent="-90488"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ZA" sz="400" b="0" i="0" u="none" strike="noStrike" kern="0" cap="none" spc="0" normalizeH="0" baseline="0" noProof="0" dirty="0">
                  <a:ln>
                    <a:noFill/>
                  </a:ln>
                  <a:solidFill>
                    <a:srgbClr val="3C3C3C"/>
                  </a:solidFill>
                  <a:effectLst/>
                  <a:uLnTx/>
                  <a:uFillTx/>
                  <a:latin typeface="+mn-lt"/>
                  <a:ea typeface="+mn-ea"/>
                  <a:cs typeface="+mn-cs"/>
                </a:rPr>
                <a:t>Which customer needs are we satisfying?</a:t>
              </a:r>
              <a:endParaRPr kumimoji="0" lang="en-IE" sz="200" b="0" i="0" u="none" strike="noStrike" kern="0" cap="none" spc="0" normalizeH="0" baseline="0" noProof="0" dirty="0">
                <a:ln>
                  <a:noFill/>
                </a:ln>
                <a:solidFill>
                  <a:srgbClr val="3C3C3C"/>
                </a:solidFill>
                <a:effectLst/>
                <a:uLnTx/>
                <a:uFillTx/>
                <a:latin typeface="+mn-lt"/>
                <a:ea typeface="+mn-ea"/>
                <a:cs typeface="+mn-cs"/>
              </a:endParaRPr>
            </a:p>
          </p:txBody>
        </p:sp>
        <p:sp>
          <p:nvSpPr>
            <p:cNvPr id="66" name="Rectangle 65"/>
            <p:cNvSpPr/>
            <p:nvPr/>
          </p:nvSpPr>
          <p:spPr>
            <a:xfrm>
              <a:off x="3724718" y="1942148"/>
              <a:ext cx="1545966" cy="1200329"/>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w="9525" cap="flat" cmpd="sng" algn="ctr">
              <a:solidFill>
                <a:srgbClr val="FFFFFF">
                  <a:shade val="95000"/>
                  <a:satMod val="105000"/>
                </a:srgbClr>
              </a:solidFill>
              <a:prstDash val="solid"/>
            </a:ln>
            <a:effectLst>
              <a:outerShdw blurRad="40000" dist="23000" dir="5400000" rotWithShape="0">
                <a:srgbClr val="000000">
                  <a:alpha val="35000"/>
                </a:srgbClr>
              </a:outerShdw>
            </a:effectLst>
          </p:spPr>
          <p:txBody>
            <a:bodyPr wrap="square" lIns="36000" rIns="3600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en-IE" sz="600" b="1" i="0" u="none" strike="noStrike" kern="0" cap="none" spc="0" normalizeH="0" baseline="0" noProof="0" dirty="0">
                  <a:ln>
                    <a:noFill/>
                  </a:ln>
                  <a:solidFill>
                    <a:srgbClr val="3C3C3C"/>
                  </a:solidFill>
                  <a:effectLst/>
                  <a:uLnTx/>
                  <a:uFillTx/>
                  <a:latin typeface="+mn-lt"/>
                  <a:ea typeface="+mn-ea"/>
                  <a:cs typeface="+mn-cs"/>
                </a:rPr>
                <a:t>Characteristics</a:t>
              </a:r>
            </a:p>
            <a:p>
              <a:pPr marL="171450" marR="0" lvl="0" indent="-171450"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IE" sz="600" b="0" i="1" u="none" strike="noStrike" kern="0" cap="none" spc="0" normalizeH="0" baseline="0" noProof="0" dirty="0">
                  <a:ln>
                    <a:noFill/>
                  </a:ln>
                  <a:solidFill>
                    <a:srgbClr val="3C3C3C"/>
                  </a:solidFill>
                  <a:effectLst/>
                  <a:uLnTx/>
                  <a:uFillTx/>
                  <a:latin typeface="+mn-lt"/>
                  <a:ea typeface="+mn-ea"/>
                  <a:cs typeface="+mn-cs"/>
                </a:rPr>
                <a:t>Newness</a:t>
              </a:r>
            </a:p>
            <a:p>
              <a:pPr marL="171450" marR="0" lvl="0" indent="-171450"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IE" sz="600" b="0" i="1" u="none" strike="noStrike" kern="0" cap="none" spc="0" normalizeH="0" baseline="0" noProof="0" dirty="0">
                  <a:ln>
                    <a:noFill/>
                  </a:ln>
                  <a:solidFill>
                    <a:srgbClr val="3C3C3C"/>
                  </a:solidFill>
                  <a:effectLst/>
                  <a:uLnTx/>
                  <a:uFillTx/>
                  <a:latin typeface="+mn-lt"/>
                  <a:ea typeface="+mn-ea"/>
                  <a:cs typeface="+mn-cs"/>
                </a:rPr>
                <a:t>Performance</a:t>
              </a:r>
            </a:p>
            <a:p>
              <a:pPr marL="171450" marR="0" lvl="0" indent="-171450"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IE" sz="600" b="0" i="1" u="none" strike="noStrike" kern="0" cap="none" spc="0" normalizeH="0" baseline="0" noProof="0" dirty="0">
                  <a:ln>
                    <a:noFill/>
                  </a:ln>
                  <a:solidFill>
                    <a:srgbClr val="3C3C3C"/>
                  </a:solidFill>
                  <a:effectLst/>
                  <a:uLnTx/>
                  <a:uFillTx/>
                  <a:latin typeface="+mn-lt"/>
                  <a:ea typeface="+mn-ea"/>
                  <a:cs typeface="+mn-cs"/>
                </a:rPr>
                <a:t>Customization</a:t>
              </a:r>
            </a:p>
            <a:p>
              <a:pPr marL="171450" marR="0" lvl="0" indent="-171450"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IE" sz="600" b="0" i="1" u="none" strike="noStrike" kern="0" cap="none" spc="0" normalizeH="0" baseline="0" noProof="0" dirty="0">
                  <a:ln>
                    <a:noFill/>
                  </a:ln>
                  <a:solidFill>
                    <a:srgbClr val="3C3C3C"/>
                  </a:solidFill>
                  <a:effectLst/>
                  <a:uLnTx/>
                  <a:uFillTx/>
                  <a:latin typeface="+mn-lt"/>
                  <a:ea typeface="+mn-ea"/>
                  <a:cs typeface="+mn-cs"/>
                </a:rPr>
                <a:t>“Getting the Job Done”</a:t>
              </a:r>
            </a:p>
            <a:p>
              <a:pPr marL="171450" marR="0" lvl="0" indent="-171450"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IE" sz="600" b="0" i="1" u="none" strike="noStrike" kern="0" cap="none" spc="0" normalizeH="0" baseline="0" noProof="0" dirty="0">
                  <a:ln>
                    <a:noFill/>
                  </a:ln>
                  <a:solidFill>
                    <a:srgbClr val="3C3C3C"/>
                  </a:solidFill>
                  <a:effectLst/>
                  <a:uLnTx/>
                  <a:uFillTx/>
                  <a:latin typeface="+mn-lt"/>
                  <a:ea typeface="+mn-ea"/>
                  <a:cs typeface="+mn-cs"/>
                </a:rPr>
                <a:t>Design</a:t>
              </a:r>
            </a:p>
            <a:p>
              <a:pPr marL="171450" marR="0" lvl="0" indent="-171450"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IE" sz="600" b="0" i="1" u="none" strike="noStrike" kern="0" cap="none" spc="0" normalizeH="0" baseline="0" noProof="0" dirty="0">
                  <a:ln>
                    <a:noFill/>
                  </a:ln>
                  <a:solidFill>
                    <a:srgbClr val="3C3C3C"/>
                  </a:solidFill>
                  <a:effectLst/>
                  <a:uLnTx/>
                  <a:uFillTx/>
                  <a:latin typeface="+mn-lt"/>
                  <a:ea typeface="+mn-ea"/>
                  <a:cs typeface="+mn-cs"/>
                </a:rPr>
                <a:t>Brand/Status</a:t>
              </a:r>
            </a:p>
            <a:p>
              <a:pPr marL="171450" marR="0" lvl="0" indent="-171450"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IE" sz="600" b="0" i="1" u="none" strike="noStrike" kern="0" cap="none" spc="0" normalizeH="0" baseline="0" noProof="0" dirty="0">
                  <a:ln>
                    <a:noFill/>
                  </a:ln>
                  <a:solidFill>
                    <a:srgbClr val="3C3C3C"/>
                  </a:solidFill>
                  <a:effectLst/>
                  <a:uLnTx/>
                  <a:uFillTx/>
                  <a:latin typeface="+mn-lt"/>
                  <a:ea typeface="+mn-ea"/>
                  <a:cs typeface="+mn-cs"/>
                </a:rPr>
                <a:t>Price</a:t>
              </a:r>
            </a:p>
            <a:p>
              <a:pPr marL="171450" marR="0" lvl="0" indent="-171450"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IE" sz="600" b="0" i="1" u="none" strike="noStrike" kern="0" cap="none" spc="0" normalizeH="0" baseline="0" noProof="0" dirty="0">
                  <a:ln>
                    <a:noFill/>
                  </a:ln>
                  <a:solidFill>
                    <a:srgbClr val="3C3C3C"/>
                  </a:solidFill>
                  <a:effectLst/>
                  <a:uLnTx/>
                  <a:uFillTx/>
                  <a:latin typeface="+mn-lt"/>
                  <a:ea typeface="+mn-ea"/>
                  <a:cs typeface="+mn-cs"/>
                </a:rPr>
                <a:t>Cost Reduction</a:t>
              </a:r>
            </a:p>
            <a:p>
              <a:pPr marL="171450" marR="0" lvl="0" indent="-171450"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IE" sz="600" b="0" i="1" u="none" strike="noStrike" kern="0" cap="none" spc="0" normalizeH="0" baseline="0" noProof="0" dirty="0">
                  <a:ln>
                    <a:noFill/>
                  </a:ln>
                  <a:solidFill>
                    <a:srgbClr val="3C3C3C"/>
                  </a:solidFill>
                  <a:effectLst/>
                  <a:uLnTx/>
                  <a:uFillTx/>
                  <a:latin typeface="+mn-lt"/>
                  <a:ea typeface="+mn-ea"/>
                  <a:cs typeface="+mn-cs"/>
                </a:rPr>
                <a:t>Risk Reduction</a:t>
              </a:r>
            </a:p>
            <a:p>
              <a:pPr marL="171450" marR="0" lvl="0" indent="-171450"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IE" sz="600" b="0" i="1" u="none" strike="noStrike" kern="0" cap="none" spc="0" normalizeH="0" baseline="0" noProof="0" dirty="0">
                  <a:ln>
                    <a:noFill/>
                  </a:ln>
                  <a:solidFill>
                    <a:srgbClr val="3C3C3C"/>
                  </a:solidFill>
                  <a:effectLst/>
                  <a:uLnTx/>
                  <a:uFillTx/>
                  <a:latin typeface="+mn-lt"/>
                  <a:ea typeface="+mn-ea"/>
                  <a:cs typeface="+mn-cs"/>
                </a:rPr>
                <a:t>Accessibility</a:t>
              </a:r>
            </a:p>
            <a:p>
              <a:pPr marL="171450" marR="0" lvl="0" indent="-171450"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IE" sz="600" b="0" i="1" u="none" strike="noStrike" kern="0" cap="none" spc="0" normalizeH="0" baseline="0" noProof="0" dirty="0">
                  <a:ln>
                    <a:noFill/>
                  </a:ln>
                  <a:solidFill>
                    <a:srgbClr val="3C3C3C"/>
                  </a:solidFill>
                  <a:effectLst/>
                  <a:uLnTx/>
                  <a:uFillTx/>
                  <a:latin typeface="+mn-lt"/>
                  <a:ea typeface="+mn-ea"/>
                  <a:cs typeface="+mn-cs"/>
                </a:rPr>
                <a:t>Convenience/Usability</a:t>
              </a:r>
              <a:endParaRPr kumimoji="0" lang="en-IE" sz="300" b="0" i="0" u="none" strike="noStrike" kern="0" cap="none" spc="0" normalizeH="0" baseline="0" noProof="0" dirty="0">
                <a:ln>
                  <a:noFill/>
                </a:ln>
                <a:solidFill>
                  <a:srgbClr val="3C3C3C"/>
                </a:solidFill>
                <a:effectLst/>
                <a:uLnTx/>
                <a:uFillTx/>
                <a:latin typeface="+mn-lt"/>
                <a:ea typeface="+mn-ea"/>
                <a:cs typeface="+mn-cs"/>
              </a:endParaRPr>
            </a:p>
          </p:txBody>
        </p:sp>
        <p:sp>
          <p:nvSpPr>
            <p:cNvPr id="67" name="Rectangle 66"/>
            <p:cNvSpPr/>
            <p:nvPr/>
          </p:nvSpPr>
          <p:spPr>
            <a:xfrm>
              <a:off x="1970631" y="1290201"/>
              <a:ext cx="1545966" cy="630942"/>
            </a:xfrm>
            <a:prstGeom prst="rect">
              <a:avLst/>
            </a:prstGeom>
            <a:solidFill>
              <a:srgbClr val="FFFF00"/>
            </a:solidFill>
            <a:ln w="9525" cap="flat" cmpd="sng" algn="ctr">
              <a:solidFill>
                <a:srgbClr val="323232">
                  <a:shade val="95000"/>
                  <a:satMod val="105000"/>
                </a:srgbClr>
              </a:solidFill>
              <a:prstDash val="solid"/>
            </a:ln>
            <a:effectLst>
              <a:innerShdw blurRad="63500" dist="50800" dir="2700000">
                <a:prstClr val="black">
                  <a:alpha val="50000"/>
                </a:prstClr>
              </a:innerShdw>
            </a:effectLst>
          </p:spPr>
          <p:txBody>
            <a:bodyPr wrap="square" lIns="36000" rIns="36000">
              <a:spAutoFit/>
            </a:bodyPr>
            <a:lstStyle/>
            <a:p>
              <a:pPr marL="90488" marR="0" lvl="0" indent="-90488"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ZA" sz="700" b="0" i="0" u="none" strike="noStrike" kern="0" cap="none" spc="0" normalizeH="0" baseline="0" noProof="0" dirty="0">
                  <a:ln>
                    <a:noFill/>
                  </a:ln>
                  <a:solidFill>
                    <a:srgbClr val="3C3C3C"/>
                  </a:solidFill>
                  <a:effectLst/>
                  <a:uLnTx/>
                  <a:uFillTx/>
                  <a:latin typeface="ARSMaquettePro-Regular"/>
                  <a:ea typeface="+mn-ea"/>
                  <a:cs typeface="+mn-cs"/>
                </a:rPr>
                <a:t>What Key Activities do our Value Propositions require?</a:t>
              </a:r>
            </a:p>
            <a:p>
              <a:pPr marL="90488" marR="0" lvl="0" indent="-90488"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ZA" sz="700" b="0" i="0" u="none" strike="noStrike" kern="0" cap="none" spc="0" normalizeH="0" baseline="0" noProof="0" dirty="0">
                  <a:ln>
                    <a:noFill/>
                  </a:ln>
                  <a:solidFill>
                    <a:srgbClr val="3C3C3C"/>
                  </a:solidFill>
                  <a:effectLst/>
                  <a:uLnTx/>
                  <a:uFillTx/>
                  <a:latin typeface="ARSMaquettePro-Regular"/>
                  <a:ea typeface="+mn-ea"/>
                  <a:cs typeface="+mn-cs"/>
                </a:rPr>
                <a:t>Our Distribution Channels?</a:t>
              </a:r>
            </a:p>
            <a:p>
              <a:pPr marL="90488" marR="0" lvl="0" indent="-90488"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ZA" sz="700" b="0" i="0" u="none" strike="noStrike" kern="0" cap="none" spc="0" normalizeH="0" baseline="0" noProof="0" dirty="0">
                  <a:ln>
                    <a:noFill/>
                  </a:ln>
                  <a:solidFill>
                    <a:srgbClr val="3C3C3C"/>
                  </a:solidFill>
                  <a:effectLst/>
                  <a:uLnTx/>
                  <a:uFillTx/>
                  <a:latin typeface="ARSMaquettePro-Regular"/>
                  <a:ea typeface="+mn-ea"/>
                  <a:cs typeface="+mn-cs"/>
                </a:rPr>
                <a:t>Customer Relationships?</a:t>
              </a:r>
            </a:p>
            <a:p>
              <a:pPr marL="90488" marR="0" lvl="0" indent="-90488"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ZA" sz="700" b="0" i="0" u="none" strike="noStrike" kern="0" cap="none" spc="0" normalizeH="0" baseline="0" noProof="0" dirty="0">
                  <a:ln>
                    <a:noFill/>
                  </a:ln>
                  <a:solidFill>
                    <a:srgbClr val="3C3C3C"/>
                  </a:solidFill>
                  <a:effectLst/>
                  <a:uLnTx/>
                  <a:uFillTx/>
                  <a:latin typeface="ARSMaquettePro-Regular"/>
                  <a:ea typeface="+mn-ea"/>
                  <a:cs typeface="+mn-cs"/>
                </a:rPr>
                <a:t>Revenue streams?</a:t>
              </a:r>
              <a:endParaRPr kumimoji="0" lang="en-IE" sz="700" b="0" i="0" u="none" strike="noStrike" kern="0" cap="none" spc="0" normalizeH="0" baseline="0" noProof="0" dirty="0">
                <a:ln>
                  <a:noFill/>
                </a:ln>
                <a:solidFill>
                  <a:srgbClr val="3C3C3C"/>
                </a:solidFill>
                <a:effectLst/>
                <a:uLnTx/>
                <a:uFillTx/>
                <a:latin typeface="+mn-lt"/>
                <a:ea typeface="+mn-ea"/>
                <a:cs typeface="+mn-cs"/>
              </a:endParaRPr>
            </a:p>
          </p:txBody>
        </p:sp>
        <p:sp>
          <p:nvSpPr>
            <p:cNvPr id="68" name="Rectangle 67"/>
            <p:cNvSpPr/>
            <p:nvPr/>
          </p:nvSpPr>
          <p:spPr>
            <a:xfrm>
              <a:off x="1945914" y="2005970"/>
              <a:ext cx="1545966" cy="584775"/>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w="9525" cap="flat" cmpd="sng" algn="ctr">
              <a:solidFill>
                <a:srgbClr val="FFFFFF">
                  <a:shade val="95000"/>
                  <a:satMod val="105000"/>
                </a:srgbClr>
              </a:solidFill>
              <a:prstDash val="solid"/>
            </a:ln>
            <a:effectLst>
              <a:outerShdw blurRad="40000" dist="23000" dir="5400000" rotWithShape="0">
                <a:srgbClr val="000000">
                  <a:alpha val="35000"/>
                </a:srgbClr>
              </a:outerShdw>
            </a:effectLst>
          </p:spPr>
          <p:txBody>
            <a:bodyPr wrap="square" lIns="36000" rIns="3600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en-IE" sz="800" b="1" i="1" u="none" strike="noStrike" kern="0" cap="none" spc="0" normalizeH="0" baseline="0" noProof="0" dirty="0">
                  <a:ln>
                    <a:noFill/>
                  </a:ln>
                  <a:solidFill>
                    <a:srgbClr val="3C3C3C"/>
                  </a:solidFill>
                  <a:effectLst/>
                  <a:uLnTx/>
                  <a:uFillTx/>
                  <a:latin typeface="+mn-lt"/>
                  <a:ea typeface="+mn-ea"/>
                  <a:cs typeface="+mn-cs"/>
                </a:rPr>
                <a:t>Categories</a:t>
              </a:r>
            </a:p>
            <a:p>
              <a:pPr marL="171450" marR="0" lvl="0" indent="-171450"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IE" sz="800" b="0" i="1" u="none" strike="noStrike" kern="0" cap="none" spc="0" normalizeH="0" baseline="0" noProof="0" dirty="0">
                  <a:ln>
                    <a:noFill/>
                  </a:ln>
                  <a:solidFill>
                    <a:srgbClr val="3C3C3C"/>
                  </a:solidFill>
                  <a:effectLst/>
                  <a:uLnTx/>
                  <a:uFillTx/>
                  <a:latin typeface="+mn-lt"/>
                  <a:ea typeface="+mn-ea"/>
                  <a:cs typeface="+mn-cs"/>
                </a:rPr>
                <a:t>Production</a:t>
              </a:r>
            </a:p>
            <a:p>
              <a:pPr marL="171450" marR="0" lvl="0" indent="-171450"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IE" sz="800" b="0" i="1" u="none" strike="noStrike" kern="0" cap="none" spc="0" normalizeH="0" baseline="0" noProof="0" dirty="0">
                  <a:ln>
                    <a:noFill/>
                  </a:ln>
                  <a:solidFill>
                    <a:srgbClr val="3C3C3C"/>
                  </a:solidFill>
                  <a:effectLst/>
                  <a:uLnTx/>
                  <a:uFillTx/>
                  <a:latin typeface="+mn-lt"/>
                  <a:ea typeface="+mn-ea"/>
                  <a:cs typeface="+mn-cs"/>
                </a:rPr>
                <a:t>Problem Solving</a:t>
              </a:r>
            </a:p>
            <a:p>
              <a:pPr marL="171450" marR="0" lvl="0" indent="-171450"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IE" sz="800" b="0" i="1" u="none" strike="noStrike" kern="0" cap="none" spc="0" normalizeH="0" baseline="0" noProof="0" dirty="0">
                  <a:ln>
                    <a:noFill/>
                  </a:ln>
                  <a:solidFill>
                    <a:srgbClr val="3C3C3C"/>
                  </a:solidFill>
                  <a:effectLst/>
                  <a:uLnTx/>
                  <a:uFillTx/>
                  <a:latin typeface="+mn-lt"/>
                  <a:ea typeface="+mn-ea"/>
                  <a:cs typeface="+mn-cs"/>
                </a:rPr>
                <a:t>Platform/Network</a:t>
              </a:r>
              <a:endParaRPr kumimoji="0" lang="en-IE" sz="700" b="0" i="0" u="none" strike="noStrike" kern="0" cap="none" spc="0" normalizeH="0" baseline="0" noProof="0" dirty="0">
                <a:ln>
                  <a:noFill/>
                </a:ln>
                <a:solidFill>
                  <a:srgbClr val="3C3C3C"/>
                </a:solidFill>
                <a:effectLst/>
                <a:uLnTx/>
                <a:uFillTx/>
                <a:latin typeface="+mn-lt"/>
                <a:ea typeface="+mn-ea"/>
                <a:cs typeface="+mn-cs"/>
              </a:endParaRPr>
            </a:p>
          </p:txBody>
        </p:sp>
        <p:sp>
          <p:nvSpPr>
            <p:cNvPr id="69" name="Rectangle 68"/>
            <p:cNvSpPr/>
            <p:nvPr/>
          </p:nvSpPr>
          <p:spPr>
            <a:xfrm>
              <a:off x="1933264" y="3068145"/>
              <a:ext cx="1545966" cy="630942"/>
            </a:xfrm>
            <a:prstGeom prst="rect">
              <a:avLst/>
            </a:prstGeom>
            <a:solidFill>
              <a:srgbClr val="FFFF00"/>
            </a:solidFill>
            <a:ln w="9525" cap="flat" cmpd="sng" algn="ctr">
              <a:solidFill>
                <a:srgbClr val="323232">
                  <a:shade val="95000"/>
                  <a:satMod val="105000"/>
                </a:srgbClr>
              </a:solidFill>
              <a:prstDash val="solid"/>
            </a:ln>
            <a:effectLst>
              <a:innerShdw blurRad="63500" dist="50800" dir="2700000">
                <a:prstClr val="black">
                  <a:alpha val="50000"/>
                </a:prstClr>
              </a:innerShdw>
            </a:effectLst>
          </p:spPr>
          <p:txBody>
            <a:bodyPr wrap="square" lIns="36000" rIns="36000">
              <a:spAutoFit/>
            </a:bodyPr>
            <a:lstStyle/>
            <a:p>
              <a:pPr marL="90488" marR="0" lvl="0" indent="-90488"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ZA" sz="700" b="0" i="0" u="none" strike="noStrike" kern="0" cap="none" spc="0" normalizeH="0" baseline="0" noProof="0" dirty="0">
                  <a:ln>
                    <a:noFill/>
                  </a:ln>
                  <a:solidFill>
                    <a:srgbClr val="3C3C3C"/>
                  </a:solidFill>
                  <a:effectLst/>
                  <a:uLnTx/>
                  <a:uFillTx/>
                  <a:latin typeface="ARSMaquettePro-Regular"/>
                  <a:ea typeface="+mn-ea"/>
                  <a:cs typeface="+mn-cs"/>
                </a:rPr>
                <a:t>What Key Resources do our Value Propositions require?</a:t>
              </a:r>
            </a:p>
            <a:p>
              <a:pPr marL="90488" marR="0" lvl="0" indent="-90488"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ZA" sz="700" b="0" i="0" u="none" strike="noStrike" kern="0" cap="none" spc="0" normalizeH="0" baseline="0" noProof="0" dirty="0">
                  <a:ln>
                    <a:noFill/>
                  </a:ln>
                  <a:solidFill>
                    <a:srgbClr val="3C3C3C"/>
                  </a:solidFill>
                  <a:effectLst/>
                  <a:uLnTx/>
                  <a:uFillTx/>
                  <a:latin typeface="ARSMaquettePro-Regular"/>
                  <a:ea typeface="+mn-ea"/>
                  <a:cs typeface="+mn-cs"/>
                </a:rPr>
                <a:t>Our Distribution Channels? Customer Relationships?</a:t>
              </a:r>
            </a:p>
            <a:p>
              <a:pPr marL="90488" marR="0" lvl="0" indent="-90488"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ZA" sz="700" b="0" i="0" u="none" strike="noStrike" kern="0" cap="none" spc="0" normalizeH="0" baseline="0" noProof="0" dirty="0">
                  <a:ln>
                    <a:noFill/>
                  </a:ln>
                  <a:solidFill>
                    <a:srgbClr val="3C3C3C"/>
                  </a:solidFill>
                  <a:effectLst/>
                  <a:uLnTx/>
                  <a:uFillTx/>
                  <a:latin typeface="ARSMaquettePro-Regular"/>
                  <a:ea typeface="+mn-ea"/>
                  <a:cs typeface="+mn-cs"/>
                </a:rPr>
                <a:t>Revenue Streams?</a:t>
              </a:r>
              <a:endParaRPr kumimoji="0" lang="en-IE" sz="700" b="0" i="0" u="none" strike="noStrike" kern="0" cap="none" spc="0" normalizeH="0" baseline="0" noProof="0" dirty="0">
                <a:ln>
                  <a:noFill/>
                </a:ln>
                <a:solidFill>
                  <a:srgbClr val="3C3C3C"/>
                </a:solidFill>
                <a:effectLst/>
                <a:uLnTx/>
                <a:uFillTx/>
                <a:latin typeface="+mn-lt"/>
                <a:ea typeface="+mn-ea"/>
                <a:cs typeface="+mn-cs"/>
              </a:endParaRPr>
            </a:p>
          </p:txBody>
        </p:sp>
        <p:sp>
          <p:nvSpPr>
            <p:cNvPr id="70" name="Rectangle 69"/>
            <p:cNvSpPr/>
            <p:nvPr/>
          </p:nvSpPr>
          <p:spPr>
            <a:xfrm>
              <a:off x="1933264" y="3716217"/>
              <a:ext cx="1545966" cy="830997"/>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w="9525" cap="flat" cmpd="sng" algn="ctr">
              <a:solidFill>
                <a:srgbClr val="FFFFFF">
                  <a:shade val="95000"/>
                  <a:satMod val="105000"/>
                </a:srgbClr>
              </a:solidFill>
              <a:prstDash val="solid"/>
            </a:ln>
            <a:effectLst>
              <a:outerShdw blurRad="40000" dist="23000" dir="5400000" rotWithShape="0">
                <a:srgbClr val="000000">
                  <a:alpha val="35000"/>
                </a:srgbClr>
              </a:outerShdw>
            </a:effectLst>
          </p:spPr>
          <p:txBody>
            <a:bodyPr wrap="square" lIns="36000" rIns="3600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en-IE" sz="800" b="1" i="1" u="none" strike="noStrike" kern="0" cap="none" spc="0" normalizeH="0" baseline="0" noProof="0" dirty="0">
                  <a:ln>
                    <a:noFill/>
                  </a:ln>
                  <a:solidFill>
                    <a:srgbClr val="3C3C3C"/>
                  </a:solidFill>
                  <a:effectLst/>
                  <a:uLnTx/>
                  <a:uFillTx/>
                  <a:latin typeface="+mn-lt"/>
                  <a:ea typeface="+mn-ea"/>
                  <a:cs typeface="+mn-cs"/>
                </a:rPr>
                <a:t>Types of Resources</a:t>
              </a:r>
            </a:p>
            <a:p>
              <a:pPr marL="92075" marR="0" lvl="0" indent="-92075"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ZA" sz="800" b="0" i="1" u="none" strike="noStrike" kern="0" cap="none" spc="0" normalizeH="0" baseline="0" noProof="0" dirty="0">
                  <a:ln>
                    <a:noFill/>
                  </a:ln>
                  <a:solidFill>
                    <a:srgbClr val="3C3C3C"/>
                  </a:solidFill>
                  <a:effectLst/>
                  <a:uLnTx/>
                  <a:uFillTx/>
                  <a:latin typeface="+mn-lt"/>
                  <a:ea typeface="+mn-ea"/>
                  <a:cs typeface="+mn-cs"/>
                </a:rPr>
                <a:t>Physical</a:t>
              </a:r>
            </a:p>
            <a:p>
              <a:pPr marL="92075" marR="0" lvl="0" indent="-92075"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ZA" sz="800" b="0" i="1" u="none" strike="noStrike" kern="0" cap="none" spc="0" normalizeH="0" baseline="0" noProof="0" dirty="0">
                  <a:ln>
                    <a:noFill/>
                  </a:ln>
                  <a:solidFill>
                    <a:srgbClr val="3C3C3C"/>
                  </a:solidFill>
                  <a:effectLst/>
                  <a:uLnTx/>
                  <a:uFillTx/>
                  <a:latin typeface="+mn-lt"/>
                  <a:ea typeface="+mn-ea"/>
                  <a:cs typeface="+mn-cs"/>
                </a:rPr>
                <a:t>Intellectual (brand patents, copyrights, data)</a:t>
              </a:r>
            </a:p>
            <a:p>
              <a:pPr marL="92075" marR="0" lvl="0" indent="-92075"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ZA" sz="800" b="0" i="1" u="none" strike="noStrike" kern="0" cap="none" spc="0" normalizeH="0" baseline="0" noProof="0" dirty="0">
                  <a:ln>
                    <a:noFill/>
                  </a:ln>
                  <a:solidFill>
                    <a:srgbClr val="3C3C3C"/>
                  </a:solidFill>
                  <a:effectLst/>
                  <a:uLnTx/>
                  <a:uFillTx/>
                  <a:latin typeface="+mn-lt"/>
                  <a:ea typeface="+mn-ea"/>
                  <a:cs typeface="+mn-cs"/>
                </a:rPr>
                <a:t>Human</a:t>
              </a:r>
            </a:p>
            <a:p>
              <a:pPr marL="92075" marR="0" lvl="0" indent="-92075"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ZA" sz="800" b="0" i="1" u="none" strike="noStrike" kern="0" cap="none" spc="0" normalizeH="0" baseline="0" noProof="0" dirty="0">
                  <a:ln>
                    <a:noFill/>
                  </a:ln>
                  <a:solidFill>
                    <a:srgbClr val="3C3C3C"/>
                  </a:solidFill>
                  <a:effectLst/>
                  <a:uLnTx/>
                  <a:uFillTx/>
                  <a:latin typeface="+mn-lt"/>
                  <a:ea typeface="+mn-ea"/>
                  <a:cs typeface="+mn-cs"/>
                </a:rPr>
                <a:t>Financial</a:t>
              </a:r>
              <a:endParaRPr kumimoji="0" lang="en-IE" sz="700" b="0" i="0" u="none" strike="noStrike" kern="0" cap="none" spc="0" normalizeH="0" baseline="0" noProof="0" dirty="0">
                <a:ln>
                  <a:noFill/>
                </a:ln>
                <a:solidFill>
                  <a:srgbClr val="3C3C3C"/>
                </a:solidFill>
                <a:effectLst/>
                <a:uLnTx/>
                <a:uFillTx/>
                <a:latin typeface="+mn-lt"/>
                <a:ea typeface="+mn-ea"/>
                <a:cs typeface="+mn-cs"/>
              </a:endParaRPr>
            </a:p>
          </p:txBody>
        </p:sp>
        <p:sp>
          <p:nvSpPr>
            <p:cNvPr id="71" name="Rectangle 70"/>
            <p:cNvSpPr/>
            <p:nvPr/>
          </p:nvSpPr>
          <p:spPr>
            <a:xfrm>
              <a:off x="204229" y="1290146"/>
              <a:ext cx="1545966" cy="738664"/>
            </a:xfrm>
            <a:prstGeom prst="rect">
              <a:avLst/>
            </a:prstGeom>
            <a:solidFill>
              <a:srgbClr val="FFFF00"/>
            </a:solidFill>
            <a:ln w="9525" cap="flat" cmpd="sng" algn="ctr">
              <a:solidFill>
                <a:srgbClr val="323232">
                  <a:shade val="95000"/>
                  <a:satMod val="105000"/>
                </a:srgbClr>
              </a:solidFill>
              <a:prstDash val="solid"/>
            </a:ln>
            <a:effectLst>
              <a:innerShdw blurRad="63500" dist="50800" dir="2700000">
                <a:prstClr val="black">
                  <a:alpha val="50000"/>
                </a:prstClr>
              </a:innerShdw>
            </a:effectLst>
          </p:spPr>
          <p:txBody>
            <a:bodyPr wrap="square" lIns="36000" rIns="36000">
              <a:spAutoFit/>
            </a:bodyPr>
            <a:lstStyle/>
            <a:p>
              <a:pPr marL="90488" marR="0" lvl="0" indent="-90488"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ZA" sz="700" b="0" i="0" u="none" strike="noStrike" kern="0" cap="none" spc="0" normalizeH="0" baseline="0" noProof="0" dirty="0">
                  <a:ln>
                    <a:noFill/>
                  </a:ln>
                  <a:solidFill>
                    <a:srgbClr val="3C3C3C"/>
                  </a:solidFill>
                  <a:effectLst/>
                  <a:uLnTx/>
                  <a:uFillTx/>
                  <a:latin typeface="ARSMaquettePro-Regular"/>
                  <a:ea typeface="+mn-ea"/>
                  <a:cs typeface="+mn-cs"/>
                </a:rPr>
                <a:t>Who are our Key Partners?</a:t>
              </a:r>
            </a:p>
            <a:p>
              <a:pPr marL="90488" marR="0" lvl="0" indent="-90488"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ZA" sz="700" b="0" i="0" u="none" strike="noStrike" kern="0" cap="none" spc="0" normalizeH="0" baseline="0" noProof="0" dirty="0">
                  <a:ln>
                    <a:noFill/>
                  </a:ln>
                  <a:solidFill>
                    <a:srgbClr val="3C3C3C"/>
                  </a:solidFill>
                  <a:effectLst/>
                  <a:uLnTx/>
                  <a:uFillTx/>
                  <a:latin typeface="ARSMaquettePro-Regular"/>
                  <a:ea typeface="+mn-ea"/>
                  <a:cs typeface="+mn-cs"/>
                </a:rPr>
                <a:t>Who are our key suppliers?</a:t>
              </a:r>
            </a:p>
            <a:p>
              <a:pPr marL="90488" marR="0" lvl="0" indent="-90488"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ZA" sz="700" b="0" i="0" u="none" strike="noStrike" kern="0" cap="none" spc="0" normalizeH="0" baseline="0" noProof="0" dirty="0">
                  <a:ln>
                    <a:noFill/>
                  </a:ln>
                  <a:solidFill>
                    <a:srgbClr val="3C3C3C"/>
                  </a:solidFill>
                  <a:effectLst/>
                  <a:uLnTx/>
                  <a:uFillTx/>
                  <a:latin typeface="ARSMaquettePro-Regular"/>
                  <a:ea typeface="+mn-ea"/>
                  <a:cs typeface="+mn-cs"/>
                </a:rPr>
                <a:t>Which Key Resources are we acquiring from partners?</a:t>
              </a:r>
            </a:p>
            <a:p>
              <a:pPr marL="90488" marR="0" lvl="0" indent="-90488"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ZA" sz="700" b="0" i="0" u="none" strike="noStrike" kern="0" cap="none" spc="0" normalizeH="0" baseline="0" noProof="0" dirty="0">
                  <a:ln>
                    <a:noFill/>
                  </a:ln>
                  <a:solidFill>
                    <a:srgbClr val="3C3C3C"/>
                  </a:solidFill>
                  <a:effectLst/>
                  <a:uLnTx/>
                  <a:uFillTx/>
                  <a:latin typeface="ARSMaquettePro-Regular"/>
                  <a:ea typeface="+mn-ea"/>
                  <a:cs typeface="+mn-cs"/>
                </a:rPr>
                <a:t>Which Key Activities do partners perform?</a:t>
              </a:r>
              <a:endParaRPr kumimoji="0" lang="en-IE" sz="700" b="0" i="0" u="none" strike="noStrike" kern="0" cap="none" spc="0" normalizeH="0" baseline="0" noProof="0" dirty="0">
                <a:ln>
                  <a:noFill/>
                </a:ln>
                <a:solidFill>
                  <a:srgbClr val="3C3C3C"/>
                </a:solidFill>
                <a:effectLst/>
                <a:uLnTx/>
                <a:uFillTx/>
                <a:latin typeface="+mn-lt"/>
                <a:ea typeface="+mn-ea"/>
                <a:cs typeface="+mn-cs"/>
              </a:endParaRPr>
            </a:p>
          </p:txBody>
        </p:sp>
        <p:sp>
          <p:nvSpPr>
            <p:cNvPr id="72" name="Rectangle 71"/>
            <p:cNvSpPr/>
            <p:nvPr/>
          </p:nvSpPr>
          <p:spPr>
            <a:xfrm>
              <a:off x="204229" y="2181949"/>
              <a:ext cx="1545966" cy="830997"/>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w="9525" cap="flat" cmpd="sng" algn="ctr">
              <a:solidFill>
                <a:srgbClr val="FFFFFF">
                  <a:shade val="95000"/>
                  <a:satMod val="105000"/>
                </a:srgbClr>
              </a:solidFill>
              <a:prstDash val="solid"/>
            </a:ln>
            <a:effectLst>
              <a:outerShdw blurRad="40000" dist="23000" dir="5400000" rotWithShape="0">
                <a:srgbClr val="000000">
                  <a:alpha val="35000"/>
                </a:srgbClr>
              </a:outerShdw>
            </a:effectLst>
          </p:spPr>
          <p:txBody>
            <a:bodyPr wrap="square" lIns="36000" rIns="3600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en-ZA" sz="800" b="1" i="1" u="none" strike="noStrike" kern="0" cap="none" spc="0" normalizeH="0" baseline="0" noProof="0" dirty="0">
                  <a:ln>
                    <a:noFill/>
                  </a:ln>
                  <a:solidFill>
                    <a:srgbClr val="3C3C3C"/>
                  </a:solidFill>
                  <a:effectLst/>
                  <a:uLnTx/>
                  <a:uFillTx/>
                  <a:latin typeface="+mn-lt"/>
                  <a:ea typeface="+mn-ea"/>
                  <a:cs typeface="+mn-cs"/>
                </a:rPr>
                <a:t>Motivations for Partnerships</a:t>
              </a:r>
            </a:p>
            <a:p>
              <a:pPr marL="92075" marR="0" lvl="0" indent="-92075"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ZA" sz="800" b="0" i="1" u="none" strike="noStrike" kern="0" cap="none" spc="0" normalizeH="0" baseline="0" noProof="0" dirty="0">
                  <a:ln>
                    <a:noFill/>
                  </a:ln>
                  <a:solidFill>
                    <a:srgbClr val="3C3C3C"/>
                  </a:solidFill>
                  <a:effectLst/>
                  <a:uLnTx/>
                  <a:uFillTx/>
                  <a:latin typeface="+mn-lt"/>
                  <a:ea typeface="+mn-ea"/>
                  <a:cs typeface="+mn-cs"/>
                </a:rPr>
                <a:t>Optimization and economy</a:t>
              </a:r>
            </a:p>
            <a:p>
              <a:pPr marL="92075" marR="0" lvl="0" indent="-92075"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ZA" sz="800" b="0" i="1" u="none" strike="noStrike" kern="0" cap="none" spc="0" normalizeH="0" baseline="0" noProof="0" dirty="0">
                  <a:ln>
                    <a:noFill/>
                  </a:ln>
                  <a:solidFill>
                    <a:srgbClr val="3C3C3C"/>
                  </a:solidFill>
                  <a:effectLst/>
                  <a:uLnTx/>
                  <a:uFillTx/>
                  <a:latin typeface="+mn-lt"/>
                  <a:ea typeface="+mn-ea"/>
                  <a:cs typeface="+mn-cs"/>
                </a:rPr>
                <a:t>Reduction of risk and uncertainty</a:t>
              </a:r>
            </a:p>
            <a:p>
              <a:pPr marL="92075" marR="0" lvl="0" indent="-92075"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ZA" sz="800" b="0" i="1" u="none" strike="noStrike" kern="0" cap="none" spc="0" normalizeH="0" baseline="0" noProof="0" dirty="0">
                  <a:ln>
                    <a:noFill/>
                  </a:ln>
                  <a:solidFill>
                    <a:srgbClr val="3C3C3C"/>
                  </a:solidFill>
                  <a:effectLst/>
                  <a:uLnTx/>
                  <a:uFillTx/>
                  <a:latin typeface="+mn-lt"/>
                  <a:ea typeface="+mn-ea"/>
                  <a:cs typeface="+mn-cs"/>
                </a:rPr>
                <a:t>Acquisition of particular resources and activities</a:t>
              </a:r>
              <a:endParaRPr kumimoji="0" lang="en-IE" sz="700" b="0" i="0" u="none" strike="noStrike" kern="0" cap="none" spc="0" normalizeH="0" baseline="0" noProof="0" dirty="0">
                <a:ln>
                  <a:noFill/>
                </a:ln>
                <a:solidFill>
                  <a:srgbClr val="3C3C3C"/>
                </a:solidFill>
                <a:effectLst/>
                <a:uLnTx/>
                <a:uFillTx/>
                <a:latin typeface="+mn-lt"/>
                <a:ea typeface="+mn-ea"/>
                <a:cs typeface="+mn-cs"/>
              </a:endParaRPr>
            </a:p>
          </p:txBody>
        </p:sp>
        <p:sp>
          <p:nvSpPr>
            <p:cNvPr id="73" name="Rectangle 72"/>
            <p:cNvSpPr/>
            <p:nvPr/>
          </p:nvSpPr>
          <p:spPr>
            <a:xfrm>
              <a:off x="226802" y="4902454"/>
              <a:ext cx="1387997" cy="846386"/>
            </a:xfrm>
            <a:prstGeom prst="rect">
              <a:avLst/>
            </a:prstGeom>
            <a:solidFill>
              <a:srgbClr val="FFFF00"/>
            </a:solidFill>
            <a:ln w="9525" cap="flat" cmpd="sng" algn="ctr">
              <a:solidFill>
                <a:srgbClr val="323232">
                  <a:shade val="95000"/>
                  <a:satMod val="105000"/>
                </a:srgbClr>
              </a:solidFill>
              <a:prstDash val="solid"/>
            </a:ln>
            <a:effectLst>
              <a:innerShdw blurRad="63500" dist="50800" dir="2700000">
                <a:prstClr val="black">
                  <a:alpha val="50000"/>
                </a:prstClr>
              </a:innerShdw>
            </a:effectLst>
          </p:spPr>
          <p:txBody>
            <a:bodyPr wrap="square" lIns="36000" rIns="36000">
              <a:spAutoFit/>
            </a:bodyPr>
            <a:lstStyle/>
            <a:p>
              <a:pPr marL="92075" marR="0" lvl="0" indent="-92075"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ZA" sz="700" b="0" i="0" u="none" strike="noStrike" kern="0" cap="none" spc="0" normalizeH="0" baseline="0" noProof="0" dirty="0">
                  <a:ln>
                    <a:noFill/>
                  </a:ln>
                  <a:solidFill>
                    <a:srgbClr val="3C3C3C"/>
                  </a:solidFill>
                  <a:effectLst/>
                  <a:uLnTx/>
                  <a:uFillTx/>
                  <a:latin typeface="+mn-lt"/>
                  <a:ea typeface="+mn-ea"/>
                  <a:cs typeface="+mn-cs"/>
                </a:rPr>
                <a:t>What are the most important costs inherent in our business model?</a:t>
              </a:r>
            </a:p>
            <a:p>
              <a:pPr marL="92075" marR="0" lvl="0" indent="-92075"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ZA" sz="700" b="0" i="0" u="none" strike="noStrike" kern="0" cap="none" spc="0" normalizeH="0" baseline="0" noProof="0" dirty="0">
                  <a:ln>
                    <a:noFill/>
                  </a:ln>
                  <a:solidFill>
                    <a:srgbClr val="3C3C3C"/>
                  </a:solidFill>
                  <a:effectLst/>
                  <a:uLnTx/>
                  <a:uFillTx/>
                  <a:latin typeface="+mn-lt"/>
                  <a:ea typeface="+mn-ea"/>
                  <a:cs typeface="+mn-cs"/>
                </a:rPr>
                <a:t>Which Key Resources are most expensive?</a:t>
              </a:r>
            </a:p>
            <a:p>
              <a:pPr marL="92075" marR="0" lvl="0" indent="-92075"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ZA" sz="700" b="0" i="0" u="none" strike="noStrike" kern="0" cap="none" spc="0" normalizeH="0" baseline="0" noProof="0" dirty="0">
                  <a:ln>
                    <a:noFill/>
                  </a:ln>
                  <a:solidFill>
                    <a:srgbClr val="3C3C3C"/>
                  </a:solidFill>
                  <a:effectLst/>
                  <a:uLnTx/>
                  <a:uFillTx/>
                  <a:latin typeface="+mn-lt"/>
                  <a:ea typeface="+mn-ea"/>
                  <a:cs typeface="+mn-cs"/>
                </a:rPr>
                <a:t>Which Key Activities are most expensive?</a:t>
              </a:r>
              <a:endParaRPr kumimoji="0" lang="en-IE" sz="600" b="0" i="0" u="none" strike="noStrike" kern="0" cap="none" spc="0" normalizeH="0" baseline="0" noProof="0" dirty="0">
                <a:ln>
                  <a:noFill/>
                </a:ln>
                <a:solidFill>
                  <a:srgbClr val="3C3C3C"/>
                </a:solidFill>
                <a:effectLst/>
                <a:uLnTx/>
                <a:uFillTx/>
                <a:latin typeface="+mn-lt"/>
                <a:ea typeface="+mn-ea"/>
                <a:cs typeface="+mn-cs"/>
              </a:endParaRPr>
            </a:p>
          </p:txBody>
        </p:sp>
        <p:sp>
          <p:nvSpPr>
            <p:cNvPr id="74" name="Rectangle 73"/>
            <p:cNvSpPr/>
            <p:nvPr/>
          </p:nvSpPr>
          <p:spPr>
            <a:xfrm>
              <a:off x="1691680" y="4815443"/>
              <a:ext cx="1256837" cy="1061829"/>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w="9525" cap="flat" cmpd="sng" algn="ctr">
              <a:solidFill>
                <a:srgbClr val="FFFFFF">
                  <a:shade val="95000"/>
                  <a:satMod val="105000"/>
                </a:srgbClr>
              </a:solidFill>
              <a:prstDash val="solid"/>
            </a:ln>
            <a:effectLst>
              <a:outerShdw blurRad="40000" dist="23000" dir="5400000" rotWithShape="0">
                <a:srgbClr val="000000">
                  <a:alpha val="35000"/>
                </a:srgbClr>
              </a:outerShdw>
            </a:effectLst>
          </p:spPr>
          <p:txBody>
            <a:bodyPr wrap="square" lIns="36000" rIns="3600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en-IE" sz="700" b="1" i="0" u="none" strike="noStrike" kern="0" cap="none" spc="0" normalizeH="0" baseline="0" noProof="0" dirty="0">
                  <a:ln>
                    <a:noFill/>
                  </a:ln>
                  <a:solidFill>
                    <a:srgbClr val="3C3C3C"/>
                  </a:solidFill>
                  <a:effectLst/>
                  <a:uLnTx/>
                  <a:uFillTx/>
                  <a:latin typeface="+mn-lt"/>
                  <a:ea typeface="+mn-ea"/>
                  <a:cs typeface="+mn-cs"/>
                </a:rPr>
                <a:t>Is your Business More;</a:t>
              </a:r>
            </a:p>
            <a:p>
              <a:pPr marL="92075" marR="0" lvl="0" indent="-92075"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ZA" sz="700" b="0" i="1" u="none" strike="noStrike" kern="0" cap="none" spc="0" normalizeH="0" baseline="0" noProof="0" dirty="0">
                  <a:ln>
                    <a:noFill/>
                  </a:ln>
                  <a:solidFill>
                    <a:srgbClr val="3C3C3C"/>
                  </a:solidFill>
                  <a:effectLst/>
                  <a:uLnTx/>
                  <a:uFillTx/>
                  <a:latin typeface="+mn-lt"/>
                  <a:ea typeface="+mn-ea"/>
                  <a:cs typeface="+mn-cs"/>
                </a:rPr>
                <a:t>Cost Driven (leanest cost structure, low price value proposition, maximum automation, extensive outsourcing)</a:t>
              </a:r>
            </a:p>
            <a:p>
              <a:pPr marL="92075" marR="0" lvl="0" indent="-92075"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ZA" sz="700" b="0" i="1" u="none" strike="noStrike" kern="0" cap="none" spc="0" normalizeH="0" baseline="0" noProof="0" dirty="0">
                  <a:ln>
                    <a:noFill/>
                  </a:ln>
                  <a:solidFill>
                    <a:srgbClr val="3C3C3C"/>
                  </a:solidFill>
                  <a:effectLst/>
                  <a:uLnTx/>
                  <a:uFillTx/>
                  <a:latin typeface="+mn-lt"/>
                  <a:ea typeface="+mn-ea"/>
                  <a:cs typeface="+mn-cs"/>
                </a:rPr>
                <a:t>Value Driven (focused on value creation, premium value proposition)</a:t>
              </a:r>
              <a:endParaRPr kumimoji="0" lang="en-IE" sz="600" b="0" i="0" u="none" strike="noStrike" kern="0" cap="none" spc="0" normalizeH="0" baseline="0" noProof="0" dirty="0">
                <a:ln>
                  <a:noFill/>
                </a:ln>
                <a:solidFill>
                  <a:srgbClr val="3C3C3C"/>
                </a:solidFill>
                <a:effectLst/>
                <a:uLnTx/>
                <a:uFillTx/>
                <a:latin typeface="+mn-lt"/>
                <a:ea typeface="+mn-ea"/>
                <a:cs typeface="+mn-cs"/>
              </a:endParaRPr>
            </a:p>
          </p:txBody>
        </p:sp>
        <p:sp>
          <p:nvSpPr>
            <p:cNvPr id="75" name="Rectangle 74"/>
            <p:cNvSpPr/>
            <p:nvPr/>
          </p:nvSpPr>
          <p:spPr>
            <a:xfrm>
              <a:off x="3018231" y="4902259"/>
              <a:ext cx="1256837" cy="830997"/>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w="9525" cap="flat" cmpd="sng" algn="ctr">
              <a:solidFill>
                <a:srgbClr val="FFFFFF">
                  <a:shade val="95000"/>
                  <a:satMod val="105000"/>
                </a:srgbClr>
              </a:solidFill>
              <a:prstDash val="solid"/>
            </a:ln>
            <a:effectLst>
              <a:outerShdw blurRad="40000" dist="23000" dir="5400000" rotWithShape="0">
                <a:srgbClr val="000000">
                  <a:alpha val="35000"/>
                </a:srgbClr>
              </a:outerShdw>
            </a:effectLst>
          </p:spPr>
          <p:txBody>
            <a:bodyPr wrap="square" lIns="36000" rIns="3600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en-IE" sz="800" b="1" i="0" u="none" strike="noStrike" kern="0" cap="none" spc="0" normalizeH="0" baseline="0" noProof="0" dirty="0">
                  <a:ln>
                    <a:noFill/>
                  </a:ln>
                  <a:solidFill>
                    <a:srgbClr val="3C3C3C"/>
                  </a:solidFill>
                  <a:effectLst/>
                  <a:uLnTx/>
                  <a:uFillTx/>
                  <a:latin typeface="+mn-lt"/>
                  <a:ea typeface="+mn-ea"/>
                  <a:cs typeface="+mn-cs"/>
                </a:rPr>
                <a:t>Sample Characteristics</a:t>
              </a:r>
            </a:p>
            <a:p>
              <a:pPr marL="92075" marR="0" lvl="0" indent="-92075"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ZA" sz="800" b="0" i="1" u="none" strike="noStrike" kern="0" cap="none" spc="0" normalizeH="0" baseline="0" noProof="0" dirty="0">
                  <a:ln>
                    <a:noFill/>
                  </a:ln>
                  <a:solidFill>
                    <a:srgbClr val="3C3C3C"/>
                  </a:solidFill>
                  <a:effectLst/>
                  <a:uLnTx/>
                  <a:uFillTx/>
                  <a:latin typeface="+mn-lt"/>
                  <a:ea typeface="+mn-ea"/>
                  <a:cs typeface="+mn-cs"/>
                </a:rPr>
                <a:t>Fixed Costs (salaries, rents, utilities)</a:t>
              </a:r>
            </a:p>
            <a:p>
              <a:pPr marL="92075" marR="0" lvl="0" indent="-92075"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IE" sz="800" b="0" i="1" u="none" strike="noStrike" kern="0" cap="none" spc="0" normalizeH="0" baseline="0" noProof="0" dirty="0">
                  <a:ln>
                    <a:noFill/>
                  </a:ln>
                  <a:solidFill>
                    <a:srgbClr val="3C3C3C"/>
                  </a:solidFill>
                  <a:effectLst/>
                  <a:uLnTx/>
                  <a:uFillTx/>
                  <a:latin typeface="+mn-lt"/>
                  <a:ea typeface="+mn-ea"/>
                  <a:cs typeface="+mn-cs"/>
                </a:rPr>
                <a:t>Variable costs</a:t>
              </a:r>
            </a:p>
            <a:p>
              <a:pPr marL="92075" marR="0" lvl="0" indent="-92075"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IE" sz="800" b="0" i="1" u="none" strike="noStrike" kern="0" cap="none" spc="0" normalizeH="0" baseline="0" noProof="0" dirty="0">
                  <a:ln>
                    <a:noFill/>
                  </a:ln>
                  <a:solidFill>
                    <a:srgbClr val="3C3C3C"/>
                  </a:solidFill>
                  <a:effectLst/>
                  <a:uLnTx/>
                  <a:uFillTx/>
                  <a:latin typeface="+mn-lt"/>
                  <a:ea typeface="+mn-ea"/>
                  <a:cs typeface="+mn-cs"/>
                </a:rPr>
                <a:t>Economies of scale</a:t>
              </a:r>
            </a:p>
            <a:p>
              <a:pPr marL="92075" marR="0" lvl="0" indent="-92075"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IE" sz="800" b="0" i="1" u="none" strike="noStrike" kern="0" cap="none" spc="0" normalizeH="0" baseline="0" noProof="0" dirty="0">
                  <a:ln>
                    <a:noFill/>
                  </a:ln>
                  <a:solidFill>
                    <a:srgbClr val="3C3C3C"/>
                  </a:solidFill>
                  <a:effectLst/>
                  <a:uLnTx/>
                  <a:uFillTx/>
                  <a:latin typeface="+mn-lt"/>
                  <a:ea typeface="+mn-ea"/>
                  <a:cs typeface="+mn-cs"/>
                </a:rPr>
                <a:t>Economies of scope</a:t>
              </a:r>
              <a:endParaRPr kumimoji="0" lang="en-IE" sz="600" b="0" i="0" u="none" strike="noStrike" kern="0" cap="none" spc="0" normalizeH="0" baseline="0" noProof="0" dirty="0">
                <a:ln>
                  <a:noFill/>
                </a:ln>
                <a:solidFill>
                  <a:srgbClr val="3C3C3C"/>
                </a:solidFill>
                <a:effectLst/>
                <a:uLnTx/>
                <a:uFillTx/>
                <a:latin typeface="+mn-lt"/>
                <a:ea typeface="+mn-ea"/>
                <a:cs typeface="+mn-cs"/>
              </a:endParaRPr>
            </a:p>
          </p:txBody>
        </p:sp>
        <p:sp>
          <p:nvSpPr>
            <p:cNvPr id="76" name="Rectangle 75"/>
            <p:cNvSpPr/>
            <p:nvPr/>
          </p:nvSpPr>
          <p:spPr>
            <a:xfrm>
              <a:off x="4629305" y="4869160"/>
              <a:ext cx="4130149" cy="534368"/>
            </a:xfrm>
            <a:prstGeom prst="rect">
              <a:avLst/>
            </a:prstGeom>
            <a:solidFill>
              <a:srgbClr val="FFFF00"/>
            </a:solidFill>
            <a:ln w="9525" cap="flat" cmpd="sng" algn="ctr">
              <a:solidFill>
                <a:srgbClr val="323232">
                  <a:shade val="95000"/>
                  <a:satMod val="105000"/>
                </a:srgbClr>
              </a:solidFill>
              <a:prstDash val="solid"/>
            </a:ln>
            <a:effectLst>
              <a:innerShdw blurRad="63500" dist="50800" dir="2700000">
                <a:prstClr val="black">
                  <a:alpha val="50000"/>
                </a:prstClr>
              </a:innerShdw>
            </a:effectLst>
          </p:spPr>
          <p:txBody>
            <a:bodyPr wrap="square" lIns="36000" tIns="36000" rIns="36000" bIns="36000">
              <a:spAutoFit/>
            </a:bodyPr>
            <a:lstStyle/>
            <a:p>
              <a:pPr marL="92075" marR="0" lvl="0" indent="-92075"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ZA" sz="600" b="0" i="0" u="none" strike="noStrike" kern="0" cap="none" spc="0" normalizeH="0" baseline="0" noProof="0" dirty="0">
                  <a:ln>
                    <a:noFill/>
                  </a:ln>
                  <a:solidFill>
                    <a:srgbClr val="3C3C3C"/>
                  </a:solidFill>
                  <a:effectLst/>
                  <a:uLnTx/>
                  <a:uFillTx/>
                  <a:latin typeface="+mn-lt"/>
                  <a:ea typeface="+mn-ea"/>
                  <a:cs typeface="+mn-cs"/>
                </a:rPr>
                <a:t>For what value are our customers really willing to pay?</a:t>
              </a:r>
            </a:p>
            <a:p>
              <a:pPr marL="92075" marR="0" lvl="0" indent="-92075"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ZA" sz="600" b="0" i="0" u="none" strike="noStrike" kern="0" cap="none" spc="0" normalizeH="0" baseline="0" noProof="0" dirty="0">
                  <a:ln>
                    <a:noFill/>
                  </a:ln>
                  <a:solidFill>
                    <a:srgbClr val="3C3C3C"/>
                  </a:solidFill>
                  <a:effectLst/>
                  <a:uLnTx/>
                  <a:uFillTx/>
                  <a:latin typeface="+mn-lt"/>
                  <a:ea typeface="+mn-ea"/>
                  <a:cs typeface="+mn-cs"/>
                </a:rPr>
                <a:t>For what do they currently pay?</a:t>
              </a:r>
            </a:p>
            <a:p>
              <a:pPr marL="92075" marR="0" lvl="0" indent="-92075"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ZA" sz="600" b="0" i="0" u="none" strike="noStrike" kern="0" cap="none" spc="0" normalizeH="0" baseline="0" noProof="0" dirty="0">
                  <a:ln>
                    <a:noFill/>
                  </a:ln>
                  <a:solidFill>
                    <a:srgbClr val="3C3C3C"/>
                  </a:solidFill>
                  <a:effectLst/>
                  <a:uLnTx/>
                  <a:uFillTx/>
                  <a:latin typeface="+mn-lt"/>
                  <a:ea typeface="+mn-ea"/>
                  <a:cs typeface="+mn-cs"/>
                </a:rPr>
                <a:t>How are they currently paying?</a:t>
              </a:r>
            </a:p>
            <a:p>
              <a:pPr marL="92075" marR="0" lvl="0" indent="-92075"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ZA" sz="600" b="0" i="0" u="none" strike="noStrike" kern="0" cap="none" spc="0" normalizeH="0" baseline="0" noProof="0" dirty="0">
                  <a:ln>
                    <a:noFill/>
                  </a:ln>
                  <a:solidFill>
                    <a:srgbClr val="3C3C3C"/>
                  </a:solidFill>
                  <a:effectLst/>
                  <a:uLnTx/>
                  <a:uFillTx/>
                  <a:latin typeface="+mn-lt"/>
                  <a:ea typeface="+mn-ea"/>
                  <a:cs typeface="+mn-cs"/>
                </a:rPr>
                <a:t>How would they prefer to pay?</a:t>
              </a:r>
            </a:p>
            <a:p>
              <a:pPr marL="92075" marR="0" lvl="0" indent="-92075" defTabSz="91440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ZA" sz="600" b="0" i="0" u="none" strike="noStrike" kern="0" cap="none" spc="0" normalizeH="0" baseline="0" noProof="0" dirty="0">
                  <a:ln>
                    <a:noFill/>
                  </a:ln>
                  <a:solidFill>
                    <a:srgbClr val="3C3C3C"/>
                  </a:solidFill>
                  <a:effectLst/>
                  <a:uLnTx/>
                  <a:uFillTx/>
                  <a:latin typeface="+mn-lt"/>
                  <a:ea typeface="+mn-ea"/>
                  <a:cs typeface="+mn-cs"/>
                </a:rPr>
                <a:t>How much does each Revenue Stream contribute to overall revenues?</a:t>
              </a:r>
              <a:endParaRPr kumimoji="0" lang="en-IE" sz="500" b="0" i="0" u="none" strike="noStrike" kern="0" cap="none" spc="0" normalizeH="0" baseline="0" noProof="0" dirty="0">
                <a:ln>
                  <a:noFill/>
                </a:ln>
                <a:solidFill>
                  <a:srgbClr val="3C3C3C"/>
                </a:solidFill>
                <a:effectLst/>
                <a:uLnTx/>
                <a:uFillTx/>
                <a:latin typeface="+mn-lt"/>
                <a:ea typeface="+mn-ea"/>
                <a:cs typeface="+mn-cs"/>
              </a:endParaRPr>
            </a:p>
          </p:txBody>
        </p:sp>
        <p:sp>
          <p:nvSpPr>
            <p:cNvPr id="77" name="Rectangle 76"/>
            <p:cNvSpPr/>
            <p:nvPr/>
          </p:nvSpPr>
          <p:spPr>
            <a:xfrm>
              <a:off x="4640755" y="5403696"/>
              <a:ext cx="1371406" cy="553998"/>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w="9525" cap="flat" cmpd="sng" algn="ctr">
              <a:solidFill>
                <a:srgbClr val="FFFFFF">
                  <a:shade val="95000"/>
                  <a:satMod val="105000"/>
                </a:srgbClr>
              </a:solidFill>
              <a:prstDash val="solid"/>
            </a:ln>
            <a:effectLst>
              <a:outerShdw blurRad="40000" dist="23000" dir="5400000" rotWithShape="0">
                <a:srgbClr val="000000">
                  <a:alpha val="35000"/>
                </a:srgbClr>
              </a:outerShdw>
            </a:effectLst>
          </p:spPr>
          <p:txBody>
            <a:bodyPr wrap="square" lIns="36000" rIns="3600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en-IE" sz="600" b="1" i="0" u="none" strike="noStrike" kern="0" cap="none" spc="0" normalizeH="0" baseline="0" noProof="0" dirty="0">
                  <a:ln>
                    <a:noFill/>
                  </a:ln>
                  <a:solidFill>
                    <a:srgbClr val="3C3C3C"/>
                  </a:solidFill>
                  <a:effectLst/>
                  <a:uLnTx/>
                  <a:uFillTx/>
                  <a:latin typeface="+mn-lt"/>
                  <a:ea typeface="+mn-ea"/>
                  <a:cs typeface="+mn-cs"/>
                </a:rPr>
                <a:t>Types</a:t>
              </a:r>
            </a:p>
            <a:p>
              <a:pPr marL="0" marR="0" lvl="0" indent="0" defTabSz="914400" eaLnBrk="0" fontAlgn="base" latinLnBrk="0" hangingPunct="0">
                <a:lnSpc>
                  <a:spcPct val="100000"/>
                </a:lnSpc>
                <a:spcBef>
                  <a:spcPct val="0"/>
                </a:spcBef>
                <a:spcAft>
                  <a:spcPct val="0"/>
                </a:spcAft>
                <a:buClrTx/>
                <a:buSzTx/>
                <a:buFontTx/>
                <a:buNone/>
                <a:tabLst/>
                <a:defRPr/>
              </a:pPr>
              <a:r>
                <a:rPr kumimoji="0" lang="en-IE" sz="600" b="0" i="1" u="none" strike="noStrike" kern="0" cap="none" spc="0" normalizeH="0" baseline="0" noProof="0" dirty="0">
                  <a:ln>
                    <a:noFill/>
                  </a:ln>
                  <a:solidFill>
                    <a:srgbClr val="3C3C3C"/>
                  </a:solidFill>
                  <a:effectLst/>
                  <a:uLnTx/>
                  <a:uFillTx/>
                  <a:latin typeface="+mn-lt"/>
                  <a:ea typeface="+mn-ea"/>
                  <a:cs typeface="+mn-cs"/>
                </a:rPr>
                <a:t>Asset sale, Usage fee</a:t>
              </a:r>
            </a:p>
            <a:p>
              <a:pPr marL="0" marR="0" lvl="0" indent="0" defTabSz="914400" eaLnBrk="0" fontAlgn="base" latinLnBrk="0" hangingPunct="0">
                <a:lnSpc>
                  <a:spcPct val="100000"/>
                </a:lnSpc>
                <a:spcBef>
                  <a:spcPct val="0"/>
                </a:spcBef>
                <a:spcAft>
                  <a:spcPct val="0"/>
                </a:spcAft>
                <a:buClrTx/>
                <a:buSzTx/>
                <a:buFontTx/>
                <a:buNone/>
                <a:tabLst/>
                <a:defRPr/>
              </a:pPr>
              <a:r>
                <a:rPr kumimoji="0" lang="en-IE" sz="600" b="0" i="1" u="none" strike="noStrike" kern="0" cap="none" spc="0" normalizeH="0" baseline="0" noProof="0" dirty="0">
                  <a:ln>
                    <a:noFill/>
                  </a:ln>
                  <a:solidFill>
                    <a:srgbClr val="3C3C3C"/>
                  </a:solidFill>
                  <a:effectLst/>
                  <a:uLnTx/>
                  <a:uFillTx/>
                  <a:latin typeface="+mn-lt"/>
                  <a:ea typeface="+mn-ea"/>
                  <a:cs typeface="+mn-cs"/>
                </a:rPr>
                <a:t>Subscription Fees</a:t>
              </a:r>
            </a:p>
            <a:p>
              <a:pPr marL="0" marR="0" lvl="0" indent="0" defTabSz="914400" eaLnBrk="0" fontAlgn="base" latinLnBrk="0" hangingPunct="0">
                <a:lnSpc>
                  <a:spcPct val="100000"/>
                </a:lnSpc>
                <a:spcBef>
                  <a:spcPct val="0"/>
                </a:spcBef>
                <a:spcAft>
                  <a:spcPct val="0"/>
                </a:spcAft>
                <a:buClrTx/>
                <a:buSzTx/>
                <a:buFontTx/>
                <a:buNone/>
                <a:tabLst/>
                <a:defRPr/>
              </a:pPr>
              <a:r>
                <a:rPr kumimoji="0" lang="en-IE" sz="600" b="0" i="1" u="none" strike="noStrike" kern="0" cap="none" spc="0" normalizeH="0" baseline="0" noProof="0" dirty="0">
                  <a:ln>
                    <a:noFill/>
                  </a:ln>
                  <a:solidFill>
                    <a:srgbClr val="3C3C3C"/>
                  </a:solidFill>
                  <a:effectLst/>
                  <a:uLnTx/>
                  <a:uFillTx/>
                  <a:latin typeface="+mn-lt"/>
                  <a:ea typeface="+mn-ea"/>
                  <a:cs typeface="+mn-cs"/>
                </a:rPr>
                <a:t>Licensing, Brokerage fees</a:t>
              </a:r>
            </a:p>
            <a:p>
              <a:pPr marL="0" marR="0" lvl="0" indent="0" defTabSz="914400" eaLnBrk="0" fontAlgn="base" latinLnBrk="0" hangingPunct="0">
                <a:lnSpc>
                  <a:spcPct val="100000"/>
                </a:lnSpc>
                <a:spcBef>
                  <a:spcPct val="0"/>
                </a:spcBef>
                <a:spcAft>
                  <a:spcPct val="0"/>
                </a:spcAft>
                <a:buClrTx/>
                <a:buSzTx/>
                <a:buFontTx/>
                <a:buNone/>
                <a:tabLst/>
                <a:defRPr/>
              </a:pPr>
              <a:r>
                <a:rPr kumimoji="0" lang="en-IE" sz="600" b="0" i="1" u="none" strike="noStrike" kern="0" cap="none" spc="0" normalizeH="0" baseline="0" noProof="0" dirty="0">
                  <a:ln>
                    <a:noFill/>
                  </a:ln>
                  <a:solidFill>
                    <a:srgbClr val="3C3C3C"/>
                  </a:solidFill>
                  <a:effectLst/>
                  <a:uLnTx/>
                  <a:uFillTx/>
                  <a:latin typeface="+mn-lt"/>
                  <a:ea typeface="+mn-ea"/>
                  <a:cs typeface="+mn-cs"/>
                </a:rPr>
                <a:t>Advertising</a:t>
              </a:r>
            </a:p>
          </p:txBody>
        </p:sp>
        <p:sp>
          <p:nvSpPr>
            <p:cNvPr id="78" name="Rectangle 77"/>
            <p:cNvSpPr/>
            <p:nvPr/>
          </p:nvSpPr>
          <p:spPr>
            <a:xfrm>
              <a:off x="6084168" y="5395282"/>
              <a:ext cx="1371406" cy="553998"/>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w="9525" cap="flat" cmpd="sng" algn="ctr">
              <a:solidFill>
                <a:srgbClr val="FFFFFF">
                  <a:shade val="95000"/>
                  <a:satMod val="105000"/>
                </a:srgbClr>
              </a:solidFill>
              <a:prstDash val="solid"/>
            </a:ln>
            <a:effectLst>
              <a:outerShdw blurRad="40000" dist="23000" dir="5400000" rotWithShape="0">
                <a:srgbClr val="000000">
                  <a:alpha val="35000"/>
                </a:srgbClr>
              </a:outerShdw>
            </a:effectLst>
          </p:spPr>
          <p:txBody>
            <a:bodyPr wrap="square" lIns="36000" rIns="3600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en-ZA" sz="600" b="1" i="0" u="none" strike="noStrike" kern="0" cap="none" spc="0" normalizeH="0" baseline="0" noProof="0" dirty="0">
                  <a:ln>
                    <a:noFill/>
                  </a:ln>
                  <a:solidFill>
                    <a:srgbClr val="3C3C3C"/>
                  </a:solidFill>
                  <a:effectLst/>
                  <a:uLnTx/>
                  <a:uFillTx/>
                  <a:latin typeface="+mn-lt"/>
                  <a:ea typeface="+mn-ea"/>
                  <a:cs typeface="+mn-cs"/>
                </a:rPr>
                <a:t>Fixed Pricing</a:t>
              </a:r>
            </a:p>
            <a:p>
              <a:pPr marL="0" marR="0" lvl="0" indent="0" defTabSz="914400" eaLnBrk="0" fontAlgn="base" latinLnBrk="0" hangingPunct="0">
                <a:lnSpc>
                  <a:spcPct val="100000"/>
                </a:lnSpc>
                <a:spcBef>
                  <a:spcPct val="0"/>
                </a:spcBef>
                <a:spcAft>
                  <a:spcPct val="0"/>
                </a:spcAft>
                <a:buClrTx/>
                <a:buSzTx/>
                <a:buFontTx/>
                <a:buNone/>
                <a:tabLst/>
                <a:defRPr/>
              </a:pPr>
              <a:r>
                <a:rPr kumimoji="0" lang="en-ZA" sz="600" b="0" i="1" u="none" strike="noStrike" kern="0" cap="none" spc="0" normalizeH="0" baseline="0" noProof="0" dirty="0">
                  <a:ln>
                    <a:noFill/>
                  </a:ln>
                  <a:solidFill>
                    <a:srgbClr val="3C3C3C"/>
                  </a:solidFill>
                  <a:effectLst/>
                  <a:uLnTx/>
                  <a:uFillTx/>
                  <a:latin typeface="+mn-lt"/>
                  <a:ea typeface="+mn-ea"/>
                  <a:cs typeface="+mn-cs"/>
                </a:rPr>
                <a:t>List Price</a:t>
              </a:r>
            </a:p>
            <a:p>
              <a:pPr marL="0" marR="0" lvl="0" indent="0" defTabSz="914400" eaLnBrk="0" fontAlgn="base" latinLnBrk="0" hangingPunct="0">
                <a:lnSpc>
                  <a:spcPct val="100000"/>
                </a:lnSpc>
                <a:spcBef>
                  <a:spcPct val="0"/>
                </a:spcBef>
                <a:spcAft>
                  <a:spcPct val="0"/>
                </a:spcAft>
                <a:buClrTx/>
                <a:buSzTx/>
                <a:buFontTx/>
                <a:buNone/>
                <a:tabLst/>
                <a:defRPr/>
              </a:pPr>
              <a:r>
                <a:rPr kumimoji="0" lang="en-ZA" sz="600" b="0" i="1" u="none" strike="noStrike" kern="0" cap="none" spc="0" normalizeH="0" baseline="0" noProof="0" dirty="0">
                  <a:ln>
                    <a:noFill/>
                  </a:ln>
                  <a:solidFill>
                    <a:srgbClr val="3C3C3C"/>
                  </a:solidFill>
                  <a:effectLst/>
                  <a:uLnTx/>
                  <a:uFillTx/>
                  <a:latin typeface="+mn-lt"/>
                  <a:ea typeface="+mn-ea"/>
                  <a:cs typeface="+mn-cs"/>
                </a:rPr>
                <a:t>Product feature dependent</a:t>
              </a:r>
            </a:p>
            <a:p>
              <a:pPr marL="0" marR="0" lvl="0" indent="0" defTabSz="914400" eaLnBrk="0" fontAlgn="base" latinLnBrk="0" hangingPunct="0">
                <a:lnSpc>
                  <a:spcPct val="100000"/>
                </a:lnSpc>
                <a:spcBef>
                  <a:spcPct val="0"/>
                </a:spcBef>
                <a:spcAft>
                  <a:spcPct val="0"/>
                </a:spcAft>
                <a:buClrTx/>
                <a:buSzTx/>
                <a:buFontTx/>
                <a:buNone/>
                <a:tabLst/>
                <a:defRPr/>
              </a:pPr>
              <a:r>
                <a:rPr kumimoji="0" lang="en-ZA" sz="600" b="0" i="1" u="none" strike="noStrike" kern="0" cap="none" spc="0" normalizeH="0" baseline="0" noProof="0" dirty="0">
                  <a:ln>
                    <a:noFill/>
                  </a:ln>
                  <a:solidFill>
                    <a:srgbClr val="3C3C3C"/>
                  </a:solidFill>
                  <a:effectLst/>
                  <a:uLnTx/>
                  <a:uFillTx/>
                  <a:latin typeface="+mn-lt"/>
                  <a:ea typeface="+mn-ea"/>
                  <a:cs typeface="+mn-cs"/>
                </a:rPr>
                <a:t>Customer segment dependent</a:t>
              </a:r>
            </a:p>
            <a:p>
              <a:pPr marL="0" marR="0" lvl="0" indent="0" defTabSz="914400" eaLnBrk="0" fontAlgn="base" latinLnBrk="0" hangingPunct="0">
                <a:lnSpc>
                  <a:spcPct val="100000"/>
                </a:lnSpc>
                <a:spcBef>
                  <a:spcPct val="0"/>
                </a:spcBef>
                <a:spcAft>
                  <a:spcPct val="0"/>
                </a:spcAft>
                <a:buClrTx/>
                <a:buSzTx/>
                <a:buFontTx/>
                <a:buNone/>
                <a:tabLst/>
                <a:defRPr/>
              </a:pPr>
              <a:r>
                <a:rPr kumimoji="0" lang="en-ZA" sz="600" b="0" i="1" u="none" strike="noStrike" kern="0" cap="none" spc="0" normalizeH="0" baseline="0" noProof="0" dirty="0">
                  <a:ln>
                    <a:noFill/>
                  </a:ln>
                  <a:solidFill>
                    <a:srgbClr val="3C3C3C"/>
                  </a:solidFill>
                  <a:effectLst/>
                  <a:uLnTx/>
                  <a:uFillTx/>
                  <a:latin typeface="+mn-lt"/>
                  <a:ea typeface="+mn-ea"/>
                  <a:cs typeface="+mn-cs"/>
                </a:rPr>
                <a:t>Volume dependent</a:t>
              </a:r>
              <a:endParaRPr kumimoji="0" lang="en-IE" sz="600" b="0" i="1" u="none" strike="noStrike" kern="0" cap="none" spc="0" normalizeH="0" baseline="0" noProof="0" dirty="0">
                <a:ln>
                  <a:noFill/>
                </a:ln>
                <a:solidFill>
                  <a:srgbClr val="3C3C3C"/>
                </a:solidFill>
                <a:effectLst/>
                <a:uLnTx/>
                <a:uFillTx/>
                <a:latin typeface="+mn-lt"/>
                <a:ea typeface="+mn-ea"/>
                <a:cs typeface="+mn-cs"/>
              </a:endParaRPr>
            </a:p>
          </p:txBody>
        </p:sp>
        <p:sp>
          <p:nvSpPr>
            <p:cNvPr id="79" name="Rectangle 78"/>
            <p:cNvSpPr/>
            <p:nvPr/>
          </p:nvSpPr>
          <p:spPr>
            <a:xfrm>
              <a:off x="7474028" y="5403696"/>
              <a:ext cx="1285426" cy="553998"/>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w="9525" cap="flat" cmpd="sng" algn="ctr">
              <a:solidFill>
                <a:srgbClr val="FFFFFF">
                  <a:shade val="95000"/>
                  <a:satMod val="105000"/>
                </a:srgbClr>
              </a:solidFill>
              <a:prstDash val="solid"/>
            </a:ln>
            <a:effectLst>
              <a:outerShdw blurRad="40000" dist="23000" dir="5400000" rotWithShape="0">
                <a:srgbClr val="000000">
                  <a:alpha val="35000"/>
                </a:srgbClr>
              </a:outerShdw>
            </a:effectLst>
          </p:spPr>
          <p:txBody>
            <a:bodyPr wrap="square" lIns="36000" rIns="36000">
              <a:spAutoFit/>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en-ZA" sz="600" b="1" i="0" u="none" strike="noStrike" kern="0" cap="none" spc="0" normalizeH="0" baseline="0" noProof="0" dirty="0">
                  <a:ln>
                    <a:noFill/>
                  </a:ln>
                  <a:solidFill>
                    <a:srgbClr val="3C3C3C"/>
                  </a:solidFill>
                  <a:effectLst/>
                  <a:uLnTx/>
                  <a:uFillTx/>
                  <a:latin typeface="+mn-lt"/>
                  <a:ea typeface="+mn-ea"/>
                  <a:cs typeface="+mn-cs"/>
                </a:rPr>
                <a:t>Dynamic Pricing</a:t>
              </a:r>
            </a:p>
            <a:p>
              <a:pPr marL="0" marR="0" lvl="0" indent="0" defTabSz="914400" eaLnBrk="0" fontAlgn="base" latinLnBrk="0" hangingPunct="0">
                <a:lnSpc>
                  <a:spcPct val="100000"/>
                </a:lnSpc>
                <a:spcBef>
                  <a:spcPct val="0"/>
                </a:spcBef>
                <a:spcAft>
                  <a:spcPct val="0"/>
                </a:spcAft>
                <a:buClrTx/>
                <a:buSzTx/>
                <a:buFontTx/>
                <a:buNone/>
                <a:tabLst/>
                <a:defRPr/>
              </a:pPr>
              <a:r>
                <a:rPr kumimoji="0" lang="en-ZA" sz="600" b="0" i="1" u="none" strike="noStrike" kern="0" cap="none" spc="0" normalizeH="0" baseline="0" noProof="0" dirty="0">
                  <a:ln>
                    <a:noFill/>
                  </a:ln>
                  <a:solidFill>
                    <a:srgbClr val="3C3C3C"/>
                  </a:solidFill>
                  <a:effectLst/>
                  <a:uLnTx/>
                  <a:uFillTx/>
                  <a:latin typeface="+mn-lt"/>
                  <a:ea typeface="+mn-ea"/>
                  <a:cs typeface="+mn-cs"/>
                </a:rPr>
                <a:t>Negotiation (bargaining)</a:t>
              </a:r>
            </a:p>
            <a:p>
              <a:pPr marL="0" marR="0" lvl="0" indent="0" defTabSz="914400" eaLnBrk="0" fontAlgn="base" latinLnBrk="0" hangingPunct="0">
                <a:lnSpc>
                  <a:spcPct val="100000"/>
                </a:lnSpc>
                <a:spcBef>
                  <a:spcPct val="0"/>
                </a:spcBef>
                <a:spcAft>
                  <a:spcPct val="0"/>
                </a:spcAft>
                <a:buClrTx/>
                <a:buSzTx/>
                <a:buFontTx/>
                <a:buNone/>
                <a:tabLst/>
                <a:defRPr/>
              </a:pPr>
              <a:r>
                <a:rPr kumimoji="0" lang="en-ZA" sz="600" b="0" i="1" u="none" strike="noStrike" kern="0" cap="none" spc="0" normalizeH="0" baseline="0" noProof="0" dirty="0">
                  <a:ln>
                    <a:noFill/>
                  </a:ln>
                  <a:solidFill>
                    <a:srgbClr val="3C3C3C"/>
                  </a:solidFill>
                  <a:effectLst/>
                  <a:uLnTx/>
                  <a:uFillTx/>
                  <a:latin typeface="+mn-lt"/>
                  <a:ea typeface="+mn-ea"/>
                  <a:cs typeface="+mn-cs"/>
                </a:rPr>
                <a:t>Yield Management</a:t>
              </a:r>
            </a:p>
            <a:p>
              <a:pPr marL="0" marR="0" lvl="0" indent="0" defTabSz="914400" eaLnBrk="0" fontAlgn="base" latinLnBrk="0" hangingPunct="0">
                <a:lnSpc>
                  <a:spcPct val="100000"/>
                </a:lnSpc>
                <a:spcBef>
                  <a:spcPct val="0"/>
                </a:spcBef>
                <a:spcAft>
                  <a:spcPct val="0"/>
                </a:spcAft>
                <a:buClrTx/>
                <a:buSzTx/>
                <a:buFontTx/>
                <a:buNone/>
                <a:tabLst/>
                <a:defRPr/>
              </a:pPr>
              <a:r>
                <a:rPr kumimoji="0" lang="en-ZA" sz="600" b="0" i="1" u="none" strike="noStrike" kern="0" cap="none" spc="0" normalizeH="0" baseline="0" noProof="0" dirty="0">
                  <a:ln>
                    <a:noFill/>
                  </a:ln>
                  <a:solidFill>
                    <a:srgbClr val="3C3C3C"/>
                  </a:solidFill>
                  <a:effectLst/>
                  <a:uLnTx/>
                  <a:uFillTx/>
                  <a:latin typeface="+mn-lt"/>
                  <a:ea typeface="+mn-ea"/>
                  <a:cs typeface="+mn-cs"/>
                </a:rPr>
                <a:t>Real-time-Market</a:t>
              </a:r>
            </a:p>
            <a:p>
              <a:pPr marL="0" marR="0" lvl="0" indent="0" defTabSz="914400" eaLnBrk="0" fontAlgn="base" latinLnBrk="0" hangingPunct="0">
                <a:lnSpc>
                  <a:spcPct val="100000"/>
                </a:lnSpc>
                <a:spcBef>
                  <a:spcPct val="0"/>
                </a:spcBef>
                <a:spcAft>
                  <a:spcPct val="0"/>
                </a:spcAft>
                <a:buClrTx/>
                <a:buSzTx/>
                <a:buFontTx/>
                <a:buNone/>
                <a:tabLst/>
                <a:defRPr/>
              </a:pPr>
              <a:endParaRPr kumimoji="0" lang="en-IE" sz="600" b="0" i="1" u="none" strike="noStrike" kern="0" cap="none" spc="0" normalizeH="0" baseline="0" noProof="0" dirty="0">
                <a:ln>
                  <a:noFill/>
                </a:ln>
                <a:solidFill>
                  <a:srgbClr val="3C3C3C"/>
                </a:solidFill>
                <a:effectLst/>
                <a:uLnTx/>
                <a:uFillTx/>
                <a:latin typeface="+mn-lt"/>
                <a:ea typeface="+mn-ea"/>
                <a:cs typeface="+mn-cs"/>
              </a:endParaRPr>
            </a:p>
          </p:txBody>
        </p:sp>
      </p:grpSp>
      <p:grpSp>
        <p:nvGrpSpPr>
          <p:cNvPr id="106" name="Group 105"/>
          <p:cNvGrpSpPr/>
          <p:nvPr/>
        </p:nvGrpSpPr>
        <p:grpSpPr>
          <a:xfrm>
            <a:off x="1838711" y="5829300"/>
            <a:ext cx="2921001" cy="984536"/>
            <a:chOff x="5842000" y="3568700"/>
            <a:chExt cx="2921001" cy="2933700"/>
          </a:xfrm>
        </p:grpSpPr>
        <p:pic>
          <p:nvPicPr>
            <p:cNvPr id="107" name="Picture 2"/>
            <p:cNvPicPr>
              <a:picLocks noChangeAspect="1" noChangeArrowheads="1"/>
            </p:cNvPicPr>
            <p:nvPr/>
          </p:nvPicPr>
          <p:blipFill rotWithShape="1">
            <a:blip r:embed="rId12">
              <a:extLst>
                <a:ext uri="{28A0092B-C50C-407E-A947-70E740481C1C}">
                  <a14:useLocalDpi xmlns:a14="http://schemas.microsoft.com/office/drawing/2010/main" val="0"/>
                </a:ext>
              </a:extLst>
            </a:blip>
            <a:srcRect l="8418" t="12795" r="14141" b="9427"/>
            <a:stretch/>
          </p:blipFill>
          <p:spPr bwMode="auto">
            <a:xfrm>
              <a:off x="5842000" y="3568700"/>
              <a:ext cx="2921001" cy="2933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8" name="TextBox 107"/>
            <p:cNvSpPr txBox="1"/>
            <p:nvPr/>
          </p:nvSpPr>
          <p:spPr>
            <a:xfrm>
              <a:off x="6289433" y="3777761"/>
              <a:ext cx="2460868" cy="2613752"/>
            </a:xfrm>
            <a:prstGeom prst="rect">
              <a:avLst/>
            </a:prstGeom>
            <a:noFill/>
          </p:spPr>
          <p:txBody>
            <a:bodyPr wrap="square" rtlCol="0">
              <a:spAutoFit/>
            </a:bodyPr>
            <a:lstStyle/>
            <a:p>
              <a:pPr lvl="0"/>
              <a:r>
                <a:rPr lang="en-ZA" sz="1700" b="1" i="1" dirty="0">
                  <a:solidFill>
                    <a:schemeClr val="tx2">
                      <a:lumMod val="75000"/>
                    </a:schemeClr>
                  </a:solidFill>
                  <a:latin typeface="Consolas" panose="020B0609020204030204" pitchFamily="49" charset="0"/>
                  <a:cs typeface="Consolas" panose="020B0609020204030204" pitchFamily="49" charset="0"/>
                </a:rPr>
                <a:t>Use a Business Canvas to detail the Business Model</a:t>
              </a:r>
            </a:p>
          </p:txBody>
        </p:sp>
      </p:grpSp>
      <p:sp>
        <p:nvSpPr>
          <p:cNvPr id="109" name="Ellipse 108"/>
          <p:cNvSpPr/>
          <p:nvPr/>
        </p:nvSpPr>
        <p:spPr>
          <a:xfrm>
            <a:off x="3079577" y="0"/>
            <a:ext cx="1667435" cy="998185"/>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fr-FR" sz="1200" b="1" dirty="0">
                <a:solidFill>
                  <a:srgbClr val="FF0000"/>
                </a:solidFill>
                <a:latin typeface="Arial" panose="020B0604020202020204" pitchFamily="34" charset="0"/>
                <a:cs typeface="Arial" panose="020B0604020202020204" pitchFamily="34" charset="0"/>
              </a:rPr>
              <a:t>Mandatory</a:t>
            </a:r>
          </a:p>
        </p:txBody>
      </p:sp>
    </p:spTree>
    <p:extLst>
      <p:ext uri="{BB962C8B-B14F-4D97-AF65-F5344CB8AC3E}">
        <p14:creationId xmlns:p14="http://schemas.microsoft.com/office/powerpoint/2010/main" val="1733436621"/>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IE" dirty="0"/>
          </a:p>
        </p:txBody>
      </p:sp>
      <p:sp>
        <p:nvSpPr>
          <p:cNvPr id="3" name="Title 2"/>
          <p:cNvSpPr>
            <a:spLocks noGrp="1"/>
          </p:cNvSpPr>
          <p:nvPr>
            <p:ph type="title"/>
          </p:nvPr>
        </p:nvSpPr>
        <p:spPr/>
        <p:txBody>
          <a:bodyPr/>
          <a:lstStyle/>
          <a:p>
            <a:r>
              <a:rPr lang="en-IE" dirty="0"/>
              <a:t>Partnering Model</a:t>
            </a:r>
          </a:p>
        </p:txBody>
      </p:sp>
      <p:grpSp>
        <p:nvGrpSpPr>
          <p:cNvPr id="11" name="Group 10"/>
          <p:cNvGrpSpPr/>
          <p:nvPr/>
        </p:nvGrpSpPr>
        <p:grpSpPr>
          <a:xfrm>
            <a:off x="-1" y="5100073"/>
            <a:ext cx="4619625" cy="1970427"/>
            <a:chOff x="5842000" y="3568700"/>
            <a:chExt cx="2921001" cy="2933700"/>
          </a:xfrm>
        </p:grpSpPr>
        <p:pic>
          <p:nvPicPr>
            <p:cNvPr id="1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418" t="12795" r="14141" b="9427"/>
            <a:stretch/>
          </p:blipFill>
          <p:spPr bwMode="auto">
            <a:xfrm>
              <a:off x="5842000" y="3568700"/>
              <a:ext cx="2921001" cy="2933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p:cNvSpPr txBox="1"/>
            <p:nvPr/>
          </p:nvSpPr>
          <p:spPr>
            <a:xfrm>
              <a:off x="6289433" y="3777762"/>
              <a:ext cx="2460868" cy="1923604"/>
            </a:xfrm>
            <a:prstGeom prst="rect">
              <a:avLst/>
            </a:prstGeom>
            <a:noFill/>
          </p:spPr>
          <p:txBody>
            <a:bodyPr wrap="square" rtlCol="0">
              <a:spAutoFit/>
            </a:bodyPr>
            <a:lstStyle/>
            <a:p>
              <a:pPr lvl="0"/>
              <a:r>
                <a:rPr lang="en-ZA" sz="1700" b="1" i="1" dirty="0">
                  <a:solidFill>
                    <a:schemeClr val="tx2">
                      <a:lumMod val="75000"/>
                    </a:schemeClr>
                  </a:solidFill>
                  <a:latin typeface="Consolas" panose="020B0609020204030204" pitchFamily="49" charset="0"/>
                  <a:cs typeface="Consolas" panose="020B0609020204030204" pitchFamily="49" charset="0"/>
                </a:rPr>
                <a:t>What partnering model was agreed?</a:t>
              </a:r>
            </a:p>
            <a:p>
              <a:pPr lvl="0"/>
              <a:endParaRPr lang="en-ZA" sz="1700" b="1" i="1" dirty="0">
                <a:solidFill>
                  <a:schemeClr val="tx2">
                    <a:lumMod val="75000"/>
                  </a:schemeClr>
                </a:solidFill>
                <a:latin typeface="Consolas" panose="020B0609020204030204" pitchFamily="49" charset="0"/>
                <a:cs typeface="Consolas" panose="020B0609020204030204" pitchFamily="49" charset="0"/>
              </a:endParaRPr>
            </a:p>
            <a:p>
              <a:pPr lvl="0"/>
              <a:r>
                <a:rPr lang="en-ZA" sz="1700" b="1" i="1" dirty="0">
                  <a:solidFill>
                    <a:schemeClr val="tx2">
                      <a:lumMod val="75000"/>
                    </a:schemeClr>
                  </a:solidFill>
                  <a:latin typeface="Consolas" panose="020B0609020204030204" pitchFamily="49" charset="0"/>
                  <a:cs typeface="Consolas" panose="020B0609020204030204" pitchFamily="49" charset="0"/>
                </a:rPr>
                <a:t>This should use the models defined in the Partnering Guide – TR211</a:t>
              </a:r>
            </a:p>
          </p:txBody>
        </p:sp>
      </p:grpSp>
      <p:sp>
        <p:nvSpPr>
          <p:cNvPr id="14" name="Rectangle 20"/>
          <p:cNvSpPr>
            <a:spLocks noChangeArrowheads="1"/>
          </p:cNvSpPr>
          <p:nvPr/>
        </p:nvSpPr>
        <p:spPr bwMode="auto">
          <a:xfrm>
            <a:off x="6999288" y="1592471"/>
            <a:ext cx="1860550" cy="546100"/>
          </a:xfrm>
          <a:prstGeom prst="rect">
            <a:avLst/>
          </a:prstGeom>
          <a:solidFill>
            <a:srgbClr val="FF6600"/>
          </a:solidFill>
          <a:ln w="25400" algn="ctr">
            <a:solidFill>
              <a:srgbClr val="BC4900"/>
            </a:solidFill>
            <a:miter lim="800000"/>
            <a:headEnd/>
            <a:tailEnd/>
          </a:ln>
        </p:spPr>
        <p:txBody>
          <a:bodyPr anchor="ctr"/>
          <a:lstStyle>
            <a:lvl1pPr eaLnBrk="0" hangingPunct="0">
              <a:spcBef>
                <a:spcPts val="1200"/>
              </a:spcBef>
              <a:buClr>
                <a:schemeClr val="accent2"/>
              </a:buClr>
              <a:buSzPct val="115000"/>
              <a:buFont typeface="Wingdings" panose="05000000000000000000" pitchFamily="2" charset="2"/>
              <a:buChar char="§"/>
              <a:defRPr sz="2400">
                <a:solidFill>
                  <a:srgbClr val="474747"/>
                </a:solidFill>
                <a:latin typeface="Arial" panose="020B0604020202020204" pitchFamily="34" charset="0"/>
                <a:cs typeface="Arial" panose="020B0604020202020204" pitchFamily="34" charset="0"/>
              </a:defRPr>
            </a:lvl1pPr>
            <a:lvl2pPr marL="742950" indent="-285750" eaLnBrk="0" hangingPunct="0">
              <a:spcBef>
                <a:spcPts val="1200"/>
              </a:spcBef>
              <a:buClr>
                <a:schemeClr val="accent2"/>
              </a:buClr>
              <a:buSzPct val="65000"/>
              <a:buFont typeface="Wingdings" panose="05000000000000000000" pitchFamily="2" charset="2"/>
              <a:buChar char="q"/>
              <a:defRPr sz="2000">
                <a:solidFill>
                  <a:srgbClr val="474747"/>
                </a:solidFill>
                <a:latin typeface="Arial" panose="020B0604020202020204" pitchFamily="34" charset="0"/>
                <a:cs typeface="Arial" panose="020B0604020202020204" pitchFamily="34" charset="0"/>
              </a:defRPr>
            </a:lvl2pPr>
            <a:lvl3pPr marL="1143000" indent="-228600" eaLnBrk="0" hangingPunct="0">
              <a:spcBef>
                <a:spcPts val="1200"/>
              </a:spcBef>
              <a:buClr>
                <a:schemeClr val="accent2"/>
              </a:buClr>
              <a:buFont typeface="Wingdings" panose="05000000000000000000" pitchFamily="2" charset="2"/>
              <a:buChar char="§"/>
              <a:defRPr>
                <a:solidFill>
                  <a:srgbClr val="474747"/>
                </a:solidFill>
                <a:latin typeface="Arial" panose="020B0604020202020204" pitchFamily="34" charset="0"/>
                <a:cs typeface="Arial" panose="020B0604020202020204" pitchFamily="34" charset="0"/>
              </a:defRPr>
            </a:lvl3pPr>
            <a:lvl4pPr marL="1600200" indent="-228600" eaLnBrk="0" hangingPunct="0">
              <a:spcBef>
                <a:spcPts val="1200"/>
              </a:spcBef>
              <a:buClr>
                <a:schemeClr val="accent2"/>
              </a:buClr>
              <a:buFont typeface="Courier New" panose="02070309020205020404" pitchFamily="49" charset="0"/>
              <a:buChar char="o"/>
              <a:defRPr sz="1600">
                <a:solidFill>
                  <a:srgbClr val="474747"/>
                </a:solidFill>
                <a:latin typeface="Arial" panose="020B0604020202020204" pitchFamily="34" charset="0"/>
                <a:cs typeface="Arial" panose="020B0604020202020204" pitchFamily="34" charset="0"/>
              </a:defRPr>
            </a:lvl4pPr>
            <a:lvl5pPr marL="2057400" indent="-228600" eaLnBrk="0" hangingPunct="0">
              <a:spcBef>
                <a:spcPts val="1200"/>
              </a:spcBef>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5pPr>
            <a:lvl6pPr marL="25146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6pPr>
            <a:lvl7pPr marL="29718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7pPr>
            <a:lvl8pPr marL="34290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8pPr>
            <a:lvl9pPr marL="38862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9pPr>
          </a:lstStyle>
          <a:p>
            <a:pPr algn="ctr" eaLnBrk="1" hangingPunct="1">
              <a:spcBef>
                <a:spcPct val="0"/>
              </a:spcBef>
              <a:buClrTx/>
              <a:buSzTx/>
              <a:buFontTx/>
              <a:buNone/>
            </a:pPr>
            <a:r>
              <a:rPr lang="en-GB" altLang="fr-FR" sz="1600" dirty="0">
                <a:solidFill>
                  <a:srgbClr val="FFFFFF"/>
                </a:solidFill>
              </a:rPr>
              <a:t>Operational</a:t>
            </a:r>
          </a:p>
        </p:txBody>
      </p:sp>
      <p:sp>
        <p:nvSpPr>
          <p:cNvPr id="15" name="Rectangle 3"/>
          <p:cNvSpPr>
            <a:spLocks noChangeArrowheads="1"/>
          </p:cNvSpPr>
          <p:nvPr/>
        </p:nvSpPr>
        <p:spPr bwMode="auto">
          <a:xfrm>
            <a:off x="6992938" y="2146509"/>
            <a:ext cx="1866900" cy="2871787"/>
          </a:xfrm>
          <a:prstGeom prst="rect">
            <a:avLst/>
          </a:prstGeom>
          <a:solidFill>
            <a:srgbClr val="FFFFFF"/>
          </a:solidFill>
          <a:ln w="25400" algn="ctr">
            <a:solidFill>
              <a:srgbClr val="FF6600"/>
            </a:solidFill>
            <a:prstDash val="dash"/>
            <a:miter lim="800000"/>
            <a:headEnd/>
            <a:tailEnd/>
          </a:ln>
        </p:spPr>
        <p:txBody>
          <a:bodyPr anchor="ctr"/>
          <a:lstStyle>
            <a:lvl1pPr eaLnBrk="0" hangingPunct="0">
              <a:spcBef>
                <a:spcPts val="1200"/>
              </a:spcBef>
              <a:buClr>
                <a:schemeClr val="accent2"/>
              </a:buClr>
              <a:buSzPct val="115000"/>
              <a:buFont typeface="Wingdings" panose="05000000000000000000" pitchFamily="2" charset="2"/>
              <a:buChar char="§"/>
              <a:defRPr sz="2400">
                <a:solidFill>
                  <a:srgbClr val="474747"/>
                </a:solidFill>
                <a:latin typeface="Arial" panose="020B0604020202020204" pitchFamily="34" charset="0"/>
                <a:cs typeface="Arial" panose="020B0604020202020204" pitchFamily="34" charset="0"/>
              </a:defRPr>
            </a:lvl1pPr>
            <a:lvl2pPr marL="742950" indent="-285750" eaLnBrk="0" hangingPunct="0">
              <a:spcBef>
                <a:spcPts val="1200"/>
              </a:spcBef>
              <a:buClr>
                <a:schemeClr val="accent2"/>
              </a:buClr>
              <a:buSzPct val="65000"/>
              <a:buFont typeface="Wingdings" panose="05000000000000000000" pitchFamily="2" charset="2"/>
              <a:buChar char="q"/>
              <a:defRPr sz="2000">
                <a:solidFill>
                  <a:srgbClr val="474747"/>
                </a:solidFill>
                <a:latin typeface="Arial" panose="020B0604020202020204" pitchFamily="34" charset="0"/>
                <a:cs typeface="Arial" panose="020B0604020202020204" pitchFamily="34" charset="0"/>
              </a:defRPr>
            </a:lvl2pPr>
            <a:lvl3pPr marL="1143000" indent="-228600" eaLnBrk="0" hangingPunct="0">
              <a:spcBef>
                <a:spcPts val="1200"/>
              </a:spcBef>
              <a:buClr>
                <a:schemeClr val="accent2"/>
              </a:buClr>
              <a:buFont typeface="Wingdings" panose="05000000000000000000" pitchFamily="2" charset="2"/>
              <a:buChar char="§"/>
              <a:defRPr>
                <a:solidFill>
                  <a:srgbClr val="474747"/>
                </a:solidFill>
                <a:latin typeface="Arial" panose="020B0604020202020204" pitchFamily="34" charset="0"/>
                <a:cs typeface="Arial" panose="020B0604020202020204" pitchFamily="34" charset="0"/>
              </a:defRPr>
            </a:lvl3pPr>
            <a:lvl4pPr marL="1600200" indent="-228600" eaLnBrk="0" hangingPunct="0">
              <a:spcBef>
                <a:spcPts val="1200"/>
              </a:spcBef>
              <a:buClr>
                <a:schemeClr val="accent2"/>
              </a:buClr>
              <a:buFont typeface="Courier New" panose="02070309020205020404" pitchFamily="49" charset="0"/>
              <a:buChar char="o"/>
              <a:defRPr sz="1600">
                <a:solidFill>
                  <a:srgbClr val="474747"/>
                </a:solidFill>
                <a:latin typeface="Arial" panose="020B0604020202020204" pitchFamily="34" charset="0"/>
                <a:cs typeface="Arial" panose="020B0604020202020204" pitchFamily="34" charset="0"/>
              </a:defRPr>
            </a:lvl4pPr>
            <a:lvl5pPr marL="2057400" indent="-228600" eaLnBrk="0" hangingPunct="0">
              <a:spcBef>
                <a:spcPts val="1200"/>
              </a:spcBef>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5pPr>
            <a:lvl6pPr marL="25146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6pPr>
            <a:lvl7pPr marL="29718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7pPr>
            <a:lvl8pPr marL="34290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8pPr>
            <a:lvl9pPr marL="38862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9pPr>
          </a:lstStyle>
          <a:p>
            <a:pPr algn="ctr" eaLnBrk="1" hangingPunct="1">
              <a:spcBef>
                <a:spcPct val="0"/>
              </a:spcBef>
              <a:buClrTx/>
              <a:buSzTx/>
              <a:buFontTx/>
              <a:buNone/>
            </a:pPr>
            <a:endParaRPr lang="en-GB" altLang="fr-FR" sz="1200" dirty="0">
              <a:solidFill>
                <a:srgbClr val="FFFFFF"/>
              </a:solidFill>
            </a:endParaRPr>
          </a:p>
        </p:txBody>
      </p:sp>
      <p:sp>
        <p:nvSpPr>
          <p:cNvPr id="16" name="Text Box 13"/>
          <p:cNvSpPr txBox="1">
            <a:spLocks noChangeArrowheads="1"/>
          </p:cNvSpPr>
          <p:nvPr/>
        </p:nvSpPr>
        <p:spPr bwMode="auto">
          <a:xfrm>
            <a:off x="7094538" y="2259221"/>
            <a:ext cx="1765300" cy="276225"/>
          </a:xfrm>
          <a:prstGeom prst="rect">
            <a:avLst/>
          </a:prstGeom>
          <a:noFill/>
          <a:ln>
            <a:noFill/>
          </a:ln>
          <a:effectLst/>
          <a:extLst>
            <a:ext uri="{909E8E84-426E-40DD-AFC4-6F175D3DCCD1}">
              <a14:hiddenFill xmlns:a14="http://schemas.microsoft.com/office/drawing/2010/main">
                <a:solidFill>
                  <a:srgbClr val="FF6600"/>
                </a:solidFill>
              </a14:hiddenFill>
            </a:ext>
            <a:ext uri="{91240B29-F687-4F45-9708-019B960494DF}">
              <a14:hiddenLine xmlns:a14="http://schemas.microsoft.com/office/drawing/2010/main" w="9525">
                <a:solidFill>
                  <a:srgbClr val="26262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ts val="1200"/>
              </a:spcBef>
              <a:buClr>
                <a:schemeClr val="accent2"/>
              </a:buClr>
              <a:buSzPct val="115000"/>
              <a:buFont typeface="Wingdings" panose="05000000000000000000" pitchFamily="2" charset="2"/>
              <a:buChar char="§"/>
              <a:defRPr sz="2400">
                <a:solidFill>
                  <a:srgbClr val="474747"/>
                </a:solidFill>
                <a:latin typeface="Arial" panose="020B0604020202020204" pitchFamily="34" charset="0"/>
                <a:cs typeface="Arial" panose="020B0604020202020204" pitchFamily="34" charset="0"/>
              </a:defRPr>
            </a:lvl1pPr>
            <a:lvl2pPr marL="742950" indent="-285750" eaLnBrk="0" hangingPunct="0">
              <a:spcBef>
                <a:spcPts val="1200"/>
              </a:spcBef>
              <a:buClr>
                <a:schemeClr val="accent2"/>
              </a:buClr>
              <a:buSzPct val="65000"/>
              <a:buFont typeface="Wingdings" panose="05000000000000000000" pitchFamily="2" charset="2"/>
              <a:buChar char="q"/>
              <a:defRPr sz="2000">
                <a:solidFill>
                  <a:srgbClr val="474747"/>
                </a:solidFill>
                <a:latin typeface="Arial" panose="020B0604020202020204" pitchFamily="34" charset="0"/>
                <a:cs typeface="Arial" panose="020B0604020202020204" pitchFamily="34" charset="0"/>
              </a:defRPr>
            </a:lvl2pPr>
            <a:lvl3pPr marL="1143000" indent="-228600" eaLnBrk="0" hangingPunct="0">
              <a:spcBef>
                <a:spcPts val="1200"/>
              </a:spcBef>
              <a:buClr>
                <a:schemeClr val="accent2"/>
              </a:buClr>
              <a:buFont typeface="Wingdings" panose="05000000000000000000" pitchFamily="2" charset="2"/>
              <a:buChar char="§"/>
              <a:defRPr>
                <a:solidFill>
                  <a:srgbClr val="474747"/>
                </a:solidFill>
                <a:latin typeface="Arial" panose="020B0604020202020204" pitchFamily="34" charset="0"/>
                <a:cs typeface="Arial" panose="020B0604020202020204" pitchFamily="34" charset="0"/>
              </a:defRPr>
            </a:lvl3pPr>
            <a:lvl4pPr marL="1600200" indent="-228600" eaLnBrk="0" hangingPunct="0">
              <a:spcBef>
                <a:spcPts val="1200"/>
              </a:spcBef>
              <a:buClr>
                <a:schemeClr val="accent2"/>
              </a:buClr>
              <a:buFont typeface="Courier New" panose="02070309020205020404" pitchFamily="49" charset="0"/>
              <a:buChar char="o"/>
              <a:defRPr sz="1600">
                <a:solidFill>
                  <a:srgbClr val="474747"/>
                </a:solidFill>
                <a:latin typeface="Arial" panose="020B0604020202020204" pitchFamily="34" charset="0"/>
                <a:cs typeface="Arial" panose="020B0604020202020204" pitchFamily="34" charset="0"/>
              </a:defRPr>
            </a:lvl4pPr>
            <a:lvl5pPr marL="2057400" indent="-228600" eaLnBrk="0" hangingPunct="0">
              <a:spcBef>
                <a:spcPts val="1200"/>
              </a:spcBef>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5pPr>
            <a:lvl6pPr marL="25146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6pPr>
            <a:lvl7pPr marL="29718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7pPr>
            <a:lvl8pPr marL="34290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8pPr>
            <a:lvl9pPr marL="38862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9pPr>
          </a:lstStyle>
          <a:p>
            <a:pPr eaLnBrk="1" hangingPunct="1">
              <a:spcBef>
                <a:spcPct val="0"/>
              </a:spcBef>
              <a:buClrTx/>
              <a:buSzTx/>
              <a:buFontTx/>
              <a:buNone/>
            </a:pPr>
            <a:r>
              <a:rPr lang="en-US" altLang="fr-FR" sz="1200" dirty="0">
                <a:solidFill>
                  <a:srgbClr val="262626"/>
                </a:solidFill>
              </a:rPr>
              <a:t>See appendix</a:t>
            </a:r>
          </a:p>
        </p:txBody>
      </p:sp>
      <p:sp>
        <p:nvSpPr>
          <p:cNvPr id="17" name="Rectangle 20"/>
          <p:cNvSpPr>
            <a:spLocks noChangeArrowheads="1"/>
          </p:cNvSpPr>
          <p:nvPr/>
        </p:nvSpPr>
        <p:spPr bwMode="auto">
          <a:xfrm>
            <a:off x="2357438" y="1592471"/>
            <a:ext cx="2119312" cy="539750"/>
          </a:xfrm>
          <a:prstGeom prst="rect">
            <a:avLst/>
          </a:prstGeom>
          <a:solidFill>
            <a:srgbClr val="FF6600"/>
          </a:solidFill>
          <a:ln w="25400" algn="ctr">
            <a:solidFill>
              <a:srgbClr val="BC4900"/>
            </a:solidFill>
            <a:miter lim="800000"/>
            <a:headEnd/>
            <a:tailEnd/>
          </a:ln>
        </p:spPr>
        <p:txBody>
          <a:bodyPr anchor="ctr"/>
          <a:lstStyle>
            <a:lvl1pPr eaLnBrk="0" hangingPunct="0">
              <a:spcBef>
                <a:spcPts val="1200"/>
              </a:spcBef>
              <a:buClr>
                <a:schemeClr val="accent2"/>
              </a:buClr>
              <a:buSzPct val="115000"/>
              <a:buFont typeface="Wingdings" panose="05000000000000000000" pitchFamily="2" charset="2"/>
              <a:buChar char="§"/>
              <a:defRPr sz="2400">
                <a:solidFill>
                  <a:srgbClr val="474747"/>
                </a:solidFill>
                <a:latin typeface="Arial" panose="020B0604020202020204" pitchFamily="34" charset="0"/>
                <a:cs typeface="Arial" panose="020B0604020202020204" pitchFamily="34" charset="0"/>
              </a:defRPr>
            </a:lvl1pPr>
            <a:lvl2pPr marL="742950" indent="-285750" eaLnBrk="0" hangingPunct="0">
              <a:spcBef>
                <a:spcPts val="1200"/>
              </a:spcBef>
              <a:buClr>
                <a:schemeClr val="accent2"/>
              </a:buClr>
              <a:buSzPct val="65000"/>
              <a:buFont typeface="Wingdings" panose="05000000000000000000" pitchFamily="2" charset="2"/>
              <a:buChar char="q"/>
              <a:defRPr sz="2000">
                <a:solidFill>
                  <a:srgbClr val="474747"/>
                </a:solidFill>
                <a:latin typeface="Arial" panose="020B0604020202020204" pitchFamily="34" charset="0"/>
                <a:cs typeface="Arial" panose="020B0604020202020204" pitchFamily="34" charset="0"/>
              </a:defRPr>
            </a:lvl2pPr>
            <a:lvl3pPr marL="1143000" indent="-228600" eaLnBrk="0" hangingPunct="0">
              <a:spcBef>
                <a:spcPts val="1200"/>
              </a:spcBef>
              <a:buClr>
                <a:schemeClr val="accent2"/>
              </a:buClr>
              <a:buFont typeface="Wingdings" panose="05000000000000000000" pitchFamily="2" charset="2"/>
              <a:buChar char="§"/>
              <a:defRPr>
                <a:solidFill>
                  <a:srgbClr val="474747"/>
                </a:solidFill>
                <a:latin typeface="Arial" panose="020B0604020202020204" pitchFamily="34" charset="0"/>
                <a:cs typeface="Arial" panose="020B0604020202020204" pitchFamily="34" charset="0"/>
              </a:defRPr>
            </a:lvl3pPr>
            <a:lvl4pPr marL="1600200" indent="-228600" eaLnBrk="0" hangingPunct="0">
              <a:spcBef>
                <a:spcPts val="1200"/>
              </a:spcBef>
              <a:buClr>
                <a:schemeClr val="accent2"/>
              </a:buClr>
              <a:buFont typeface="Courier New" panose="02070309020205020404" pitchFamily="49" charset="0"/>
              <a:buChar char="o"/>
              <a:defRPr sz="1600">
                <a:solidFill>
                  <a:srgbClr val="474747"/>
                </a:solidFill>
                <a:latin typeface="Arial" panose="020B0604020202020204" pitchFamily="34" charset="0"/>
                <a:cs typeface="Arial" panose="020B0604020202020204" pitchFamily="34" charset="0"/>
              </a:defRPr>
            </a:lvl4pPr>
            <a:lvl5pPr marL="2057400" indent="-228600" eaLnBrk="0" hangingPunct="0">
              <a:spcBef>
                <a:spcPts val="1200"/>
              </a:spcBef>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5pPr>
            <a:lvl6pPr marL="25146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6pPr>
            <a:lvl7pPr marL="29718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7pPr>
            <a:lvl8pPr marL="34290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8pPr>
            <a:lvl9pPr marL="38862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9pPr>
          </a:lstStyle>
          <a:p>
            <a:pPr algn="ctr" eaLnBrk="1" hangingPunct="1">
              <a:spcBef>
                <a:spcPct val="0"/>
              </a:spcBef>
              <a:buClrTx/>
              <a:buSzTx/>
              <a:buFontTx/>
              <a:buNone/>
            </a:pPr>
            <a:r>
              <a:rPr lang="en-GB" altLang="fr-FR" sz="1200" dirty="0">
                <a:solidFill>
                  <a:srgbClr val="FFFFFF"/>
                </a:solidFill>
              </a:rPr>
              <a:t>Contractual</a:t>
            </a:r>
          </a:p>
        </p:txBody>
      </p:sp>
      <p:sp>
        <p:nvSpPr>
          <p:cNvPr id="18" name="Rectangle 3"/>
          <p:cNvSpPr>
            <a:spLocks noChangeArrowheads="1"/>
          </p:cNvSpPr>
          <p:nvPr/>
        </p:nvSpPr>
        <p:spPr bwMode="auto">
          <a:xfrm>
            <a:off x="2368550" y="2149684"/>
            <a:ext cx="2108200" cy="2886075"/>
          </a:xfrm>
          <a:prstGeom prst="rect">
            <a:avLst/>
          </a:prstGeom>
          <a:solidFill>
            <a:srgbClr val="FFFFFF"/>
          </a:solidFill>
          <a:ln w="25400" algn="ctr">
            <a:solidFill>
              <a:srgbClr val="FF6600"/>
            </a:solidFill>
            <a:prstDash val="dash"/>
            <a:miter lim="800000"/>
            <a:headEnd/>
            <a:tailEnd/>
          </a:ln>
        </p:spPr>
        <p:txBody>
          <a:bodyPr anchor="ctr"/>
          <a:lstStyle/>
          <a:p>
            <a:pPr>
              <a:spcBef>
                <a:spcPct val="0"/>
              </a:spcBef>
            </a:pPr>
            <a:r>
              <a:rPr lang="en-GB" altLang="fr-FR" sz="1200" b="1" dirty="0">
                <a:latin typeface="Arial" panose="020B0604020202020204" pitchFamily="34" charset="0"/>
                <a:cs typeface="Arial" panose="020B0604020202020204" pitchFamily="34" charset="0"/>
              </a:rPr>
              <a:t>TR211 </a:t>
            </a:r>
          </a:p>
          <a:p>
            <a:pPr>
              <a:spcBef>
                <a:spcPct val="0"/>
              </a:spcBef>
            </a:pPr>
            <a:r>
              <a:rPr lang="en-GB" altLang="fr-FR" sz="1200" dirty="0">
                <a:latin typeface="Arial" panose="020B0604020202020204" pitchFamily="34" charset="0"/>
                <a:cs typeface="Arial" panose="020B0604020202020204" pitchFamily="34" charset="0"/>
              </a:rPr>
              <a:t>	</a:t>
            </a:r>
            <a:r>
              <a:rPr lang="en-GB" altLang="fr-FR" sz="1200" u="sng" dirty="0">
                <a:latin typeface="Arial" panose="020B0604020202020204" pitchFamily="34" charset="0"/>
                <a:cs typeface="Arial" panose="020B0604020202020204" pitchFamily="34" charset="0"/>
              </a:rPr>
              <a:t>Contract Type</a:t>
            </a:r>
            <a:r>
              <a:rPr lang="en-GB" altLang="fr-FR" sz="1200" dirty="0">
                <a:latin typeface="Arial" panose="020B0604020202020204" pitchFamily="34" charset="0"/>
                <a:cs typeface="Arial" panose="020B0604020202020204" pitchFamily="34" charset="0"/>
              </a:rPr>
              <a:t>: 			Distribute </a:t>
            </a:r>
          </a:p>
          <a:p>
            <a:pPr>
              <a:spcBef>
                <a:spcPct val="0"/>
              </a:spcBef>
            </a:pPr>
            <a:r>
              <a:rPr lang="en-GB" altLang="fr-FR" sz="1200" dirty="0">
                <a:latin typeface="Arial" panose="020B0604020202020204" pitchFamily="34" charset="0"/>
                <a:cs typeface="Arial" panose="020B0604020202020204" pitchFamily="34" charset="0"/>
              </a:rPr>
              <a:t>	</a:t>
            </a:r>
            <a:r>
              <a:rPr lang="en-GB" altLang="fr-FR" sz="1200" u="sng" dirty="0">
                <a:latin typeface="Arial" panose="020B0604020202020204" pitchFamily="34" charset="0"/>
                <a:cs typeface="Arial" panose="020B0604020202020204" pitchFamily="34" charset="0"/>
              </a:rPr>
              <a:t>Role</a:t>
            </a:r>
            <a:r>
              <a:rPr lang="en-GB" altLang="fr-FR" sz="1200" dirty="0">
                <a:latin typeface="Arial" panose="020B0604020202020204" pitchFamily="34" charset="0"/>
                <a:cs typeface="Arial" panose="020B0604020202020204" pitchFamily="34" charset="0"/>
              </a:rPr>
              <a:t>: </a:t>
            </a:r>
          </a:p>
          <a:p>
            <a:pPr>
              <a:spcBef>
                <a:spcPct val="0"/>
              </a:spcBef>
            </a:pPr>
            <a:r>
              <a:rPr lang="en-GB" altLang="fr-FR" sz="1200" dirty="0">
                <a:latin typeface="Arial" panose="020B0604020202020204" pitchFamily="34" charset="0"/>
                <a:cs typeface="Arial" panose="020B0604020202020204" pitchFamily="34" charset="0"/>
              </a:rPr>
              <a:t>		Sold through </a:t>
            </a:r>
          </a:p>
          <a:p>
            <a:pPr>
              <a:spcBef>
                <a:spcPct val="0"/>
              </a:spcBef>
            </a:pPr>
            <a:endParaRPr lang="en-GB" sz="1200" dirty="0">
              <a:latin typeface="Arial" panose="020B0604020202020204" pitchFamily="34" charset="0"/>
              <a:cs typeface="Arial" panose="020B0604020202020204" pitchFamily="34" charset="0"/>
            </a:endParaRPr>
          </a:p>
          <a:p>
            <a:pPr>
              <a:spcBef>
                <a:spcPct val="0"/>
              </a:spcBef>
            </a:pPr>
            <a:r>
              <a:rPr lang="en-US" sz="1200" dirty="0"/>
              <a:t>I sell the products / services of a partner to deliver their product / service. </a:t>
            </a:r>
          </a:p>
          <a:p>
            <a:pPr>
              <a:spcBef>
                <a:spcPct val="0"/>
              </a:spcBef>
            </a:pPr>
            <a:r>
              <a:rPr lang="en-US" sz="1200" dirty="0"/>
              <a:t>I may or may not have a contractual relationship with the end customer</a:t>
            </a:r>
            <a:endParaRPr lang="en-GB" altLang="fr-FR" sz="1200" dirty="0">
              <a:latin typeface="Arial" panose="020B0604020202020204" pitchFamily="34" charset="0"/>
              <a:cs typeface="Arial" panose="020B0604020202020204" pitchFamily="34" charset="0"/>
            </a:endParaRPr>
          </a:p>
        </p:txBody>
      </p:sp>
      <p:sp>
        <p:nvSpPr>
          <p:cNvPr id="19" name="Oval 18"/>
          <p:cNvSpPr>
            <a:spLocks noChangeArrowheads="1"/>
          </p:cNvSpPr>
          <p:nvPr/>
        </p:nvSpPr>
        <p:spPr bwMode="auto">
          <a:xfrm>
            <a:off x="2490788" y="2260809"/>
            <a:ext cx="1943100" cy="1689100"/>
          </a:xfrm>
          <a:prstGeom prst="ellips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eaLnBrk="0" hangingPunct="0">
              <a:spcBef>
                <a:spcPts val="1200"/>
              </a:spcBef>
              <a:buClr>
                <a:schemeClr val="accent2"/>
              </a:buClr>
              <a:buSzPct val="115000"/>
              <a:buFont typeface="Wingdings" panose="05000000000000000000" pitchFamily="2" charset="2"/>
              <a:buChar char="§"/>
              <a:defRPr sz="2400">
                <a:solidFill>
                  <a:srgbClr val="474747"/>
                </a:solidFill>
                <a:latin typeface="Arial" panose="020B0604020202020204" pitchFamily="34" charset="0"/>
                <a:cs typeface="Arial" panose="020B0604020202020204" pitchFamily="34" charset="0"/>
              </a:defRPr>
            </a:lvl1pPr>
            <a:lvl2pPr marL="742950" indent="-285750" eaLnBrk="0" hangingPunct="0">
              <a:spcBef>
                <a:spcPts val="1200"/>
              </a:spcBef>
              <a:buClr>
                <a:schemeClr val="accent2"/>
              </a:buClr>
              <a:buSzPct val="65000"/>
              <a:buFont typeface="Wingdings" panose="05000000000000000000" pitchFamily="2" charset="2"/>
              <a:buChar char="q"/>
              <a:defRPr sz="2000">
                <a:solidFill>
                  <a:srgbClr val="474747"/>
                </a:solidFill>
                <a:latin typeface="Arial" panose="020B0604020202020204" pitchFamily="34" charset="0"/>
                <a:cs typeface="Arial" panose="020B0604020202020204" pitchFamily="34" charset="0"/>
              </a:defRPr>
            </a:lvl2pPr>
            <a:lvl3pPr marL="1143000" indent="-228600" eaLnBrk="0" hangingPunct="0">
              <a:spcBef>
                <a:spcPts val="1200"/>
              </a:spcBef>
              <a:buClr>
                <a:schemeClr val="accent2"/>
              </a:buClr>
              <a:buFont typeface="Wingdings" panose="05000000000000000000" pitchFamily="2" charset="2"/>
              <a:buChar char="§"/>
              <a:defRPr>
                <a:solidFill>
                  <a:srgbClr val="474747"/>
                </a:solidFill>
                <a:latin typeface="Arial" panose="020B0604020202020204" pitchFamily="34" charset="0"/>
                <a:cs typeface="Arial" panose="020B0604020202020204" pitchFamily="34" charset="0"/>
              </a:defRPr>
            </a:lvl3pPr>
            <a:lvl4pPr marL="1600200" indent="-228600" eaLnBrk="0" hangingPunct="0">
              <a:spcBef>
                <a:spcPts val="1200"/>
              </a:spcBef>
              <a:buClr>
                <a:schemeClr val="accent2"/>
              </a:buClr>
              <a:buFont typeface="Courier New" panose="02070309020205020404" pitchFamily="49" charset="0"/>
              <a:buChar char="o"/>
              <a:defRPr sz="1600">
                <a:solidFill>
                  <a:srgbClr val="474747"/>
                </a:solidFill>
                <a:latin typeface="Arial" panose="020B0604020202020204" pitchFamily="34" charset="0"/>
                <a:cs typeface="Arial" panose="020B0604020202020204" pitchFamily="34" charset="0"/>
              </a:defRPr>
            </a:lvl4pPr>
            <a:lvl5pPr marL="2057400" indent="-228600" eaLnBrk="0" hangingPunct="0">
              <a:spcBef>
                <a:spcPts val="1200"/>
              </a:spcBef>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5pPr>
            <a:lvl6pPr marL="25146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6pPr>
            <a:lvl7pPr marL="29718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7pPr>
            <a:lvl8pPr marL="34290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8pPr>
            <a:lvl9pPr marL="38862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9pPr>
          </a:lstStyle>
          <a:p>
            <a:pPr eaLnBrk="1" hangingPunct="1">
              <a:spcBef>
                <a:spcPct val="0"/>
              </a:spcBef>
              <a:buClrTx/>
              <a:buSzTx/>
              <a:buFontTx/>
              <a:buNone/>
            </a:pPr>
            <a:endParaRPr lang="fr-FR" altLang="fr-FR" sz="1800" dirty="0">
              <a:solidFill>
                <a:srgbClr val="FF6600"/>
              </a:solidFill>
            </a:endParaRPr>
          </a:p>
        </p:txBody>
      </p:sp>
      <p:sp>
        <p:nvSpPr>
          <p:cNvPr id="20" name="Rectangle 3"/>
          <p:cNvSpPr>
            <a:spLocks noChangeArrowheads="1"/>
          </p:cNvSpPr>
          <p:nvPr/>
        </p:nvSpPr>
        <p:spPr bwMode="auto">
          <a:xfrm>
            <a:off x="198438" y="1605171"/>
            <a:ext cx="2032000" cy="539750"/>
          </a:xfrm>
          <a:prstGeom prst="rect">
            <a:avLst/>
          </a:prstGeom>
          <a:solidFill>
            <a:srgbClr val="FF6600"/>
          </a:solidFill>
          <a:ln w="25400" algn="ctr">
            <a:solidFill>
              <a:srgbClr val="BC4900"/>
            </a:solidFill>
            <a:miter lim="800000"/>
            <a:headEnd/>
            <a:tailEnd/>
          </a:ln>
        </p:spPr>
        <p:txBody>
          <a:bodyPr anchor="ctr"/>
          <a:lstStyle>
            <a:lvl1pPr eaLnBrk="0" hangingPunct="0">
              <a:spcBef>
                <a:spcPts val="1200"/>
              </a:spcBef>
              <a:buClr>
                <a:schemeClr val="accent2"/>
              </a:buClr>
              <a:buSzPct val="115000"/>
              <a:buFont typeface="Wingdings" panose="05000000000000000000" pitchFamily="2" charset="2"/>
              <a:buChar char="§"/>
              <a:defRPr sz="2400">
                <a:solidFill>
                  <a:srgbClr val="474747"/>
                </a:solidFill>
                <a:latin typeface="Arial" panose="020B0604020202020204" pitchFamily="34" charset="0"/>
                <a:cs typeface="Arial" panose="020B0604020202020204" pitchFamily="34" charset="0"/>
              </a:defRPr>
            </a:lvl1pPr>
            <a:lvl2pPr marL="742950" indent="-285750" eaLnBrk="0" hangingPunct="0">
              <a:spcBef>
                <a:spcPts val="1200"/>
              </a:spcBef>
              <a:buClr>
                <a:schemeClr val="accent2"/>
              </a:buClr>
              <a:buSzPct val="65000"/>
              <a:buFont typeface="Wingdings" panose="05000000000000000000" pitchFamily="2" charset="2"/>
              <a:buChar char="q"/>
              <a:defRPr sz="2000">
                <a:solidFill>
                  <a:srgbClr val="474747"/>
                </a:solidFill>
                <a:latin typeface="Arial" panose="020B0604020202020204" pitchFamily="34" charset="0"/>
                <a:cs typeface="Arial" panose="020B0604020202020204" pitchFamily="34" charset="0"/>
              </a:defRPr>
            </a:lvl2pPr>
            <a:lvl3pPr marL="1143000" indent="-228600" eaLnBrk="0" hangingPunct="0">
              <a:spcBef>
                <a:spcPts val="1200"/>
              </a:spcBef>
              <a:buClr>
                <a:schemeClr val="accent2"/>
              </a:buClr>
              <a:buFont typeface="Wingdings" panose="05000000000000000000" pitchFamily="2" charset="2"/>
              <a:buChar char="§"/>
              <a:defRPr>
                <a:solidFill>
                  <a:srgbClr val="474747"/>
                </a:solidFill>
                <a:latin typeface="Arial" panose="020B0604020202020204" pitchFamily="34" charset="0"/>
                <a:cs typeface="Arial" panose="020B0604020202020204" pitchFamily="34" charset="0"/>
              </a:defRPr>
            </a:lvl3pPr>
            <a:lvl4pPr marL="1600200" indent="-228600" eaLnBrk="0" hangingPunct="0">
              <a:spcBef>
                <a:spcPts val="1200"/>
              </a:spcBef>
              <a:buClr>
                <a:schemeClr val="accent2"/>
              </a:buClr>
              <a:buFont typeface="Courier New" panose="02070309020205020404" pitchFamily="49" charset="0"/>
              <a:buChar char="o"/>
              <a:defRPr sz="1600">
                <a:solidFill>
                  <a:srgbClr val="474747"/>
                </a:solidFill>
                <a:latin typeface="Arial" panose="020B0604020202020204" pitchFamily="34" charset="0"/>
                <a:cs typeface="Arial" panose="020B0604020202020204" pitchFamily="34" charset="0"/>
              </a:defRPr>
            </a:lvl4pPr>
            <a:lvl5pPr marL="2057400" indent="-228600" eaLnBrk="0" hangingPunct="0">
              <a:spcBef>
                <a:spcPts val="1200"/>
              </a:spcBef>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5pPr>
            <a:lvl6pPr marL="25146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6pPr>
            <a:lvl7pPr marL="29718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7pPr>
            <a:lvl8pPr marL="34290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8pPr>
            <a:lvl9pPr marL="38862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9pPr>
          </a:lstStyle>
          <a:p>
            <a:pPr algn="ctr" eaLnBrk="1" hangingPunct="1">
              <a:spcBef>
                <a:spcPct val="0"/>
              </a:spcBef>
              <a:buClrTx/>
              <a:buSzTx/>
              <a:buFontTx/>
              <a:buNone/>
            </a:pPr>
            <a:r>
              <a:rPr lang="en-GB" altLang="fr-FR" sz="1200" dirty="0">
                <a:solidFill>
                  <a:srgbClr val="FFFFFF"/>
                </a:solidFill>
              </a:rPr>
              <a:t>Business</a:t>
            </a:r>
          </a:p>
        </p:txBody>
      </p:sp>
      <p:sp>
        <p:nvSpPr>
          <p:cNvPr id="21" name="Rectangle 3"/>
          <p:cNvSpPr>
            <a:spLocks noChangeArrowheads="1"/>
          </p:cNvSpPr>
          <p:nvPr/>
        </p:nvSpPr>
        <p:spPr bwMode="auto">
          <a:xfrm>
            <a:off x="185738" y="2146509"/>
            <a:ext cx="2044700" cy="2871787"/>
          </a:xfrm>
          <a:prstGeom prst="rect">
            <a:avLst/>
          </a:prstGeom>
          <a:solidFill>
            <a:srgbClr val="FFFFFF"/>
          </a:solidFill>
          <a:ln w="25400" algn="ctr">
            <a:solidFill>
              <a:srgbClr val="FF6600"/>
            </a:solidFill>
            <a:prstDash val="dash"/>
            <a:miter lim="800000"/>
            <a:headEnd/>
            <a:tailEnd/>
          </a:ln>
        </p:spPr>
        <p:txBody>
          <a:bodyPr/>
          <a:lstStyle>
            <a:lvl1pPr eaLnBrk="0" hangingPunct="0">
              <a:spcBef>
                <a:spcPts val="1200"/>
              </a:spcBef>
              <a:buClr>
                <a:schemeClr val="accent2"/>
              </a:buClr>
              <a:buSzPct val="115000"/>
              <a:buFont typeface="Wingdings" panose="05000000000000000000" pitchFamily="2" charset="2"/>
              <a:buChar char="§"/>
              <a:defRPr sz="2400">
                <a:solidFill>
                  <a:srgbClr val="474747"/>
                </a:solidFill>
                <a:latin typeface="Arial" panose="020B0604020202020204" pitchFamily="34" charset="0"/>
                <a:cs typeface="Arial" panose="020B0604020202020204" pitchFamily="34" charset="0"/>
              </a:defRPr>
            </a:lvl1pPr>
            <a:lvl2pPr marL="742950" indent="-285750" eaLnBrk="0" hangingPunct="0">
              <a:spcBef>
                <a:spcPts val="1200"/>
              </a:spcBef>
              <a:buClr>
                <a:schemeClr val="accent2"/>
              </a:buClr>
              <a:buSzPct val="65000"/>
              <a:buFont typeface="Wingdings" panose="05000000000000000000" pitchFamily="2" charset="2"/>
              <a:buChar char="q"/>
              <a:defRPr sz="2000">
                <a:solidFill>
                  <a:srgbClr val="474747"/>
                </a:solidFill>
                <a:latin typeface="Arial" panose="020B0604020202020204" pitchFamily="34" charset="0"/>
                <a:cs typeface="Arial" panose="020B0604020202020204" pitchFamily="34" charset="0"/>
              </a:defRPr>
            </a:lvl2pPr>
            <a:lvl3pPr marL="1143000" indent="-228600" eaLnBrk="0" hangingPunct="0">
              <a:spcBef>
                <a:spcPts val="1200"/>
              </a:spcBef>
              <a:buClr>
                <a:schemeClr val="accent2"/>
              </a:buClr>
              <a:buFont typeface="Wingdings" panose="05000000000000000000" pitchFamily="2" charset="2"/>
              <a:buChar char="§"/>
              <a:defRPr>
                <a:solidFill>
                  <a:srgbClr val="474747"/>
                </a:solidFill>
                <a:latin typeface="Arial" panose="020B0604020202020204" pitchFamily="34" charset="0"/>
                <a:cs typeface="Arial" panose="020B0604020202020204" pitchFamily="34" charset="0"/>
              </a:defRPr>
            </a:lvl3pPr>
            <a:lvl4pPr marL="1600200" indent="-228600" eaLnBrk="0" hangingPunct="0">
              <a:spcBef>
                <a:spcPts val="1200"/>
              </a:spcBef>
              <a:buClr>
                <a:schemeClr val="accent2"/>
              </a:buClr>
              <a:buFont typeface="Courier New" panose="02070309020205020404" pitchFamily="49" charset="0"/>
              <a:buChar char="o"/>
              <a:defRPr sz="1600">
                <a:solidFill>
                  <a:srgbClr val="474747"/>
                </a:solidFill>
                <a:latin typeface="Arial" panose="020B0604020202020204" pitchFamily="34" charset="0"/>
                <a:cs typeface="Arial" panose="020B0604020202020204" pitchFamily="34" charset="0"/>
              </a:defRPr>
            </a:lvl4pPr>
            <a:lvl5pPr marL="2057400" indent="-228600" eaLnBrk="0" hangingPunct="0">
              <a:spcBef>
                <a:spcPts val="1200"/>
              </a:spcBef>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5pPr>
            <a:lvl6pPr marL="25146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6pPr>
            <a:lvl7pPr marL="29718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7pPr>
            <a:lvl8pPr marL="34290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8pPr>
            <a:lvl9pPr marL="38862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9pPr>
          </a:lstStyle>
          <a:p>
            <a:pPr eaLnBrk="1" hangingPunct="1">
              <a:spcBef>
                <a:spcPct val="0"/>
              </a:spcBef>
              <a:buClrTx/>
              <a:buSzTx/>
              <a:buFontTx/>
              <a:buNone/>
            </a:pPr>
            <a:r>
              <a:rPr lang="en-GB" altLang="fr-FR" sz="1200" dirty="0">
                <a:solidFill>
                  <a:schemeClr val="tx1"/>
                </a:solidFill>
              </a:rPr>
              <a:t>The Business model was presented before</a:t>
            </a:r>
          </a:p>
        </p:txBody>
      </p:sp>
      <p:sp>
        <p:nvSpPr>
          <p:cNvPr id="22" name="Rectangle 20"/>
          <p:cNvSpPr>
            <a:spLocks noChangeArrowheads="1"/>
          </p:cNvSpPr>
          <p:nvPr/>
        </p:nvSpPr>
        <p:spPr bwMode="auto">
          <a:xfrm>
            <a:off x="4605338" y="1592471"/>
            <a:ext cx="2266950" cy="539750"/>
          </a:xfrm>
          <a:prstGeom prst="rect">
            <a:avLst/>
          </a:prstGeom>
          <a:solidFill>
            <a:srgbClr val="FF6600"/>
          </a:solidFill>
          <a:ln w="25400" algn="ctr">
            <a:solidFill>
              <a:srgbClr val="BC4900"/>
            </a:solidFill>
            <a:miter lim="800000"/>
            <a:headEnd/>
            <a:tailEnd/>
          </a:ln>
        </p:spPr>
        <p:txBody>
          <a:bodyPr anchor="ctr"/>
          <a:lstStyle>
            <a:lvl1pPr eaLnBrk="0" hangingPunct="0">
              <a:spcBef>
                <a:spcPts val="1200"/>
              </a:spcBef>
              <a:buClr>
                <a:schemeClr val="accent2"/>
              </a:buClr>
              <a:buSzPct val="115000"/>
              <a:buFont typeface="Wingdings" panose="05000000000000000000" pitchFamily="2" charset="2"/>
              <a:buChar char="§"/>
              <a:defRPr sz="2400">
                <a:solidFill>
                  <a:srgbClr val="474747"/>
                </a:solidFill>
                <a:latin typeface="Arial" panose="020B0604020202020204" pitchFamily="34" charset="0"/>
                <a:cs typeface="Arial" panose="020B0604020202020204" pitchFamily="34" charset="0"/>
              </a:defRPr>
            </a:lvl1pPr>
            <a:lvl2pPr marL="742950" indent="-285750" eaLnBrk="0" hangingPunct="0">
              <a:spcBef>
                <a:spcPts val="1200"/>
              </a:spcBef>
              <a:buClr>
                <a:schemeClr val="accent2"/>
              </a:buClr>
              <a:buSzPct val="65000"/>
              <a:buFont typeface="Wingdings" panose="05000000000000000000" pitchFamily="2" charset="2"/>
              <a:buChar char="q"/>
              <a:defRPr sz="2000">
                <a:solidFill>
                  <a:srgbClr val="474747"/>
                </a:solidFill>
                <a:latin typeface="Arial" panose="020B0604020202020204" pitchFamily="34" charset="0"/>
                <a:cs typeface="Arial" panose="020B0604020202020204" pitchFamily="34" charset="0"/>
              </a:defRPr>
            </a:lvl2pPr>
            <a:lvl3pPr marL="1143000" indent="-228600" eaLnBrk="0" hangingPunct="0">
              <a:spcBef>
                <a:spcPts val="1200"/>
              </a:spcBef>
              <a:buClr>
                <a:schemeClr val="accent2"/>
              </a:buClr>
              <a:buFont typeface="Wingdings" panose="05000000000000000000" pitchFamily="2" charset="2"/>
              <a:buChar char="§"/>
              <a:defRPr>
                <a:solidFill>
                  <a:srgbClr val="474747"/>
                </a:solidFill>
                <a:latin typeface="Arial" panose="020B0604020202020204" pitchFamily="34" charset="0"/>
                <a:cs typeface="Arial" panose="020B0604020202020204" pitchFamily="34" charset="0"/>
              </a:defRPr>
            </a:lvl3pPr>
            <a:lvl4pPr marL="1600200" indent="-228600" eaLnBrk="0" hangingPunct="0">
              <a:spcBef>
                <a:spcPts val="1200"/>
              </a:spcBef>
              <a:buClr>
                <a:schemeClr val="accent2"/>
              </a:buClr>
              <a:buFont typeface="Courier New" panose="02070309020205020404" pitchFamily="49" charset="0"/>
              <a:buChar char="o"/>
              <a:defRPr sz="1600">
                <a:solidFill>
                  <a:srgbClr val="474747"/>
                </a:solidFill>
                <a:latin typeface="Arial" panose="020B0604020202020204" pitchFamily="34" charset="0"/>
                <a:cs typeface="Arial" panose="020B0604020202020204" pitchFamily="34" charset="0"/>
              </a:defRPr>
            </a:lvl4pPr>
            <a:lvl5pPr marL="2057400" indent="-228600" eaLnBrk="0" hangingPunct="0">
              <a:spcBef>
                <a:spcPts val="1200"/>
              </a:spcBef>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5pPr>
            <a:lvl6pPr marL="25146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6pPr>
            <a:lvl7pPr marL="29718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7pPr>
            <a:lvl8pPr marL="34290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8pPr>
            <a:lvl9pPr marL="38862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9pPr>
          </a:lstStyle>
          <a:p>
            <a:pPr algn="ctr" eaLnBrk="1" hangingPunct="1">
              <a:spcBef>
                <a:spcPct val="0"/>
              </a:spcBef>
              <a:buClrTx/>
              <a:buSzTx/>
              <a:buFontTx/>
              <a:buNone/>
            </a:pPr>
            <a:r>
              <a:rPr lang="en-GB" altLang="fr-FR" sz="1200" dirty="0">
                <a:solidFill>
                  <a:srgbClr val="FFFFFF"/>
                </a:solidFill>
              </a:rPr>
              <a:t>Financial</a:t>
            </a:r>
          </a:p>
        </p:txBody>
      </p:sp>
      <p:sp>
        <p:nvSpPr>
          <p:cNvPr id="23" name="Rectangle 20"/>
          <p:cNvSpPr>
            <a:spLocks noChangeArrowheads="1"/>
          </p:cNvSpPr>
          <p:nvPr/>
        </p:nvSpPr>
        <p:spPr bwMode="auto">
          <a:xfrm>
            <a:off x="4605338" y="1592471"/>
            <a:ext cx="2266950" cy="539750"/>
          </a:xfrm>
          <a:prstGeom prst="rect">
            <a:avLst/>
          </a:prstGeom>
          <a:solidFill>
            <a:srgbClr val="FF6600"/>
          </a:solidFill>
          <a:ln w="25400" algn="ctr">
            <a:solidFill>
              <a:srgbClr val="BC4900"/>
            </a:solidFill>
            <a:miter lim="800000"/>
            <a:headEnd/>
            <a:tailEnd/>
          </a:ln>
        </p:spPr>
        <p:txBody>
          <a:bodyPr anchor="ctr"/>
          <a:lstStyle>
            <a:lvl1pPr eaLnBrk="0" hangingPunct="0">
              <a:spcBef>
                <a:spcPts val="1200"/>
              </a:spcBef>
              <a:buClr>
                <a:schemeClr val="accent2"/>
              </a:buClr>
              <a:buSzPct val="115000"/>
              <a:buFont typeface="Wingdings" panose="05000000000000000000" pitchFamily="2" charset="2"/>
              <a:buChar char="§"/>
              <a:defRPr sz="2400">
                <a:solidFill>
                  <a:srgbClr val="474747"/>
                </a:solidFill>
                <a:latin typeface="Arial" panose="020B0604020202020204" pitchFamily="34" charset="0"/>
                <a:cs typeface="Arial" panose="020B0604020202020204" pitchFamily="34" charset="0"/>
              </a:defRPr>
            </a:lvl1pPr>
            <a:lvl2pPr marL="742950" indent="-285750" eaLnBrk="0" hangingPunct="0">
              <a:spcBef>
                <a:spcPts val="1200"/>
              </a:spcBef>
              <a:buClr>
                <a:schemeClr val="accent2"/>
              </a:buClr>
              <a:buSzPct val="65000"/>
              <a:buFont typeface="Wingdings" panose="05000000000000000000" pitchFamily="2" charset="2"/>
              <a:buChar char="q"/>
              <a:defRPr sz="2000">
                <a:solidFill>
                  <a:srgbClr val="474747"/>
                </a:solidFill>
                <a:latin typeface="Arial" panose="020B0604020202020204" pitchFamily="34" charset="0"/>
                <a:cs typeface="Arial" panose="020B0604020202020204" pitchFamily="34" charset="0"/>
              </a:defRPr>
            </a:lvl2pPr>
            <a:lvl3pPr marL="1143000" indent="-228600" eaLnBrk="0" hangingPunct="0">
              <a:spcBef>
                <a:spcPts val="1200"/>
              </a:spcBef>
              <a:buClr>
                <a:schemeClr val="accent2"/>
              </a:buClr>
              <a:buFont typeface="Wingdings" panose="05000000000000000000" pitchFamily="2" charset="2"/>
              <a:buChar char="§"/>
              <a:defRPr>
                <a:solidFill>
                  <a:srgbClr val="474747"/>
                </a:solidFill>
                <a:latin typeface="Arial" panose="020B0604020202020204" pitchFamily="34" charset="0"/>
                <a:cs typeface="Arial" panose="020B0604020202020204" pitchFamily="34" charset="0"/>
              </a:defRPr>
            </a:lvl3pPr>
            <a:lvl4pPr marL="1600200" indent="-228600" eaLnBrk="0" hangingPunct="0">
              <a:spcBef>
                <a:spcPts val="1200"/>
              </a:spcBef>
              <a:buClr>
                <a:schemeClr val="accent2"/>
              </a:buClr>
              <a:buFont typeface="Courier New" panose="02070309020205020404" pitchFamily="49" charset="0"/>
              <a:buChar char="o"/>
              <a:defRPr sz="1600">
                <a:solidFill>
                  <a:srgbClr val="474747"/>
                </a:solidFill>
                <a:latin typeface="Arial" panose="020B0604020202020204" pitchFamily="34" charset="0"/>
                <a:cs typeface="Arial" panose="020B0604020202020204" pitchFamily="34" charset="0"/>
              </a:defRPr>
            </a:lvl4pPr>
            <a:lvl5pPr marL="2057400" indent="-228600" eaLnBrk="0" hangingPunct="0">
              <a:spcBef>
                <a:spcPts val="1200"/>
              </a:spcBef>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5pPr>
            <a:lvl6pPr marL="25146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6pPr>
            <a:lvl7pPr marL="29718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7pPr>
            <a:lvl8pPr marL="34290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8pPr>
            <a:lvl9pPr marL="38862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9pPr>
          </a:lstStyle>
          <a:p>
            <a:pPr algn="ctr" eaLnBrk="1" hangingPunct="1">
              <a:spcBef>
                <a:spcPct val="0"/>
              </a:spcBef>
              <a:buClrTx/>
              <a:buSzTx/>
              <a:buFontTx/>
              <a:buNone/>
            </a:pPr>
            <a:r>
              <a:rPr lang="en-GB" altLang="fr-FR" sz="1200" dirty="0">
                <a:solidFill>
                  <a:srgbClr val="FFFFFF"/>
                </a:solidFill>
              </a:rPr>
              <a:t>Financial</a:t>
            </a:r>
          </a:p>
        </p:txBody>
      </p:sp>
      <p:sp>
        <p:nvSpPr>
          <p:cNvPr id="24" name="Rectangle 3"/>
          <p:cNvSpPr>
            <a:spLocks noChangeArrowheads="1"/>
          </p:cNvSpPr>
          <p:nvPr/>
        </p:nvSpPr>
        <p:spPr bwMode="auto">
          <a:xfrm>
            <a:off x="4616450" y="2149684"/>
            <a:ext cx="2243138" cy="2868612"/>
          </a:xfrm>
          <a:prstGeom prst="rect">
            <a:avLst/>
          </a:prstGeom>
          <a:solidFill>
            <a:srgbClr val="FFFFFF"/>
          </a:solidFill>
          <a:ln w="25400" algn="ctr">
            <a:solidFill>
              <a:srgbClr val="FF6600"/>
            </a:solidFill>
            <a:prstDash val="dash"/>
            <a:miter lim="800000"/>
            <a:headEnd/>
            <a:tailEnd/>
          </a:ln>
        </p:spPr>
        <p:txBody>
          <a:bodyPr anchor="ctr"/>
          <a:lstStyle>
            <a:lvl1pPr eaLnBrk="0" hangingPunct="0">
              <a:spcBef>
                <a:spcPts val="1200"/>
              </a:spcBef>
              <a:buClr>
                <a:schemeClr val="accent2"/>
              </a:buClr>
              <a:buSzPct val="115000"/>
              <a:buFont typeface="Wingdings" panose="05000000000000000000" pitchFamily="2" charset="2"/>
              <a:buChar char="§"/>
              <a:defRPr sz="2400">
                <a:solidFill>
                  <a:srgbClr val="474747"/>
                </a:solidFill>
                <a:latin typeface="Arial" panose="020B0604020202020204" pitchFamily="34" charset="0"/>
                <a:cs typeface="Arial" panose="020B0604020202020204" pitchFamily="34" charset="0"/>
              </a:defRPr>
            </a:lvl1pPr>
            <a:lvl2pPr marL="742950" indent="-285750" eaLnBrk="0" hangingPunct="0">
              <a:spcBef>
                <a:spcPts val="1200"/>
              </a:spcBef>
              <a:buClr>
                <a:schemeClr val="accent2"/>
              </a:buClr>
              <a:buSzPct val="65000"/>
              <a:buFont typeface="Wingdings" panose="05000000000000000000" pitchFamily="2" charset="2"/>
              <a:buChar char="q"/>
              <a:defRPr sz="2000">
                <a:solidFill>
                  <a:srgbClr val="474747"/>
                </a:solidFill>
                <a:latin typeface="Arial" panose="020B0604020202020204" pitchFamily="34" charset="0"/>
                <a:cs typeface="Arial" panose="020B0604020202020204" pitchFamily="34" charset="0"/>
              </a:defRPr>
            </a:lvl2pPr>
            <a:lvl3pPr marL="1143000" indent="-228600" eaLnBrk="0" hangingPunct="0">
              <a:spcBef>
                <a:spcPts val="1200"/>
              </a:spcBef>
              <a:buClr>
                <a:schemeClr val="accent2"/>
              </a:buClr>
              <a:buFont typeface="Wingdings" panose="05000000000000000000" pitchFamily="2" charset="2"/>
              <a:buChar char="§"/>
              <a:defRPr>
                <a:solidFill>
                  <a:srgbClr val="474747"/>
                </a:solidFill>
                <a:latin typeface="Arial" panose="020B0604020202020204" pitchFamily="34" charset="0"/>
                <a:cs typeface="Arial" panose="020B0604020202020204" pitchFamily="34" charset="0"/>
              </a:defRPr>
            </a:lvl3pPr>
            <a:lvl4pPr marL="1600200" indent="-228600" eaLnBrk="0" hangingPunct="0">
              <a:spcBef>
                <a:spcPts val="1200"/>
              </a:spcBef>
              <a:buClr>
                <a:schemeClr val="accent2"/>
              </a:buClr>
              <a:buFont typeface="Courier New" panose="02070309020205020404" pitchFamily="49" charset="0"/>
              <a:buChar char="o"/>
              <a:defRPr sz="1600">
                <a:solidFill>
                  <a:srgbClr val="474747"/>
                </a:solidFill>
                <a:latin typeface="Arial" panose="020B0604020202020204" pitchFamily="34" charset="0"/>
                <a:cs typeface="Arial" panose="020B0604020202020204" pitchFamily="34" charset="0"/>
              </a:defRPr>
            </a:lvl4pPr>
            <a:lvl5pPr marL="2057400" indent="-228600" eaLnBrk="0" hangingPunct="0">
              <a:spcBef>
                <a:spcPts val="1200"/>
              </a:spcBef>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5pPr>
            <a:lvl6pPr marL="25146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6pPr>
            <a:lvl7pPr marL="29718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7pPr>
            <a:lvl8pPr marL="34290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8pPr>
            <a:lvl9pPr marL="38862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9pPr>
          </a:lstStyle>
          <a:p>
            <a:pPr eaLnBrk="1" hangingPunct="1">
              <a:spcBef>
                <a:spcPct val="0"/>
              </a:spcBef>
              <a:buClrTx/>
              <a:buSzTx/>
              <a:buFontTx/>
              <a:buNone/>
            </a:pPr>
            <a:r>
              <a:rPr lang="en-US" altLang="fr-FR" sz="1200" dirty="0">
                <a:solidFill>
                  <a:schemeClr val="tx1"/>
                </a:solidFill>
              </a:rPr>
              <a:t>Generator –&gt; Distributor –&gt; Reseller –&gt; Prosumer</a:t>
            </a:r>
          </a:p>
          <a:p>
            <a:pPr eaLnBrk="1" hangingPunct="1">
              <a:spcBef>
                <a:spcPct val="0"/>
              </a:spcBef>
              <a:buClrTx/>
              <a:buSzTx/>
              <a:buFontTx/>
              <a:buNone/>
            </a:pPr>
            <a:endParaRPr lang="en-US" altLang="fr-FR" sz="1200" dirty="0">
              <a:solidFill>
                <a:schemeClr val="tx1"/>
              </a:solidFill>
            </a:endParaRPr>
          </a:p>
          <a:p>
            <a:pPr eaLnBrk="1" hangingPunct="1">
              <a:spcBef>
                <a:spcPct val="0"/>
              </a:spcBef>
              <a:buClrTx/>
              <a:buSzTx/>
              <a:buFontTx/>
              <a:buNone/>
            </a:pPr>
            <a:r>
              <a:rPr lang="en-US" altLang="fr-FR" sz="1200" dirty="0">
                <a:solidFill>
                  <a:schemeClr val="tx1"/>
                </a:solidFill>
              </a:rPr>
              <a:t>DSP´s role: </a:t>
            </a:r>
          </a:p>
          <a:p>
            <a:pPr eaLnBrk="1" hangingPunct="1">
              <a:spcBef>
                <a:spcPct val="0"/>
              </a:spcBef>
              <a:buClrTx/>
              <a:buSzTx/>
              <a:buFontTx/>
              <a:buNone/>
            </a:pPr>
            <a:r>
              <a:rPr lang="en-US" altLang="fr-FR" sz="1200" dirty="0">
                <a:solidFill>
                  <a:schemeClr val="tx1"/>
                </a:solidFill>
              </a:rPr>
              <a:t>communication, platform as a service</a:t>
            </a:r>
          </a:p>
          <a:p>
            <a:pPr eaLnBrk="1" hangingPunct="1">
              <a:spcBef>
                <a:spcPct val="0"/>
              </a:spcBef>
              <a:buClrTx/>
              <a:buSzTx/>
              <a:buFontTx/>
              <a:buNone/>
            </a:pPr>
            <a:endParaRPr lang="en-US" altLang="fr-FR" sz="1200" dirty="0">
              <a:solidFill>
                <a:schemeClr val="tx1"/>
              </a:solidFill>
            </a:endParaRPr>
          </a:p>
          <a:p>
            <a:pPr eaLnBrk="1" hangingPunct="1">
              <a:spcBef>
                <a:spcPct val="0"/>
              </a:spcBef>
              <a:buClrTx/>
              <a:buSzTx/>
              <a:buFontTx/>
              <a:buNone/>
            </a:pPr>
            <a:r>
              <a:rPr lang="en-US" altLang="fr-FR" sz="1200" dirty="0">
                <a:solidFill>
                  <a:schemeClr val="tx1"/>
                </a:solidFill>
              </a:rPr>
              <a:t>Partner: </a:t>
            </a:r>
          </a:p>
          <a:p>
            <a:pPr eaLnBrk="1" hangingPunct="1">
              <a:spcBef>
                <a:spcPct val="0"/>
              </a:spcBef>
              <a:buClrTx/>
              <a:buSzTx/>
              <a:buFontTx/>
              <a:buNone/>
            </a:pPr>
            <a:r>
              <a:rPr lang="en-US" altLang="fr-FR" sz="1200" dirty="0">
                <a:solidFill>
                  <a:schemeClr val="tx1"/>
                </a:solidFill>
              </a:rPr>
              <a:t>Value chain intermediation</a:t>
            </a:r>
          </a:p>
          <a:p>
            <a:pPr eaLnBrk="1" hangingPunct="1">
              <a:spcBef>
                <a:spcPct val="0"/>
              </a:spcBef>
              <a:buClrTx/>
              <a:buSzTx/>
              <a:buFontTx/>
              <a:buNone/>
            </a:pPr>
            <a:endParaRPr lang="en-US" altLang="fr-FR" sz="1200" dirty="0">
              <a:solidFill>
                <a:schemeClr val="tx1"/>
              </a:solidFill>
            </a:endParaRPr>
          </a:p>
        </p:txBody>
      </p:sp>
      <p:sp>
        <p:nvSpPr>
          <p:cNvPr id="25" name="Rectangle 20"/>
          <p:cNvSpPr>
            <a:spLocks noChangeArrowheads="1"/>
          </p:cNvSpPr>
          <p:nvPr/>
        </p:nvSpPr>
        <p:spPr bwMode="auto">
          <a:xfrm>
            <a:off x="2371725" y="1592471"/>
            <a:ext cx="2119313" cy="539750"/>
          </a:xfrm>
          <a:prstGeom prst="rect">
            <a:avLst/>
          </a:prstGeom>
          <a:solidFill>
            <a:srgbClr val="FF6600"/>
          </a:solidFill>
          <a:ln w="25400" algn="ctr">
            <a:solidFill>
              <a:srgbClr val="BC4900"/>
            </a:solidFill>
            <a:miter lim="800000"/>
            <a:headEnd/>
            <a:tailEnd/>
          </a:ln>
        </p:spPr>
        <p:txBody>
          <a:bodyPr anchor="ctr"/>
          <a:lstStyle>
            <a:lvl1pPr eaLnBrk="0" hangingPunct="0">
              <a:spcBef>
                <a:spcPts val="1200"/>
              </a:spcBef>
              <a:buClr>
                <a:schemeClr val="accent2"/>
              </a:buClr>
              <a:buSzPct val="115000"/>
              <a:buFont typeface="Wingdings" panose="05000000000000000000" pitchFamily="2" charset="2"/>
              <a:buChar char="§"/>
              <a:defRPr sz="2400">
                <a:solidFill>
                  <a:srgbClr val="474747"/>
                </a:solidFill>
                <a:latin typeface="Arial" panose="020B0604020202020204" pitchFamily="34" charset="0"/>
                <a:cs typeface="Arial" panose="020B0604020202020204" pitchFamily="34" charset="0"/>
              </a:defRPr>
            </a:lvl1pPr>
            <a:lvl2pPr marL="742950" indent="-285750" eaLnBrk="0" hangingPunct="0">
              <a:spcBef>
                <a:spcPts val="1200"/>
              </a:spcBef>
              <a:buClr>
                <a:schemeClr val="accent2"/>
              </a:buClr>
              <a:buSzPct val="65000"/>
              <a:buFont typeface="Wingdings" panose="05000000000000000000" pitchFamily="2" charset="2"/>
              <a:buChar char="q"/>
              <a:defRPr sz="2000">
                <a:solidFill>
                  <a:srgbClr val="474747"/>
                </a:solidFill>
                <a:latin typeface="Arial" panose="020B0604020202020204" pitchFamily="34" charset="0"/>
                <a:cs typeface="Arial" panose="020B0604020202020204" pitchFamily="34" charset="0"/>
              </a:defRPr>
            </a:lvl2pPr>
            <a:lvl3pPr marL="1143000" indent="-228600" eaLnBrk="0" hangingPunct="0">
              <a:spcBef>
                <a:spcPts val="1200"/>
              </a:spcBef>
              <a:buClr>
                <a:schemeClr val="accent2"/>
              </a:buClr>
              <a:buFont typeface="Wingdings" panose="05000000000000000000" pitchFamily="2" charset="2"/>
              <a:buChar char="§"/>
              <a:defRPr>
                <a:solidFill>
                  <a:srgbClr val="474747"/>
                </a:solidFill>
                <a:latin typeface="Arial" panose="020B0604020202020204" pitchFamily="34" charset="0"/>
                <a:cs typeface="Arial" panose="020B0604020202020204" pitchFamily="34" charset="0"/>
              </a:defRPr>
            </a:lvl3pPr>
            <a:lvl4pPr marL="1600200" indent="-228600" eaLnBrk="0" hangingPunct="0">
              <a:spcBef>
                <a:spcPts val="1200"/>
              </a:spcBef>
              <a:buClr>
                <a:schemeClr val="accent2"/>
              </a:buClr>
              <a:buFont typeface="Courier New" panose="02070309020205020404" pitchFamily="49" charset="0"/>
              <a:buChar char="o"/>
              <a:defRPr sz="1600">
                <a:solidFill>
                  <a:srgbClr val="474747"/>
                </a:solidFill>
                <a:latin typeface="Arial" panose="020B0604020202020204" pitchFamily="34" charset="0"/>
                <a:cs typeface="Arial" panose="020B0604020202020204" pitchFamily="34" charset="0"/>
              </a:defRPr>
            </a:lvl4pPr>
            <a:lvl5pPr marL="2057400" indent="-228600" eaLnBrk="0" hangingPunct="0">
              <a:spcBef>
                <a:spcPts val="1200"/>
              </a:spcBef>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5pPr>
            <a:lvl6pPr marL="25146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6pPr>
            <a:lvl7pPr marL="29718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7pPr>
            <a:lvl8pPr marL="34290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8pPr>
            <a:lvl9pPr marL="38862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9pPr>
          </a:lstStyle>
          <a:p>
            <a:pPr algn="ctr" eaLnBrk="1" hangingPunct="1">
              <a:spcBef>
                <a:spcPct val="0"/>
              </a:spcBef>
              <a:buClrTx/>
              <a:buSzTx/>
              <a:buFontTx/>
              <a:buNone/>
            </a:pPr>
            <a:r>
              <a:rPr lang="en-GB" altLang="fr-FR" sz="1600" dirty="0">
                <a:solidFill>
                  <a:srgbClr val="FFFFFF"/>
                </a:solidFill>
              </a:rPr>
              <a:t>Commercial</a:t>
            </a:r>
          </a:p>
        </p:txBody>
      </p:sp>
      <p:sp>
        <p:nvSpPr>
          <p:cNvPr id="26" name="Rectangle 3"/>
          <p:cNvSpPr>
            <a:spLocks noChangeArrowheads="1"/>
          </p:cNvSpPr>
          <p:nvPr/>
        </p:nvSpPr>
        <p:spPr bwMode="auto">
          <a:xfrm>
            <a:off x="212725" y="1605171"/>
            <a:ext cx="2032000" cy="539750"/>
          </a:xfrm>
          <a:prstGeom prst="rect">
            <a:avLst/>
          </a:prstGeom>
          <a:solidFill>
            <a:srgbClr val="FF6600"/>
          </a:solidFill>
          <a:ln w="25400" algn="ctr">
            <a:solidFill>
              <a:srgbClr val="BC4900"/>
            </a:solidFill>
            <a:miter lim="800000"/>
            <a:headEnd/>
            <a:tailEnd/>
          </a:ln>
        </p:spPr>
        <p:txBody>
          <a:bodyPr anchor="ctr"/>
          <a:lstStyle>
            <a:lvl1pPr eaLnBrk="0" hangingPunct="0">
              <a:spcBef>
                <a:spcPts val="1200"/>
              </a:spcBef>
              <a:buClr>
                <a:schemeClr val="accent2"/>
              </a:buClr>
              <a:buSzPct val="115000"/>
              <a:buFont typeface="Wingdings" panose="05000000000000000000" pitchFamily="2" charset="2"/>
              <a:buChar char="§"/>
              <a:defRPr sz="2400">
                <a:solidFill>
                  <a:srgbClr val="474747"/>
                </a:solidFill>
                <a:latin typeface="Arial" panose="020B0604020202020204" pitchFamily="34" charset="0"/>
                <a:cs typeface="Arial" panose="020B0604020202020204" pitchFamily="34" charset="0"/>
              </a:defRPr>
            </a:lvl1pPr>
            <a:lvl2pPr marL="742950" indent="-285750" eaLnBrk="0" hangingPunct="0">
              <a:spcBef>
                <a:spcPts val="1200"/>
              </a:spcBef>
              <a:buClr>
                <a:schemeClr val="accent2"/>
              </a:buClr>
              <a:buSzPct val="65000"/>
              <a:buFont typeface="Wingdings" panose="05000000000000000000" pitchFamily="2" charset="2"/>
              <a:buChar char="q"/>
              <a:defRPr sz="2000">
                <a:solidFill>
                  <a:srgbClr val="474747"/>
                </a:solidFill>
                <a:latin typeface="Arial" panose="020B0604020202020204" pitchFamily="34" charset="0"/>
                <a:cs typeface="Arial" panose="020B0604020202020204" pitchFamily="34" charset="0"/>
              </a:defRPr>
            </a:lvl2pPr>
            <a:lvl3pPr marL="1143000" indent="-228600" eaLnBrk="0" hangingPunct="0">
              <a:spcBef>
                <a:spcPts val="1200"/>
              </a:spcBef>
              <a:buClr>
                <a:schemeClr val="accent2"/>
              </a:buClr>
              <a:buFont typeface="Wingdings" panose="05000000000000000000" pitchFamily="2" charset="2"/>
              <a:buChar char="§"/>
              <a:defRPr>
                <a:solidFill>
                  <a:srgbClr val="474747"/>
                </a:solidFill>
                <a:latin typeface="Arial" panose="020B0604020202020204" pitchFamily="34" charset="0"/>
                <a:cs typeface="Arial" panose="020B0604020202020204" pitchFamily="34" charset="0"/>
              </a:defRPr>
            </a:lvl3pPr>
            <a:lvl4pPr marL="1600200" indent="-228600" eaLnBrk="0" hangingPunct="0">
              <a:spcBef>
                <a:spcPts val="1200"/>
              </a:spcBef>
              <a:buClr>
                <a:schemeClr val="accent2"/>
              </a:buClr>
              <a:buFont typeface="Courier New" panose="02070309020205020404" pitchFamily="49" charset="0"/>
              <a:buChar char="o"/>
              <a:defRPr sz="1600">
                <a:solidFill>
                  <a:srgbClr val="474747"/>
                </a:solidFill>
                <a:latin typeface="Arial" panose="020B0604020202020204" pitchFamily="34" charset="0"/>
                <a:cs typeface="Arial" panose="020B0604020202020204" pitchFamily="34" charset="0"/>
              </a:defRPr>
            </a:lvl4pPr>
            <a:lvl5pPr marL="2057400" indent="-228600" eaLnBrk="0" hangingPunct="0">
              <a:spcBef>
                <a:spcPts val="1200"/>
              </a:spcBef>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5pPr>
            <a:lvl6pPr marL="25146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6pPr>
            <a:lvl7pPr marL="29718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7pPr>
            <a:lvl8pPr marL="34290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8pPr>
            <a:lvl9pPr marL="38862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9pPr>
          </a:lstStyle>
          <a:p>
            <a:pPr algn="ctr" eaLnBrk="1" hangingPunct="1">
              <a:spcBef>
                <a:spcPct val="0"/>
              </a:spcBef>
              <a:buClrTx/>
              <a:buSzTx/>
              <a:buFontTx/>
              <a:buNone/>
            </a:pPr>
            <a:r>
              <a:rPr lang="en-GB" altLang="fr-FR" sz="1600" dirty="0">
                <a:solidFill>
                  <a:srgbClr val="FFFFFF"/>
                </a:solidFill>
              </a:rPr>
              <a:t>Business</a:t>
            </a:r>
          </a:p>
        </p:txBody>
      </p:sp>
      <p:sp>
        <p:nvSpPr>
          <p:cNvPr id="27" name="Rectangle 20"/>
          <p:cNvSpPr>
            <a:spLocks noChangeArrowheads="1"/>
          </p:cNvSpPr>
          <p:nvPr/>
        </p:nvSpPr>
        <p:spPr bwMode="auto">
          <a:xfrm>
            <a:off x="4619625" y="1592471"/>
            <a:ext cx="2266950" cy="539750"/>
          </a:xfrm>
          <a:prstGeom prst="rect">
            <a:avLst/>
          </a:prstGeom>
          <a:solidFill>
            <a:srgbClr val="FF6600"/>
          </a:solidFill>
          <a:ln w="25400" algn="ctr">
            <a:solidFill>
              <a:srgbClr val="BC4900"/>
            </a:solidFill>
            <a:miter lim="800000"/>
            <a:headEnd/>
            <a:tailEnd/>
          </a:ln>
        </p:spPr>
        <p:txBody>
          <a:bodyPr anchor="ctr"/>
          <a:lstStyle>
            <a:lvl1pPr eaLnBrk="0" hangingPunct="0">
              <a:spcBef>
                <a:spcPts val="1200"/>
              </a:spcBef>
              <a:buClr>
                <a:schemeClr val="accent2"/>
              </a:buClr>
              <a:buSzPct val="115000"/>
              <a:buFont typeface="Wingdings" panose="05000000000000000000" pitchFamily="2" charset="2"/>
              <a:buChar char="§"/>
              <a:defRPr sz="2400">
                <a:solidFill>
                  <a:srgbClr val="474747"/>
                </a:solidFill>
                <a:latin typeface="Arial" panose="020B0604020202020204" pitchFamily="34" charset="0"/>
                <a:cs typeface="Arial" panose="020B0604020202020204" pitchFamily="34" charset="0"/>
              </a:defRPr>
            </a:lvl1pPr>
            <a:lvl2pPr marL="742950" indent="-285750" eaLnBrk="0" hangingPunct="0">
              <a:spcBef>
                <a:spcPts val="1200"/>
              </a:spcBef>
              <a:buClr>
                <a:schemeClr val="accent2"/>
              </a:buClr>
              <a:buSzPct val="65000"/>
              <a:buFont typeface="Wingdings" panose="05000000000000000000" pitchFamily="2" charset="2"/>
              <a:buChar char="q"/>
              <a:defRPr sz="2000">
                <a:solidFill>
                  <a:srgbClr val="474747"/>
                </a:solidFill>
                <a:latin typeface="Arial" panose="020B0604020202020204" pitchFamily="34" charset="0"/>
                <a:cs typeface="Arial" panose="020B0604020202020204" pitchFamily="34" charset="0"/>
              </a:defRPr>
            </a:lvl2pPr>
            <a:lvl3pPr marL="1143000" indent="-228600" eaLnBrk="0" hangingPunct="0">
              <a:spcBef>
                <a:spcPts val="1200"/>
              </a:spcBef>
              <a:buClr>
                <a:schemeClr val="accent2"/>
              </a:buClr>
              <a:buFont typeface="Wingdings" panose="05000000000000000000" pitchFamily="2" charset="2"/>
              <a:buChar char="§"/>
              <a:defRPr>
                <a:solidFill>
                  <a:srgbClr val="474747"/>
                </a:solidFill>
                <a:latin typeface="Arial" panose="020B0604020202020204" pitchFamily="34" charset="0"/>
                <a:cs typeface="Arial" panose="020B0604020202020204" pitchFamily="34" charset="0"/>
              </a:defRPr>
            </a:lvl3pPr>
            <a:lvl4pPr marL="1600200" indent="-228600" eaLnBrk="0" hangingPunct="0">
              <a:spcBef>
                <a:spcPts val="1200"/>
              </a:spcBef>
              <a:buClr>
                <a:schemeClr val="accent2"/>
              </a:buClr>
              <a:buFont typeface="Courier New" panose="02070309020205020404" pitchFamily="49" charset="0"/>
              <a:buChar char="o"/>
              <a:defRPr sz="1600">
                <a:solidFill>
                  <a:srgbClr val="474747"/>
                </a:solidFill>
                <a:latin typeface="Arial" panose="020B0604020202020204" pitchFamily="34" charset="0"/>
                <a:cs typeface="Arial" panose="020B0604020202020204" pitchFamily="34" charset="0"/>
              </a:defRPr>
            </a:lvl4pPr>
            <a:lvl5pPr marL="2057400" indent="-228600" eaLnBrk="0" hangingPunct="0">
              <a:spcBef>
                <a:spcPts val="1200"/>
              </a:spcBef>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5pPr>
            <a:lvl6pPr marL="25146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6pPr>
            <a:lvl7pPr marL="29718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7pPr>
            <a:lvl8pPr marL="34290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8pPr>
            <a:lvl9pPr marL="3886200" indent="-228600" defTabSz="457200" eaLnBrk="0" fontAlgn="base" hangingPunct="0">
              <a:spcBef>
                <a:spcPts val="1200"/>
              </a:spcBef>
              <a:spcAft>
                <a:spcPct val="0"/>
              </a:spcAft>
              <a:buClr>
                <a:schemeClr val="accent2"/>
              </a:buClr>
              <a:buFont typeface="Wingdings" panose="05000000000000000000" pitchFamily="2" charset="2"/>
              <a:buChar char="Ø"/>
              <a:defRPr sz="1600">
                <a:solidFill>
                  <a:srgbClr val="474747"/>
                </a:solidFill>
                <a:latin typeface="Arial" panose="020B0604020202020204" pitchFamily="34" charset="0"/>
                <a:cs typeface="Arial" panose="020B0604020202020204" pitchFamily="34" charset="0"/>
              </a:defRPr>
            </a:lvl9pPr>
          </a:lstStyle>
          <a:p>
            <a:pPr algn="ctr" eaLnBrk="1" hangingPunct="1">
              <a:spcBef>
                <a:spcPct val="0"/>
              </a:spcBef>
              <a:buClrTx/>
              <a:buSzTx/>
              <a:buFontTx/>
              <a:buNone/>
            </a:pPr>
            <a:r>
              <a:rPr lang="en-GB" altLang="fr-FR" sz="1600" dirty="0">
                <a:solidFill>
                  <a:srgbClr val="FFFFFF"/>
                </a:solidFill>
              </a:rPr>
              <a:t>Financial</a:t>
            </a:r>
          </a:p>
        </p:txBody>
      </p:sp>
      <p:pic>
        <p:nvPicPr>
          <p:cNvPr id="28"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19925" y="3046621"/>
            <a:ext cx="1746250" cy="9636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185738" y="1216967"/>
            <a:ext cx="1383712" cy="461665"/>
          </a:xfrm>
          <a:prstGeom prst="rect">
            <a:avLst/>
          </a:prstGeom>
          <a:noFill/>
        </p:spPr>
        <p:txBody>
          <a:bodyPr wrap="none" rtlCol="0">
            <a:spAutoFit/>
          </a:bodyPr>
          <a:lstStyle/>
          <a:p>
            <a:pPr marL="0" indent="0">
              <a:buClr>
                <a:schemeClr val="accent2"/>
              </a:buClr>
              <a:buSzPct val="125000"/>
              <a:buFont typeface="Wingdings" pitchFamily="2" charset="2"/>
              <a:buNone/>
            </a:pPr>
            <a:r>
              <a:rPr lang="en-IE" sz="2400" dirty="0">
                <a:solidFill>
                  <a:schemeClr val="tx2"/>
                </a:solidFill>
              </a:rPr>
              <a:t>Example</a:t>
            </a:r>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4226" y="2825377"/>
            <a:ext cx="1620423" cy="8774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 name="Ellipse 30"/>
          <p:cNvSpPr/>
          <p:nvPr/>
        </p:nvSpPr>
        <p:spPr>
          <a:xfrm>
            <a:off x="2357439" y="357188"/>
            <a:ext cx="2291018" cy="1090611"/>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b="1" dirty="0">
                <a:solidFill>
                  <a:srgbClr val="FF0000"/>
                </a:solidFill>
                <a:latin typeface="Arial" panose="020B0604020202020204" pitchFamily="34" charset="0"/>
                <a:cs typeface="Arial" panose="020B0604020202020204" pitchFamily="34" charset="0"/>
              </a:rPr>
              <a:t>Mandatory for all B2B2X type business scenario</a:t>
            </a:r>
          </a:p>
        </p:txBody>
      </p:sp>
      <p:grpSp>
        <p:nvGrpSpPr>
          <p:cNvPr id="30" name="Group 10"/>
          <p:cNvGrpSpPr/>
          <p:nvPr/>
        </p:nvGrpSpPr>
        <p:grpSpPr>
          <a:xfrm>
            <a:off x="4722658" y="5212942"/>
            <a:ext cx="4305431" cy="1645058"/>
            <a:chOff x="5842000" y="3568700"/>
            <a:chExt cx="2989144" cy="2933700"/>
          </a:xfrm>
        </p:grpSpPr>
        <p:pic>
          <p:nvPicPr>
            <p:cNvPr id="3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418" t="12795" r="14141" b="9427"/>
            <a:stretch/>
          </p:blipFill>
          <p:spPr bwMode="auto">
            <a:xfrm>
              <a:off x="5842000" y="3568700"/>
              <a:ext cx="2921001" cy="2933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3" name="TextBox 12"/>
            <p:cNvSpPr txBox="1"/>
            <p:nvPr/>
          </p:nvSpPr>
          <p:spPr>
            <a:xfrm>
              <a:off x="6289433" y="3777760"/>
              <a:ext cx="2541711" cy="2642157"/>
            </a:xfrm>
            <a:prstGeom prst="rect">
              <a:avLst/>
            </a:prstGeom>
            <a:noFill/>
          </p:spPr>
          <p:txBody>
            <a:bodyPr wrap="square" rtlCol="0">
              <a:spAutoFit/>
            </a:bodyPr>
            <a:lstStyle/>
            <a:p>
              <a:pPr lvl="0"/>
              <a:r>
                <a:rPr lang="en-ZA" sz="1700" b="1" i="1" dirty="0">
                  <a:solidFill>
                    <a:srgbClr val="002060"/>
                  </a:solidFill>
                  <a:latin typeface="Consolas" panose="020B0609020204030204" pitchFamily="49" charset="0"/>
                  <a:cs typeface="Consolas" panose="020B0609020204030204" pitchFamily="49" charset="0"/>
                </a:rPr>
                <a:t>Examples provided in appendix can be used to detail business relationship and responsibility sharing between partners</a:t>
              </a:r>
            </a:p>
          </p:txBody>
        </p:sp>
      </p:grpSp>
      <p:sp>
        <p:nvSpPr>
          <p:cNvPr id="34" name="Ellipse 33"/>
          <p:cNvSpPr/>
          <p:nvPr/>
        </p:nvSpPr>
        <p:spPr>
          <a:xfrm>
            <a:off x="4436059" y="94895"/>
            <a:ext cx="437882" cy="450761"/>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sz="24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868219098"/>
      </p:ext>
    </p:extLst>
  </p:cSld>
  <p:clrMapOvr>
    <a:masterClrMapping/>
  </p:clrMapOvr>
  <p:transition>
    <p:fade/>
  </p:transition>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8GqYSPhdqU6oCXqHhyPHHw"/>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8GqYSPhdqU6oCXqHhyPHH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8GqYSPhdqU6oCXqHhyPHHw"/>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8GqYSPhdqU6oCXqHhyPHHw"/>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8GqYSPhdqU6oCXqHhyPHHw"/>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8GqYSPhdqU6oCXqHhyPHHw"/>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8GqYSPhdqU6oCXqHhyPHHw"/>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8GqYSPhdqU6oCXqHhyPHHw"/>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8GqYSPhdqU6oCXqHhyPHHw"/>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8GqYSPhdqU6oCXqHhyPHHw"/>
</p:tagLst>
</file>

<file path=ppt/theme/theme1.xml><?xml version="1.0" encoding="utf-8"?>
<a:theme xmlns:a="http://schemas.openxmlformats.org/drawingml/2006/main" name="TM Forum Theme 2011">
  <a:themeElements>
    <a:clrScheme name="TMForum Color Mode 2013">
      <a:dk1>
        <a:srgbClr val="262626"/>
      </a:dk1>
      <a:lt1>
        <a:srgbClr val="FFFFFF"/>
      </a:lt1>
      <a:dk2>
        <a:srgbClr val="172E7D"/>
      </a:dk2>
      <a:lt2>
        <a:srgbClr val="F2F2F2"/>
      </a:lt2>
      <a:accent1>
        <a:srgbClr val="EF5E18"/>
      </a:accent1>
      <a:accent2>
        <a:srgbClr val="F0601A"/>
      </a:accent2>
      <a:accent3>
        <a:srgbClr val="000080"/>
      </a:accent3>
      <a:accent4>
        <a:srgbClr val="D84291"/>
      </a:accent4>
      <a:accent5>
        <a:srgbClr val="B72927"/>
      </a:accent5>
      <a:accent6>
        <a:srgbClr val="87B50E"/>
      </a:accent6>
      <a:hlink>
        <a:srgbClr val="00B0F0"/>
      </a:hlink>
      <a:folHlink>
        <a:srgbClr val="00B0F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solidFill>
        <a:ln>
          <a:noFill/>
        </a:ln>
        <a:effec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sz="2400" dirty="0" smtClean="0">
            <a:effectLst>
              <a:outerShdw blurRad="38100" dist="38100" dir="2700000" algn="tl">
                <a:srgbClr val="000000">
                  <a:alpha val="43137"/>
                </a:srgbClr>
              </a:outerShdw>
            </a:effectLst>
          </a:defRPr>
        </a:defPPr>
      </a:lstStyle>
      <a:style>
        <a:lnRef idx="1">
          <a:schemeClr val="accent1"/>
        </a:lnRef>
        <a:fillRef idx="3">
          <a:schemeClr val="accent1"/>
        </a:fillRef>
        <a:effectRef idx="2">
          <a:schemeClr val="accent1"/>
        </a:effectRef>
        <a:fontRef idx="minor">
          <a:schemeClr val="lt1"/>
        </a:fontRef>
      </a:style>
    </a:spDef>
    <a:lnDef>
      <a:spPr>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marL="0" indent="0">
          <a:buClr>
            <a:schemeClr val="accent2"/>
          </a:buClr>
          <a:buSzPct val="125000"/>
          <a:buFont typeface="Wingdings" pitchFamily="2" charset="2"/>
          <a:buNone/>
          <a:defRPr sz="2400" dirty="0" err="1" smtClean="0">
            <a:solidFill>
              <a:schemeClr val="tx2"/>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customXsn xmlns="http://schemas.microsoft.com/office/2006/metadata/customXsn">
  <xsnLocation/>
  <cached>True</cached>
  <openByDefault>True</openByDefault>
  <xsnScope/>
</customXsn>
</file>

<file path=customXml/item2.xml><?xml version="1.0" encoding="utf-8"?>
<p:properties xmlns:p="http://schemas.microsoft.com/office/2006/metadata/properties" xmlns:xsi="http://www.w3.org/2001/XMLSchema-instance" xmlns:pc="http://schemas.microsoft.com/office/infopath/2007/PartnerControls">
  <documentManagement>
    <TaxCatchAll xmlns="53d63c65-c4f8-4dad-866c-6e7093040056"/>
    <Document_x0020_Type xmlns="53d63c65-c4f8-4dad-866c-6e7093040056"/>
  </documentManagement>
</p:properties>
</file>

<file path=customXml/item3.xml><?xml version="1.0" encoding="utf-8"?>
<ct:contentTypeSchema xmlns:ct="http://schemas.microsoft.com/office/2006/metadata/contentType" xmlns:ma="http://schemas.microsoft.com/office/2006/metadata/properties/metaAttributes" ct:_="" ma:_="" ma:contentTypeName="Research And Pubs" ma:contentTypeID="0x01010076985D1B5B4BD74CAD9E1913A1C347950500D15BB541DFE52343B313FF4C9ADF43A2" ma:contentTypeVersion="7" ma:contentTypeDescription="" ma:contentTypeScope="" ma:versionID="2fe1090d84dd00212da2548aef281b76">
  <xsd:schema xmlns:xsd="http://www.w3.org/2001/XMLSchema" xmlns:xs="http://www.w3.org/2001/XMLSchema" xmlns:p="http://schemas.microsoft.com/office/2006/metadata/properties" xmlns:ns2="53d63c65-c4f8-4dad-866c-6e7093040056" xmlns:ns3="4bbc254e-67ec-4eba-8f96-d8445acddc75" targetNamespace="http://schemas.microsoft.com/office/2006/metadata/properties" ma:root="true" ma:fieldsID="4ed31df5089d660af0a4d981f7c49ea9" ns2:_="" ns3:_="">
    <xsd:import namespace="53d63c65-c4f8-4dad-866c-6e7093040056"/>
    <xsd:import namespace="4bbc254e-67ec-4eba-8f96-d8445acddc75"/>
    <xsd:element name="properties">
      <xsd:complexType>
        <xsd:sequence>
          <xsd:element name="documentManagement">
            <xsd:complexType>
              <xsd:all>
                <xsd:element ref="ns2:TaxCatchAll" minOccurs="0"/>
                <xsd:element ref="ns2:TaxCatchAllLabel" minOccurs="0"/>
                <xsd:element ref="ns2:Document_x0020_Type" minOccurs="0"/>
                <xsd:element ref="ns3: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3d63c65-c4f8-4dad-866c-6e7093040056" elementFormDefault="qualified">
    <xsd:import namespace="http://schemas.microsoft.com/office/2006/documentManagement/types"/>
    <xsd:import namespace="http://schemas.microsoft.com/office/infopath/2007/PartnerControls"/>
    <xsd:element name="TaxCatchAll" ma:index="8" nillable="true" ma:displayName="Taxonomy Catch All Column" ma:description="" ma:hidden="true" ma:list="{71820b24-b977-4f62-92de-48bfb65f15fd}" ma:internalName="TaxCatchAll" ma:showField="CatchAllData" ma:web="53d63c65-c4f8-4dad-866c-6e7093040056">
      <xsd:complexType>
        <xsd:complexContent>
          <xsd:extension base="dms:MultiChoiceLookup">
            <xsd:sequence>
              <xsd:element name="Value" type="dms:Lookup" maxOccurs="unbounded" minOccurs="0" nillable="true"/>
            </xsd:sequence>
          </xsd:extension>
        </xsd:complexContent>
      </xsd:complexType>
    </xsd:element>
    <xsd:element name="TaxCatchAllLabel" ma:index="9" nillable="true" ma:displayName="Taxonomy Catch All Column1" ma:description="" ma:hidden="true" ma:list="{71820b24-b977-4f62-92de-48bfb65f15fd}" ma:internalName="TaxCatchAllLabel" ma:readOnly="true" ma:showField="CatchAllDataLabel" ma:web="53d63c65-c4f8-4dad-866c-6e7093040056">
      <xsd:complexType>
        <xsd:complexContent>
          <xsd:extension base="dms:MultiChoiceLookup">
            <xsd:sequence>
              <xsd:element name="Value" type="dms:Lookup" maxOccurs="unbounded" minOccurs="0" nillable="true"/>
            </xsd:sequence>
          </xsd:extension>
        </xsd:complexContent>
      </xsd:complexType>
    </xsd:element>
    <xsd:element name="Document_x0020_Type" ma:index="10" nillable="true" ma:displayName="Document Type" ma:internalName="Document_x0020_Type" ma:readOnly="false">
      <xsd:complexType>
        <xsd:complexContent>
          <xsd:extension base="dms:MultiChoice">
            <xsd:sequence>
              <xsd:element name="Value" maxOccurs="unbounded" minOccurs="0" nillable="true">
                <xsd:simpleType>
                  <xsd:restriction base="dms:Choice">
                    <xsd:enumeration value="General"/>
                    <xsd:enumeration value="Reporting"/>
                    <xsd:enumeration value="White Papers"/>
                    <xsd:enumeration value="Case Studies"/>
                    <xsd:enumeration value="Insights"/>
                    <xsd:enumeration value="BIQ"/>
                    <xsd:enumeration value="Quick Insights"/>
                    <xsd:enumeration value="Case Study Handbook"/>
                    <xsd:enumeration value="Perspectives"/>
                    <xsd:enumeration value="Securing our Connected World"/>
                    <xsd:enumeration value="Marketing"/>
                  </xsd:restriction>
                </xsd:simple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4bbc254e-67ec-4eba-8f96-d8445acddc75"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A025DBA-6390-4836-BCED-3CD7402EC2E1}">
  <ds:schemaRefs>
    <ds:schemaRef ds:uri="http://schemas.microsoft.com/office/2006/metadata/customXsn"/>
  </ds:schemaRefs>
</ds:datastoreItem>
</file>

<file path=customXml/itemProps2.xml><?xml version="1.0" encoding="utf-8"?>
<ds:datastoreItem xmlns:ds="http://schemas.openxmlformats.org/officeDocument/2006/customXml" ds:itemID="{6D3F6FA6-B21D-4F54-8432-D061EB010082}">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4bbc254e-67ec-4eba-8f96-d8445acddc75"/>
    <ds:schemaRef ds:uri="http://purl.org/dc/elements/1.1/"/>
    <ds:schemaRef ds:uri="http://schemas.microsoft.com/office/2006/metadata/properties"/>
    <ds:schemaRef ds:uri="53d63c65-c4f8-4dad-866c-6e7093040056"/>
    <ds:schemaRef ds:uri="http://www.w3.org/XML/1998/namespace"/>
    <ds:schemaRef ds:uri="http://purl.org/dc/dcmitype/"/>
  </ds:schemaRefs>
</ds:datastoreItem>
</file>

<file path=customXml/itemProps3.xml><?xml version="1.0" encoding="utf-8"?>
<ds:datastoreItem xmlns:ds="http://schemas.openxmlformats.org/officeDocument/2006/customXml" ds:itemID="{A1B8CA3C-EFB6-47F3-AF56-4ADBEF3413B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3d63c65-c4f8-4dad-866c-6e7093040056"/>
    <ds:schemaRef ds:uri="4bbc254e-67ec-4eba-8f96-d8445acddc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0CBB438C-026A-46AC-AD27-795074DC65A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12013</TotalTime>
  <Words>6759</Words>
  <Application>Microsoft Office PowerPoint</Application>
  <PresentationFormat>On-screen Show (4:3)</PresentationFormat>
  <Paragraphs>1036</Paragraphs>
  <Slides>38</Slides>
  <Notes>38</Notes>
  <HiddenSlides>0</HiddenSlides>
  <MMClips>0</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38</vt:i4>
      </vt:variant>
    </vt:vector>
  </HeadingPairs>
  <TitlesOfParts>
    <vt:vector size="54" baseType="lpstr">
      <vt:lpstr>宋体</vt:lpstr>
      <vt:lpstr>Arial</vt:lpstr>
      <vt:lpstr>Arial Rounded MT Bold</vt:lpstr>
      <vt:lpstr>ARSMaquettePro-Regular</vt:lpstr>
      <vt:lpstr>Calibri</vt:lpstr>
      <vt:lpstr>Consolas</vt:lpstr>
      <vt:lpstr>Courier New</vt:lpstr>
      <vt:lpstr>Helvetica 45 Light</vt:lpstr>
      <vt:lpstr>Helvetica 55 Roman</vt:lpstr>
      <vt:lpstr>Omnes Medium</vt:lpstr>
      <vt:lpstr>Omnes Semibold</vt:lpstr>
      <vt:lpstr>Tahoma</vt:lpstr>
      <vt:lpstr>Times</vt:lpstr>
      <vt:lpstr>Univers LT Std 55</vt:lpstr>
      <vt:lpstr>Wingdings</vt:lpstr>
      <vt:lpstr>TM Forum Theme 2011</vt:lpstr>
      <vt:lpstr>B2B2X Business Scenario</vt:lpstr>
      <vt:lpstr>Catalyst Participants</vt:lpstr>
      <vt:lpstr>Content Overview</vt:lpstr>
      <vt:lpstr>Key actors and roles</vt:lpstr>
      <vt:lpstr>Problem Statement</vt:lpstr>
      <vt:lpstr>Drivers</vt:lpstr>
      <vt:lpstr>Overall value creation</vt:lpstr>
      <vt:lpstr>Business Canvas</vt:lpstr>
      <vt:lpstr>Partnering Model</vt:lpstr>
      <vt:lpstr>High Level Use Case Walkthrough</vt:lpstr>
      <vt:lpstr>Use Cases description</vt:lpstr>
      <vt:lpstr>B2B2X Service Provider Perspective</vt:lpstr>
      <vt:lpstr>B2B2X Partner Perspective</vt:lpstr>
      <vt:lpstr>B2B2X Perspective</vt:lpstr>
      <vt:lpstr>TM Forum Components Used</vt:lpstr>
      <vt:lpstr>API</vt:lpstr>
      <vt:lpstr>DSRA information</vt:lpstr>
      <vt:lpstr>Business Scenario Positioning versus DSRA</vt:lpstr>
      <vt:lpstr>Customer Experience Management</vt:lpstr>
      <vt:lpstr>Metrics</vt:lpstr>
      <vt:lpstr>Data Analytics</vt:lpstr>
      <vt:lpstr>Privacy management</vt:lpstr>
      <vt:lpstr>Benefits of Using TM Forum Assets</vt:lpstr>
      <vt:lpstr>Lessons Learned</vt:lpstr>
      <vt:lpstr>APPENDIX</vt:lpstr>
      <vt:lpstr>Examples for key actors and roles</vt:lpstr>
      <vt:lpstr>Examples for key actors and roles</vt:lpstr>
      <vt:lpstr>Examples for overall Value Creation</vt:lpstr>
      <vt:lpstr>Example for Business Relationships</vt:lpstr>
      <vt:lpstr>Examples for Partnering Model</vt:lpstr>
      <vt:lpstr>Examples for Use Cases description</vt:lpstr>
      <vt:lpstr>Examples for Use Cases description</vt:lpstr>
      <vt:lpstr>Example for Use Cases description</vt:lpstr>
      <vt:lpstr>Examples for API</vt:lpstr>
      <vt:lpstr>Examples for Customer Experience Management</vt:lpstr>
      <vt:lpstr>Examples for Metrics</vt:lpstr>
      <vt:lpstr>Examples for Data Analytics</vt:lpstr>
      <vt:lpstr>Examples for Privacy management</vt:lpstr>
    </vt:vector>
  </TitlesOfParts>
  <Company>TMForum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 Template 2014 Standard Aspect Ratio</dc:title>
  <dc:creator>_x0010_Richard _x0010_May</dc:creator>
  <cp:lastModifiedBy>Alicja Kawecki</cp:lastModifiedBy>
  <cp:revision>151</cp:revision>
  <dcterms:created xsi:type="dcterms:W3CDTF">2013-05-31T18:12:27Z</dcterms:created>
  <dcterms:modified xsi:type="dcterms:W3CDTF">2016-11-14T21:06:10Z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0x01010076985D1B5B4BD74CAD9E1913A1C347950500D15BB541DFE52343B313FF4C9ADF43A2</vt:lpwstr>
  </property>
  <property fmtid="{D5CDD505-2E9C-101B-9397-08002B2CF9AE}" pid="3" name="_NewReviewCycle">
    <vt:lpwstr/>
  </property>
  <property fmtid="{D5CDD505-2E9C-101B-9397-08002B2CF9AE}" pid="4" name="sflag">
    <vt:lpwstr>1445245702</vt:lpwstr>
  </property>
</Properties>
</file>